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99" r:id="rId3"/>
    <p:sldId id="300" r:id="rId4"/>
    <p:sldId id="259" r:id="rId5"/>
    <p:sldId id="260" r:id="rId6"/>
    <p:sldId id="303" r:id="rId7"/>
    <p:sldId id="264" r:id="rId8"/>
    <p:sldId id="265" r:id="rId9"/>
    <p:sldId id="266" r:id="rId10"/>
    <p:sldId id="267" r:id="rId11"/>
    <p:sldId id="302" r:id="rId12"/>
    <p:sldId id="304" r:id="rId13"/>
    <p:sldId id="279" r:id="rId14"/>
    <p:sldId id="285" r:id="rId15"/>
    <p:sldId id="305" r:id="rId16"/>
    <p:sldId id="306" r:id="rId17"/>
    <p:sldId id="288" r:id="rId18"/>
    <p:sldId id="289" r:id="rId19"/>
    <p:sldId id="290" r:id="rId20"/>
    <p:sldId id="291" r:id="rId21"/>
    <p:sldId id="292" r:id="rId22"/>
    <p:sldId id="294" r:id="rId23"/>
    <p:sldId id="293" r:id="rId24"/>
    <p:sldId id="296" r:id="rId25"/>
    <p:sldId id="297" r:id="rId26"/>
    <p:sldId id="298" r:id="rId27"/>
    <p:sldId id="30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F3B82-137F-478B-AFC8-C45685BA6F6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Slides taken from Andrew 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0FA8A-ED86-4EB7-9D7E-C56CD0A9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27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41114-03FE-4362-924B-5EBA7A59B82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Slides taken from Andrew 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2C714-2B87-4493-83FC-ED030C34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4914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ru-RU" smtClean="0"/>
              <a:t>Add more unique colors (3-4)</a:t>
            </a:r>
          </a:p>
        </p:txBody>
      </p:sp>
    </p:spTree>
    <p:extLst>
      <p:ext uri="{BB962C8B-B14F-4D97-AF65-F5344CB8AC3E}">
        <p14:creationId xmlns:p14="http://schemas.microsoft.com/office/powerpoint/2010/main" val="241416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ru-RU" smtClean="0"/>
              <a:t>Pca3d2d in lecture-slides/assets/pca/</a:t>
            </a:r>
          </a:p>
          <a:p>
            <a:pPr eaLnBrk="1" hangingPunct="1">
              <a:spcBef>
                <a:spcPct val="0"/>
              </a:spcBef>
            </a:pPr>
            <a:endParaRPr lang="en-US" altLang="ru-RU" smtClean="0"/>
          </a:p>
          <a:p>
            <a:pPr eaLnBrk="1" hangingPunct="1">
              <a:spcBef>
                <a:spcPct val="0"/>
              </a:spcBef>
            </a:pPr>
            <a:r>
              <a:rPr lang="en-US" altLang="ru-RU" smtClean="0"/>
              <a:t>Label axes</a:t>
            </a:r>
          </a:p>
        </p:txBody>
      </p:sp>
    </p:spTree>
    <p:extLst>
      <p:ext uri="{BB962C8B-B14F-4D97-AF65-F5344CB8AC3E}">
        <p14:creationId xmlns:p14="http://schemas.microsoft.com/office/powerpoint/2010/main" val="343666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85504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98140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F33C-87FE-4AF1-9113-D54D6195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1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F33C-87FE-4AF1-9113-D54D6195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0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F33C-87FE-4AF1-9113-D54D6195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3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01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F33C-87FE-4AF1-9113-D54D6195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F33C-87FE-4AF1-9113-D54D6195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F33C-87FE-4AF1-9113-D54D6195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F33C-87FE-4AF1-9113-D54D6195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F33C-87FE-4AF1-9113-D54D6195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F33C-87FE-4AF1-9113-D54D6195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F33C-87FE-4AF1-9113-D54D6195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F33C-87FE-4AF1-9113-D54D6195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7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F33C-87FE-4AF1-9113-D54D6195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hyperlink" Target="https://towardsdatascience.com/singular-value-decomposition-example-in-python-dab2507d85a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witzerland" TargetMode="External"/><Relationship Id="rId13" Type="http://schemas.openxmlformats.org/officeDocument/2006/relationships/hyperlink" Target="https://en.wikipedia.org/wiki/Australia" TargetMode="External"/><Relationship Id="rId3" Type="http://schemas.openxmlformats.org/officeDocument/2006/relationships/hyperlink" Target="https://en.wikipedia.org/wiki/Finland" TargetMode="External"/><Relationship Id="rId7" Type="http://schemas.openxmlformats.org/officeDocument/2006/relationships/hyperlink" Target="https://en.wikipedia.org/wiki/Netherlands" TargetMode="External"/><Relationship Id="rId12" Type="http://schemas.openxmlformats.org/officeDocument/2006/relationships/hyperlink" Target="https://en.wikipedia.org/wiki/Austria" TargetMode="External"/><Relationship Id="rId2" Type="http://schemas.openxmlformats.org/officeDocument/2006/relationships/hyperlink" Target="https://en.wikipedia.org/wiki/United_Nations" TargetMode="External"/><Relationship Id="rId16" Type="http://schemas.openxmlformats.org/officeDocument/2006/relationships/hyperlink" Target="https://en.wikipedia.org/wiki/World_Happiness_Re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celand" TargetMode="External"/><Relationship Id="rId11" Type="http://schemas.openxmlformats.org/officeDocument/2006/relationships/hyperlink" Target="https://en.wikipedia.org/wiki/Canada" TargetMode="External"/><Relationship Id="rId5" Type="http://schemas.openxmlformats.org/officeDocument/2006/relationships/hyperlink" Target="https://en.wikipedia.org/wiki/Norway" TargetMode="External"/><Relationship Id="rId15" Type="http://schemas.openxmlformats.org/officeDocument/2006/relationships/hyperlink" Target="https://en.wikipedia.org/wiki/Israel" TargetMode="External"/><Relationship Id="rId10" Type="http://schemas.openxmlformats.org/officeDocument/2006/relationships/hyperlink" Target="https://en.wikipedia.org/wiki/New_Zealand" TargetMode="External"/><Relationship Id="rId4" Type="http://schemas.openxmlformats.org/officeDocument/2006/relationships/hyperlink" Target="https://en.wikipedia.org/wiki/Denmark" TargetMode="External"/><Relationship Id="rId9" Type="http://schemas.openxmlformats.org/officeDocument/2006/relationships/hyperlink" Target="https://en.wikipedia.org/wiki/Sweden" TargetMode="External"/><Relationship Id="rId14" Type="http://schemas.openxmlformats.org/officeDocument/2006/relationships/hyperlink" Target="https://en.wikipedia.org/wiki/Costa_Ric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s229.stanford.edu/notes2019fall/cs229-notes1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3.png"/><Relationship Id="rId18" Type="http://schemas.openxmlformats.org/officeDocument/2006/relationships/image" Target="../media/image11.png"/><Relationship Id="rId3" Type="http://schemas.openxmlformats.org/officeDocument/2006/relationships/tags" Target="../tags/tag6.xml"/><Relationship Id="rId21" Type="http://schemas.openxmlformats.org/officeDocument/2006/relationships/image" Target="../media/image15.png"/><Relationship Id="rId7" Type="http://schemas.openxmlformats.org/officeDocument/2006/relationships/tags" Target="../tags/tag10.xml"/><Relationship Id="rId12" Type="http://schemas.openxmlformats.org/officeDocument/2006/relationships/image" Target="../media/image7.png"/><Relationship Id="rId17" Type="http://schemas.openxmlformats.org/officeDocument/2006/relationships/image" Target="../media/image1.png"/><Relationship Id="rId2" Type="http://schemas.openxmlformats.org/officeDocument/2006/relationships/tags" Target="../tags/tag5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5.jpeg"/><Relationship Id="rId5" Type="http://schemas.openxmlformats.org/officeDocument/2006/relationships/tags" Target="../tags/tag8.xml"/><Relationship Id="rId15" Type="http://schemas.openxmlformats.org/officeDocument/2006/relationships/image" Target="../media/image9.jpeg"/><Relationship Id="rId10" Type="http://schemas.openxmlformats.org/officeDocument/2006/relationships/notesSlide" Target="../notesSlides/notesSlide3.xml"/><Relationship Id="rId19" Type="http://schemas.openxmlformats.org/officeDocument/2006/relationships/image" Target="../media/image13.png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8.jpeg"/><Relationship Id="rId2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CBB2DA-4C9F-47D3-B4A5-7D00A9372AE0}"/>
              </a:ext>
            </a:extLst>
          </p:cNvPr>
          <p:cNvSpPr txBox="1">
            <a:spLocks/>
          </p:cNvSpPr>
          <p:nvPr/>
        </p:nvSpPr>
        <p:spPr>
          <a:xfrm>
            <a:off x="5556251" y="850900"/>
            <a:ext cx="5877983" cy="1905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66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48F002-5648-4EFE-93A1-F3977344D129}"/>
              </a:ext>
            </a:extLst>
          </p:cNvPr>
          <p:cNvCxnSpPr/>
          <p:nvPr/>
        </p:nvCxnSpPr>
        <p:spPr>
          <a:xfrm>
            <a:off x="5632451" y="2868084"/>
            <a:ext cx="57319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7214" y="6314548"/>
            <a:ext cx="11737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Some slides taken from Andrew Ng’s Machine Learning course  </a:t>
            </a:r>
            <a:r>
              <a:rPr lang="en-US" dirty="0" smtClean="0">
                <a:hlinkClick r:id="rId3"/>
              </a:rPr>
              <a:t>https://www.coursera.org/learn/machine-learning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20505" y="4895334"/>
            <a:ext cx="2613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Dr. Samir Rustamov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07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1" y="247650"/>
            <a:ext cx="11655286" cy="612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2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Principal Component Analysis</a:t>
            </a:r>
            <a:endParaRPr lang="en-US" sz="3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5318" y="1430646"/>
            <a:ext cx="3608482" cy="3464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1909" y="3007836"/>
            <a:ext cx="6781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560"/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</a:rPr>
              <a:t>Orthogonal projection of data onto lower-dimension linear space that... </a:t>
            </a:r>
            <a:endParaRPr lang="en-US" sz="220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R="12560"/>
            <a:endParaRPr lang="en-US" sz="220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Tahoma" panose="020B0604030504040204" pitchFamily="34" charset="0"/>
              </a:rPr>
              <a:t>maximizes 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</a:rPr>
              <a:t>variance of projected data (purple line) </a:t>
            </a:r>
            <a:endParaRPr lang="en-US" sz="220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</a:rPr>
              <a:t>minimizes mean squared distance between data points and their projections (the blue segments)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512" y="6488668"/>
            <a:ext cx="171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ahoma" panose="020B0604030504040204" pitchFamily="34" charset="0"/>
              </a:rPr>
              <a:t>© Ron Shamir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6100" y="108595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b="0" i="0" u="none" strike="noStrike" baseline="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Idea.</a:t>
            </a:r>
            <a:r>
              <a:rPr lang="en-US" sz="2000" dirty="0" smtClean="0">
                <a:solidFill>
                  <a:srgbClr val="000000"/>
                </a:solidFill>
                <a:latin typeface="Tahoma" panose="020B0604030504040204" pitchFamily="34" charset="0"/>
              </a:rPr>
              <a:t> Given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data points in a </a:t>
            </a:r>
            <a:r>
              <a:rPr lang="en-US" sz="2000" dirty="0" smtClean="0">
                <a:solidFill>
                  <a:srgbClr val="000000"/>
                </a:solidFill>
                <a:latin typeface="Tahoma" panose="020B0604030504040204" pitchFamily="34" charset="0"/>
              </a:rPr>
              <a:t>n-dimensional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space, project into lower dimensional space while preserving as much information as possible </a:t>
            </a:r>
          </a:p>
        </p:txBody>
      </p:sp>
    </p:spTree>
    <p:extLst>
      <p:ext uri="{BB962C8B-B14F-4D97-AF65-F5344CB8AC3E}">
        <p14:creationId xmlns:p14="http://schemas.microsoft.com/office/powerpoint/2010/main" val="24138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419100" y="206953"/>
            <a:ext cx="1107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algorithm</a:t>
            </a:r>
            <a:endParaRPr lang="en-US" altLang="ru-R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186" y="833530"/>
                <a:ext cx="11355414" cy="350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ru-RU" sz="2200" dirty="0" smtClean="0"/>
                  <a:t>Training set: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z-Latn-AZ" alt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z-Latn-AZ" altLang="ru-R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z-Latn-AZ" altLang="ru-RU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z-Latn-AZ" altLang="ru-R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az-Latn-AZ" alt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z-Latn-AZ" alt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z-Latn-AZ" alt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ru-RU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ru-RU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ru-RU" sz="2200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ru-RU" sz="22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ru-RU" sz="2200" dirty="0" smtClean="0"/>
              </a:p>
              <a:p>
                <a:pPr>
                  <a:spcBef>
                    <a:spcPct val="0"/>
                  </a:spcBef>
                </a:pPr>
                <a:endParaRPr lang="en-US" altLang="ru-RU" sz="2200" dirty="0"/>
              </a:p>
              <a:p>
                <a:pPr>
                  <a:spcBef>
                    <a:spcPct val="0"/>
                  </a:spcBef>
                </a:pPr>
                <a:r>
                  <a:rPr lang="en-US" altLang="ru-RU" sz="2200" dirty="0" smtClean="0"/>
                  <a:t>Compute Covariance Matrix: </a:t>
                </a:r>
                <a:br>
                  <a:rPr lang="en-US" altLang="ru-RU" sz="22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z-Latn-AZ" alt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z-Latn-AZ" altLang="ru-R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az-Latn-AZ" altLang="ru-RU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ru-RU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z-Latn-AZ" altLang="ru-RU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ru-R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ru-R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z-Latn-AZ" alt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z-Latn-AZ" altLang="ru-RU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az-Latn-AZ" altLang="ru-RU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ru-RU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z-Latn-AZ" altLang="ru-RU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ru-RU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ru-RU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az-Latn-AZ" alt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z-Latn-AZ" altLang="ru-R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az-Latn-AZ" altLang="ru-RU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z-Latn-AZ" altLang="ru-R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ru-RU" sz="2200" b="0" dirty="0" smtClean="0">
                  <a:ea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ru-RU" sz="2400" dirty="0" smtClean="0"/>
                  <a:t>Compute “eigenvectors” of matrix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ru-RU" sz="2400" dirty="0" smtClean="0">
                  <a:ea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ru-RU" sz="2400" dirty="0" smtClean="0"/>
                  <a:t>Apply:  Singular Value Decomposition</a:t>
                </a:r>
                <a:br>
                  <a:rPr lang="en-US" altLang="ru-RU" sz="2400" dirty="0" smtClean="0"/>
                </a:br>
                <a:r>
                  <a:rPr lang="en-US" altLang="ru-RU" sz="2400" dirty="0" smtClean="0"/>
                  <a:t>                   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ru-RU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ru-RU" sz="2400" dirty="0" smtClean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ru-RU" sz="24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86" y="833530"/>
                <a:ext cx="11355414" cy="3509487"/>
              </a:xfrm>
              <a:prstGeom prst="rect">
                <a:avLst/>
              </a:prstGeom>
              <a:blipFill>
                <a:blip r:embed="rId3"/>
                <a:stretch>
                  <a:fillRect l="-805" t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7986138" y="3819217"/>
            <a:ext cx="33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Menlo"/>
              </a:rPr>
              <a:t>U, s, V = </a:t>
            </a:r>
            <a:r>
              <a:rPr lang="en-US" b="0" i="0" dirty="0" err="1" smtClean="0">
                <a:effectLst/>
                <a:latin typeface="Menlo"/>
              </a:rPr>
              <a:t>np.linalg.svd</a:t>
            </a:r>
            <a:r>
              <a:rPr lang="en-US" b="0" i="0" dirty="0" smtClean="0">
                <a:effectLst/>
                <a:latin typeface="Menlo"/>
              </a:rPr>
              <a:t>(Sigma)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309100" y="5482200"/>
            <a:ext cx="2755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https://towardsdatascience.com/singular-value-decomposition-example-in-python-dab2507d85a0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294" y="3000375"/>
            <a:ext cx="2171700" cy="428625"/>
          </a:xfrm>
          <a:prstGeom prst="rect">
            <a:avLst/>
          </a:prstGeom>
        </p:spPr>
      </p:pic>
      <p:pic>
        <p:nvPicPr>
          <p:cNvPr id="23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54" y="4587860"/>
            <a:ext cx="4584746" cy="10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ight Brace 23"/>
          <p:cNvSpPr/>
          <p:nvPr/>
        </p:nvSpPr>
        <p:spPr>
          <a:xfrm rot="5400000" flipV="1">
            <a:off x="2438400" y="5026152"/>
            <a:ext cx="406400" cy="16320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441224" y="6119336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24" y="6119336"/>
                <a:ext cx="3709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242819" y="6377944"/>
            <a:ext cx="3223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ru-RU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ru-RU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U[:,1:k]</a:t>
            </a:r>
            <a:endParaRPr lang="en-US" altLang="ru-RU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3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 animBg="1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508000" y="370418"/>
            <a:ext cx="1107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/>
              <a:t>Principal </a:t>
            </a:r>
            <a:r>
              <a:rPr lang="en-US" altLang="ru-RU" b="1" dirty="0" smtClean="0"/>
              <a:t>Component </a:t>
            </a:r>
            <a:r>
              <a:rPr lang="en-US" altLang="ru-RU" b="1" dirty="0"/>
              <a:t>Analysis (PCA) algorithm</a:t>
            </a:r>
          </a:p>
        </p:txBody>
      </p:sp>
      <p:sp>
        <p:nvSpPr>
          <p:cNvPr id="45063" name="Rectangle 1"/>
          <p:cNvSpPr>
            <a:spLocks noChangeArrowheads="1"/>
          </p:cNvSpPr>
          <p:nvPr/>
        </p:nvSpPr>
        <p:spPr bwMode="auto">
          <a:xfrm>
            <a:off x="8715217" y="5892598"/>
            <a:ext cx="946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/>
              <a:t>[n x k]</a:t>
            </a:r>
          </a:p>
        </p:txBody>
      </p:sp>
      <p:sp>
        <p:nvSpPr>
          <p:cNvPr id="45064" name="Rectangle 2"/>
          <p:cNvSpPr>
            <a:spLocks noChangeArrowheads="1"/>
          </p:cNvSpPr>
          <p:nvPr/>
        </p:nvSpPr>
        <p:spPr bwMode="auto">
          <a:xfrm>
            <a:off x="7454901" y="4544485"/>
            <a:ext cx="946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/>
              <a:t>[k x n]</a:t>
            </a:r>
          </a:p>
        </p:txBody>
      </p:sp>
      <p:sp>
        <p:nvSpPr>
          <p:cNvPr id="45065" name="Rectangle 3"/>
          <p:cNvSpPr>
            <a:spLocks noChangeArrowheads="1"/>
          </p:cNvSpPr>
          <p:nvPr/>
        </p:nvSpPr>
        <p:spPr bwMode="auto">
          <a:xfrm>
            <a:off x="4585081" y="4564338"/>
            <a:ext cx="962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/>
              <a:t>[n x 1]</a:t>
            </a:r>
          </a:p>
        </p:txBody>
      </p:sp>
      <p:sp>
        <p:nvSpPr>
          <p:cNvPr id="45066" name="Rectangle 4"/>
          <p:cNvSpPr>
            <a:spLocks noChangeArrowheads="1"/>
          </p:cNvSpPr>
          <p:nvPr/>
        </p:nvSpPr>
        <p:spPr bwMode="auto">
          <a:xfrm>
            <a:off x="0" y="4538938"/>
            <a:ext cx="13532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/>
              <a:t>z = [k x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69238" y="1461584"/>
                <a:ext cx="8619026" cy="476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ru-RU" sz="2400" dirty="0" smtClean="0"/>
                  <a:t>In PCA, we obtain</a:t>
                </a:r>
                <a14:m>
                  <m:oMath xmlns:m="http://schemas.openxmlformats.org/officeDocument/2006/math">
                    <m:r>
                      <a:rPr lang="en-US" alt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az-Latn-AZ" alt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z-Latn-AZ" alt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z-Latn-AZ" alt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/>
                  <a:t> from 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az-Latn-AZ" alt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z-Latn-AZ" alt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z-Latn-AZ" alt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as follows: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𝑟𝑒𝑑𝑢𝑐𝑒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8" y="1461584"/>
                <a:ext cx="8619026" cy="476477"/>
              </a:xfrm>
              <a:prstGeom prst="rect">
                <a:avLst/>
              </a:prstGeom>
              <a:blipFill>
                <a:blip r:embed="rId2"/>
                <a:stretch>
                  <a:fillRect l="-1061"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3" y="2342245"/>
            <a:ext cx="4790533" cy="1709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220" y="2151745"/>
            <a:ext cx="3073048" cy="2228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393" y="3021301"/>
            <a:ext cx="381000" cy="314325"/>
          </a:xfrm>
          <a:prstGeom prst="rect">
            <a:avLst/>
          </a:prstGeom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9207881" y="4513538"/>
            <a:ext cx="962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/>
              <a:t>[n x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5257" y="5488241"/>
                <a:ext cx="9958624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Reconstruction from compressed representation: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𝑟𝑒𝑑𝑢𝑐𝑒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57" y="5488241"/>
                <a:ext cx="9958624" cy="490199"/>
              </a:xfrm>
              <a:prstGeom prst="rect">
                <a:avLst/>
              </a:prstGeom>
              <a:blipFill>
                <a:blip r:embed="rId6"/>
                <a:stretch>
                  <a:fillRect l="-918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22954" y="6109164"/>
                <a:ext cx="2709331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     ????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54" y="6109164"/>
                <a:ext cx="2709331" cy="490199"/>
              </a:xfrm>
              <a:prstGeom prst="rect">
                <a:avLst/>
              </a:prstGeom>
              <a:blipFill>
                <a:blip r:embed="rId7"/>
                <a:stretch>
                  <a:fillRect t="-8642" r="-225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2169221" y="4564338"/>
            <a:ext cx="946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/>
              <a:t>[n x k]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9537772" y="5878331"/>
            <a:ext cx="9396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 smtClean="0"/>
              <a:t>[k </a:t>
            </a:r>
            <a:r>
              <a:rPr lang="en-US" altLang="ru-RU" sz="2400" dirty="0"/>
              <a:t>x 1]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7312833" y="5935519"/>
            <a:ext cx="962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400" dirty="0"/>
              <a:t>[n x 1]</a:t>
            </a:r>
          </a:p>
        </p:txBody>
      </p:sp>
    </p:spTree>
    <p:extLst>
      <p:ext uri="{BB962C8B-B14F-4D97-AF65-F5344CB8AC3E}">
        <p14:creationId xmlns:p14="http://schemas.microsoft.com/office/powerpoint/2010/main" val="28840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  <p:bldP spid="45064" grpId="0"/>
      <p:bldP spid="45065" grpId="0"/>
      <p:bldP spid="45066" grpId="0"/>
      <p:bldP spid="2" grpId="0"/>
      <p:bldP spid="16" grpId="0"/>
      <p:bldP spid="8" grpId="0"/>
      <p:bldP spid="11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75C37F-09C9-40D5-8CD2-2C4126BC2D2D}"/>
              </a:ext>
            </a:extLst>
          </p:cNvPr>
          <p:cNvCxnSpPr/>
          <p:nvPr/>
        </p:nvCxnSpPr>
        <p:spPr>
          <a:xfrm>
            <a:off x="5632451" y="2868084"/>
            <a:ext cx="57319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FB6645F4-290A-4DE6-AB14-30F6FAA0170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588000" y="2616200"/>
            <a:ext cx="5877984" cy="2235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2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2591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1"/>
          <p:cNvSpPr txBox="1">
            <a:spLocks noChangeArrowheads="1"/>
          </p:cNvSpPr>
          <p:nvPr/>
        </p:nvSpPr>
        <p:spPr bwMode="auto">
          <a:xfrm>
            <a:off x="508000" y="381001"/>
            <a:ext cx="11074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 b="1" dirty="0"/>
              <a:t>Choosing      (number of principal components)</a:t>
            </a:r>
          </a:p>
        </p:txBody>
      </p:sp>
      <p:pic>
        <p:nvPicPr>
          <p:cNvPr id="55299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1" y="552452"/>
            <a:ext cx="215900" cy="33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300" name="TextBox 3"/>
              <p:cNvSpPr txBox="1">
                <a:spLocks noChangeArrowheads="1"/>
              </p:cNvSpPr>
              <p:nvPr/>
            </p:nvSpPr>
            <p:spPr bwMode="auto">
              <a:xfrm>
                <a:off x="508000" y="1047787"/>
                <a:ext cx="11074400" cy="5103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/>
                  <a:t>Average squared projection error:  </a:t>
                </a:r>
                <a:endParaRPr lang="en-US" altLang="ru-RU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ru-RU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ru-RU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z-Latn-AZ" alt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z-Latn-AZ" alt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az-Latn-AZ" altLang="ru-RU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z-Latn-AZ" altLang="ru-RU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ru-RU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ru-R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ru-RU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ru-RU" sz="2400" b="0" i="1" smtClean="0">
                                          <a:latin typeface="Cambria Math" panose="02040503050406030204" pitchFamily="18" charset="0"/>
                                        </a:rPr>
                                        <m:t>𝑎𝑝𝑝𝑟𝑜𝑥</m:t>
                                      </m:r>
                                    </m:sub>
                                    <m:sup>
                                      <m:r>
                                        <a:rPr lang="en-US" altLang="ru-RU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ru-RU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ru-RU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ru-RU" sz="2400" b="0" dirty="0" smtClean="0">
                  <a:ea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/>
                  <a:t>Total variation in the data:</a:t>
                </a:r>
              </a:p>
              <a:p>
                <a:pPr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ru-RU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ru-RU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z-Latn-AZ" alt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z-Latn-AZ" alt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az-Latn-AZ" altLang="ru-RU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z-Latn-AZ" altLang="ru-RU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ru-RU" sz="2400" dirty="0" smtClean="0"/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/>
                  <a:t>Typically, choose k to be smallest value so that</a:t>
                </a:r>
              </a:p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ru-RU" sz="3000" dirty="0" smtClean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ru-RU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ru-RU" sz="3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ru-RU" sz="3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az-Latn-AZ" altLang="ru-RU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z-Latn-AZ" altLang="ru-RU" sz="3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az-Latn-AZ" altLang="ru-RU" sz="3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ru-RU" sz="3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az-Latn-AZ" altLang="ru-RU" sz="3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ru-RU" sz="3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ru-RU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ru-RU" sz="3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ru-RU" sz="3000" b="0" i="1" smtClean="0">
                                            <a:latin typeface="Cambria Math" panose="02040503050406030204" pitchFamily="18" charset="0"/>
                                          </a:rPr>
                                          <m:t>𝑎𝑝𝑝𝑟𝑜𝑥</m:t>
                                        </m:r>
                                      </m:sub>
                                      <m:sup>
                                        <m:r>
                                          <a:rPr lang="en-US" altLang="ru-RU" sz="3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ru-RU" sz="3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ru-RU" sz="3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ru-RU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f>
                          <m:fPr>
                            <m:ctrlPr>
                              <a:rPr lang="en-US" altLang="ru-RU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ru-RU" sz="3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ru-RU" sz="3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az-Latn-AZ" altLang="ru-RU" sz="3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z-Latn-AZ" altLang="ru-RU" sz="3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az-Latn-AZ" altLang="ru-RU" sz="3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ru-RU" sz="3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az-Latn-AZ" altLang="ru-RU" sz="3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ru-RU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ru-RU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ru-RU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altLang="ru-RU" sz="3000" dirty="0" smtClean="0"/>
              </a:p>
              <a:p>
                <a:pPr>
                  <a:spcBef>
                    <a:spcPct val="0"/>
                  </a:spcBef>
                  <a:buNone/>
                </a:pPr>
                <a:endParaRPr lang="en-US" altLang="ru-RU" sz="2400" dirty="0" smtClean="0"/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/>
                  <a:t>   “99% of variance is retained” or 1% “error”.</a:t>
                </a:r>
                <a:endParaRPr lang="en-US" altLang="ru-RU" sz="2400" dirty="0"/>
              </a:p>
            </p:txBody>
          </p:sp>
        </mc:Choice>
        <mc:Fallback xmlns="">
          <p:sp>
            <p:nvSpPr>
              <p:cNvPr id="55300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00" y="1047787"/>
                <a:ext cx="11074400" cy="5103513"/>
              </a:xfrm>
              <a:prstGeom prst="rect">
                <a:avLst/>
              </a:prstGeom>
              <a:blipFill>
                <a:blip r:embed="rId4"/>
                <a:stretch>
                  <a:fillRect l="-826" t="-956" b="-17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0767507" y="6445303"/>
            <a:ext cx="1228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Andrew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7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1"/>
          <p:cNvSpPr txBox="1">
            <a:spLocks noChangeArrowheads="1"/>
          </p:cNvSpPr>
          <p:nvPr/>
        </p:nvSpPr>
        <p:spPr bwMode="auto">
          <a:xfrm>
            <a:off x="508000" y="381001"/>
            <a:ext cx="11074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 b="1"/>
              <a:t>Choosing      (number of principal components)</a:t>
            </a:r>
          </a:p>
        </p:txBody>
      </p:sp>
      <p:pic>
        <p:nvPicPr>
          <p:cNvPr id="5632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1" y="552452"/>
            <a:ext cx="215900" cy="33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324" name="TextBox 3"/>
              <p:cNvSpPr txBox="1">
                <a:spLocks noChangeArrowheads="1"/>
              </p:cNvSpPr>
              <p:nvPr/>
            </p:nvSpPr>
            <p:spPr bwMode="auto">
              <a:xfrm>
                <a:off x="330200" y="1103380"/>
                <a:ext cx="11861800" cy="3307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dirty="0" smtClean="0"/>
                  <a:t>Algorithm:  Try PCA with k=1</a:t>
                </a: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/>
                  <a:t>Compute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𝑟𝑒𝑑𝑢𝑐𝑒</m:t>
                        </m:r>
                      </m:sub>
                    </m:sSub>
                  </m:oMath>
                </a14:m>
                <a:r>
                  <a:rPr lang="en-US" altLang="ru-RU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z-Latn-AZ" alt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az-Latn-AZ" altLang="ru-R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z-Latn-AZ" altLang="ru-R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ru-RU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az-Latn-AZ" alt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az-Latn-AZ" altLang="ru-R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z-Latn-AZ" altLang="ru-R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ru-RU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az-Latn-AZ" alt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az-Latn-AZ" alt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ru-RU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ru-RU" sz="24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b>
                      <m:sup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ru-RU" sz="2400" dirty="0" smtClean="0"/>
                  <a:t>,…,</a:t>
                </a:r>
                <a:r>
                  <a:rPr lang="en-US" altLang="ru-RU" sz="2400" b="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b>
                      <m:sup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ru-RU" sz="24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24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dirty="0"/>
                  <a:t>Check </a:t>
                </a:r>
                <a:r>
                  <a:rPr lang="en-US" altLang="ru-RU" sz="2400" dirty="0" smtClean="0"/>
                  <a:t>if 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2400" dirty="0" smtClean="0"/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ru-RU" sz="2400" dirty="0" smtClean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ru-RU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az-Latn-AZ" alt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z-Latn-AZ" altLang="ru-RU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az-Latn-AZ" altLang="ru-RU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ru-RU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az-Latn-AZ" altLang="ru-RU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ru-RU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ru-RU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ru-RU" sz="2400" i="1">
                                            <a:latin typeface="Cambria Math" panose="02040503050406030204" pitchFamily="18" charset="0"/>
                                          </a:rPr>
                                          <m:t>𝑎𝑝𝑝𝑟𝑜𝑥</m:t>
                                        </m:r>
                                      </m:sub>
                                      <m:sup>
                                        <m:r>
                                          <a:rPr lang="en-US" altLang="ru-RU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ru-RU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ru-RU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ru-RU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az-Latn-AZ" alt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z-Latn-AZ" altLang="ru-RU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az-Latn-AZ" altLang="ru-RU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ru-RU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az-Latn-AZ" altLang="ru-RU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≤0.01</m:t>
                    </m:r>
                  </m:oMath>
                </a14:m>
                <a:r>
                  <a:rPr lang="en-US" altLang="ru-RU" sz="2400" dirty="0"/>
                  <a:t> </a:t>
                </a:r>
                <a:endParaRPr lang="en-US" sz="24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2400" dirty="0"/>
              </a:p>
            </p:txBody>
          </p:sp>
        </mc:Choice>
        <mc:Fallback xmlns="">
          <p:sp>
            <p:nvSpPr>
              <p:cNvPr id="5632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00" y="1103380"/>
                <a:ext cx="11861800" cy="3307252"/>
              </a:xfrm>
              <a:prstGeom prst="rect">
                <a:avLst/>
              </a:prstGeom>
              <a:blipFill>
                <a:blip r:embed="rId4"/>
                <a:stretch>
                  <a:fillRect l="-771" t="-14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FE8D68-5EF9-4FA3-B16F-40C1BB55B398}"/>
              </a:ext>
            </a:extLst>
          </p:cNvPr>
          <p:cNvCxnSpPr/>
          <p:nvPr/>
        </p:nvCxnSpPr>
        <p:spPr>
          <a:xfrm>
            <a:off x="6083300" y="2644667"/>
            <a:ext cx="0" cy="3903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31" name="Rectangle 1"/>
          <p:cNvSpPr>
            <a:spLocks noChangeArrowheads="1"/>
          </p:cNvSpPr>
          <p:nvPr/>
        </p:nvSpPr>
        <p:spPr bwMode="auto">
          <a:xfrm>
            <a:off x="508000" y="5041246"/>
            <a:ext cx="609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 smtClean="0"/>
              <a:t>(</a:t>
            </a:r>
            <a:r>
              <a:rPr lang="en-US" altLang="ru-RU" sz="2400" dirty="0"/>
              <a:t>99% of variance retained)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62163" y="1948130"/>
                <a:ext cx="2537233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ru-R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ru-R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ru-R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ru-R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ru-R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ru-R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ru-R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ru-RU" sz="3000" dirty="0"/>
                  <a:t>   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163" y="1948130"/>
                <a:ext cx="253723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673846" y="2502128"/>
            <a:ext cx="4289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400" dirty="0"/>
              <a:t>Pick smallest value of </a:t>
            </a:r>
            <a:r>
              <a:rPr lang="en-US" altLang="ru-RU" sz="2400" dirty="0" smtClean="0"/>
              <a:t>k </a:t>
            </a:r>
            <a:r>
              <a:rPr lang="en-US" altLang="ru-RU" sz="2400" dirty="0"/>
              <a:t>for which</a:t>
            </a:r>
            <a:endParaRPr lang="en-US" altLang="ru-RU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38174" y="3469076"/>
                <a:ext cx="2492605" cy="95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ru-RU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ru-RU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ru-RU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ru-RU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ru-RU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ru-RU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≥0.99</m:t>
                    </m:r>
                  </m:oMath>
                </a14:m>
                <a:r>
                  <a:rPr lang="en-US" altLang="ru-RU" sz="3000" dirty="0"/>
                  <a:t> </a:t>
                </a:r>
                <a:endParaRPr lang="en-US" sz="3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174" y="3469076"/>
                <a:ext cx="2492605" cy="956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5651" y="5879698"/>
            <a:ext cx="317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400" dirty="0" smtClean="0"/>
              <a:t>If not, check for k=2,3….</a:t>
            </a:r>
            <a:endParaRPr lang="en-US" altLang="ru-RU" sz="2400" dirty="0"/>
          </a:p>
        </p:txBody>
      </p:sp>
      <p:sp>
        <p:nvSpPr>
          <p:cNvPr id="20" name="Rectangle 19"/>
          <p:cNvSpPr/>
          <p:nvPr/>
        </p:nvSpPr>
        <p:spPr>
          <a:xfrm>
            <a:off x="10767507" y="6445303"/>
            <a:ext cx="1228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Andrew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7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/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1887200" cy="636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0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302685"/>
            <a:ext cx="11074400" cy="604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5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801"/>
            <a:ext cx="11176000" cy="636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7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sz="3300" b="1" dirty="0" smtClean="0"/>
              <a:t>2019 </a:t>
            </a:r>
            <a:r>
              <a:rPr lang="en-US" sz="3300" b="1" dirty="0"/>
              <a:t>World Happiness </a:t>
            </a:r>
            <a:r>
              <a:rPr lang="en-US" sz="3300" b="1" dirty="0" smtClean="0"/>
              <a:t>Report </a:t>
            </a:r>
            <a:r>
              <a:rPr lang="en-US" sz="2000" b="1" dirty="0" smtClean="0"/>
              <a:t>(</a:t>
            </a:r>
            <a:r>
              <a:rPr lang="en-US" sz="2000" dirty="0">
                <a:hlinkClick r:id="rId2" tooltip="United Nations"/>
              </a:rPr>
              <a:t>United Nations</a:t>
            </a:r>
            <a:r>
              <a:rPr lang="en-US" sz="2000" dirty="0"/>
              <a:t> Sustainable Development Solutions </a:t>
            </a:r>
            <a:r>
              <a:rPr lang="en-US" sz="2000" dirty="0" smtClean="0"/>
              <a:t>Network)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935312"/>
              </p:ext>
            </p:extLst>
          </p:nvPr>
        </p:nvGraphicFramePr>
        <p:xfrm>
          <a:off x="546100" y="1145602"/>
          <a:ext cx="11099799" cy="5175364"/>
        </p:xfrm>
        <a:graphic>
          <a:graphicData uri="http://schemas.openxmlformats.org/drawingml/2006/table">
            <a:tbl>
              <a:tblPr/>
              <a:tblGrid>
                <a:gridCol w="964079">
                  <a:extLst>
                    <a:ext uri="{9D8B030D-6E8A-4147-A177-3AD203B41FA5}">
                      <a16:colId xmlns:a16="http://schemas.microsoft.com/office/drawing/2014/main" val="1157222590"/>
                    </a:ext>
                  </a:extLst>
                </a:gridCol>
                <a:gridCol w="1766421">
                  <a:extLst>
                    <a:ext uri="{9D8B030D-6E8A-4147-A177-3AD203B41FA5}">
                      <a16:colId xmlns:a16="http://schemas.microsoft.com/office/drawing/2014/main" val="85800845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73536701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3316865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1420655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6448553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0177624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858011972"/>
                    </a:ext>
                  </a:extLst>
                </a:gridCol>
                <a:gridCol w="1473199">
                  <a:extLst>
                    <a:ext uri="{9D8B030D-6E8A-4147-A177-3AD203B41FA5}">
                      <a16:colId xmlns:a16="http://schemas.microsoft.com/office/drawing/2014/main" val="690521334"/>
                    </a:ext>
                  </a:extLst>
                </a:gridCol>
              </a:tblGrid>
              <a:tr h="10238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Overall rank</a:t>
                      </a:r>
                    </a:p>
                  </a:txBody>
                  <a:tcPr marL="36566" marR="79988" marT="18283" marB="1828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Country or region</a:t>
                      </a:r>
                    </a:p>
                  </a:txBody>
                  <a:tcPr marL="36566" marR="79988" marT="18283" marB="1828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Score</a:t>
                      </a:r>
                    </a:p>
                  </a:txBody>
                  <a:tcPr marL="36566" marR="79988" marT="18283" marB="1828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GDP per capita</a:t>
                      </a:r>
                    </a:p>
                  </a:txBody>
                  <a:tcPr marL="36566" marR="79988" marT="18283" marB="1828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Social support</a:t>
                      </a:r>
                    </a:p>
                  </a:txBody>
                  <a:tcPr marL="36566" marR="79988" marT="18283" marB="1828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Healthy life expectancy</a:t>
                      </a:r>
                    </a:p>
                  </a:txBody>
                  <a:tcPr marL="36566" marR="79988" marT="18283" marB="1828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Freedom to make life choices</a:t>
                      </a:r>
                    </a:p>
                  </a:txBody>
                  <a:tcPr marL="36566" marR="79988" marT="18283" marB="1828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Generosity</a:t>
                      </a:r>
                    </a:p>
                  </a:txBody>
                  <a:tcPr marL="36566" marR="79988" marT="18283" marB="1828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Perceptions of corruption</a:t>
                      </a:r>
                    </a:p>
                  </a:txBody>
                  <a:tcPr marL="36566" marR="79988" marT="18283" marB="18283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9433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  <a:hlinkClick r:id="rId3" tooltip="Finland"/>
                        </a:rPr>
                        <a:t>Finland</a:t>
                      </a:r>
                      <a:endParaRPr lang="en-US" sz="1800" dirty="0">
                        <a:effectLst/>
                      </a:endParaRP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7.769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1.340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1.587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0.986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0.596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0.153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0.393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8198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  <a:hlinkClick r:id="rId4" tooltip="Denmark"/>
                        </a:rPr>
                        <a:t>Denmark</a:t>
                      </a:r>
                      <a:endParaRPr lang="en-US" sz="1800" dirty="0">
                        <a:effectLst/>
                      </a:endParaRP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7.600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1.383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1.573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0.996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0.592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0.252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0.410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63922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5" tooltip="Norway"/>
                        </a:rPr>
                        <a:t>Norway</a:t>
                      </a:r>
                      <a:endParaRPr lang="en-US" sz="1800">
                        <a:effectLst/>
                      </a:endParaRP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7.554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1.488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1.582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1.028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0.603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0.271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0.341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74321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6" tooltip="Iceland"/>
                        </a:rPr>
                        <a:t>Iceland</a:t>
                      </a:r>
                      <a:endParaRPr lang="en-US" sz="1800">
                        <a:effectLst/>
                      </a:endParaRP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7.494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1.380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1.624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1.026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0.591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0.354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0.118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34996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7" tooltip="Netherlands"/>
                        </a:rPr>
                        <a:t>Netherlands</a:t>
                      </a:r>
                      <a:endParaRPr lang="en-US" sz="1800">
                        <a:effectLst/>
                      </a:endParaRP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7.488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1.396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1.522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0.999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0.557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0.322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0.298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7464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 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8" tooltip="Switzerland"/>
                        </a:rPr>
                        <a:t>Switzerland</a:t>
                      </a:r>
                      <a:endParaRPr lang="en-US" sz="1800">
                        <a:effectLst/>
                      </a:endParaRP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7.480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1.452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1.526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1.052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0.572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0.263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0.343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39740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9" tooltip="Sweden"/>
                        </a:rPr>
                        <a:t>Sweden</a:t>
                      </a:r>
                      <a:endParaRPr lang="en-US" sz="1800">
                        <a:effectLst/>
                      </a:endParaRP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7.343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1.387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1.487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1.009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0.574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0.267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0.373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2646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10" tooltip="New Zealand"/>
                        </a:rPr>
                        <a:t>New Zealand</a:t>
                      </a:r>
                      <a:endParaRPr lang="en-US" sz="1800">
                        <a:effectLst/>
                      </a:endParaRP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7.307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1.303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1.557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1.026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0.585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0.330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0.380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43438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11" tooltip="Canada"/>
                        </a:rPr>
                        <a:t>Canada</a:t>
                      </a:r>
                      <a:endParaRPr lang="en-US" sz="1800">
                        <a:effectLst/>
                      </a:endParaRP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7.278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1.365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1.505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1.039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0.584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0.285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0.308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0248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12" tooltip="Austria"/>
                        </a:rPr>
                        <a:t>Austria</a:t>
                      </a:r>
                      <a:endParaRPr lang="en-US" sz="1800">
                        <a:effectLst/>
                      </a:endParaRP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7.246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1.376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1.475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1.016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0.532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0.244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0.226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3826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13" tooltip="Australia"/>
                        </a:rPr>
                        <a:t>Australia</a:t>
                      </a:r>
                      <a:endParaRPr lang="en-US" sz="1800">
                        <a:effectLst/>
                      </a:endParaRP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7.228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1.372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1.548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1.036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0.557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0.332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0.290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81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14" tooltip="Costa Rica"/>
                        </a:rPr>
                        <a:t>Costa Rica</a:t>
                      </a:r>
                      <a:endParaRPr lang="en-US" sz="1800">
                        <a:effectLst/>
                      </a:endParaRP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7.167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1.034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1.441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0.963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0.558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0.144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0.093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88843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13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15" tooltip="Israel"/>
                        </a:rPr>
                        <a:t>Israel</a:t>
                      </a:r>
                      <a:endParaRPr lang="en-US" sz="1800">
                        <a:effectLst/>
                      </a:endParaRP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7.139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1.276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1.455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1.029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0.371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0.261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0.082</a:t>
                      </a:r>
                    </a:p>
                  </a:txBody>
                  <a:tcPr marL="36566" marR="36566" marT="18283" marB="1828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38714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46762" y="6488668"/>
            <a:ext cx="5425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6"/>
              </a:rPr>
              <a:t>https://en.wikipedia.org/wiki/World_Happiness_Report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81000"/>
            <a:ext cx="103251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0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F4C082-4D38-4FB0-80A7-DDCD95B6F141}"/>
              </a:ext>
            </a:extLst>
          </p:cNvPr>
          <p:cNvCxnSpPr/>
          <p:nvPr/>
        </p:nvCxnSpPr>
        <p:spPr>
          <a:xfrm>
            <a:off x="5632451" y="2868084"/>
            <a:ext cx="57319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798E703-E290-46B6-B357-63B792EFF83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588000" y="2819400"/>
            <a:ext cx="5877984" cy="2235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PCA</a:t>
            </a:r>
          </a:p>
        </p:txBody>
      </p:sp>
    </p:spTree>
    <p:extLst>
      <p:ext uri="{BB962C8B-B14F-4D97-AF65-F5344CB8AC3E}">
        <p14:creationId xmlns:p14="http://schemas.microsoft.com/office/powerpoint/2010/main" val="39271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1"/>
          <p:cNvSpPr txBox="1">
            <a:spLocks noChangeArrowheads="1"/>
          </p:cNvSpPr>
          <p:nvPr/>
        </p:nvSpPr>
        <p:spPr bwMode="auto">
          <a:xfrm>
            <a:off x="508000" y="381000"/>
            <a:ext cx="110744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4267" b="1"/>
              <a:t>Application of PCA</a:t>
            </a:r>
          </a:p>
        </p:txBody>
      </p:sp>
      <p:sp>
        <p:nvSpPr>
          <p:cNvPr id="64515" name="TextBox 2"/>
          <p:cNvSpPr txBox="1">
            <a:spLocks noChangeArrowheads="1"/>
          </p:cNvSpPr>
          <p:nvPr/>
        </p:nvSpPr>
        <p:spPr bwMode="auto">
          <a:xfrm>
            <a:off x="508000" y="1498600"/>
            <a:ext cx="11074400" cy="403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4267"/>
              <a:t>Compression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US" altLang="ru-RU" sz="4267"/>
              <a:t>Reduce memory/disk needed to store data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en-US" altLang="ru-RU" sz="4267"/>
              <a:t>Speed up learning algorithm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endParaRPr lang="en-US" altLang="ru-RU" sz="4267"/>
          </a:p>
          <a:p>
            <a:pPr lvl="1" eaLnBrk="1" hangingPunct="1">
              <a:spcBef>
                <a:spcPct val="0"/>
              </a:spcBef>
              <a:buFontTx/>
              <a:buChar char="-"/>
            </a:pPr>
            <a:endParaRPr lang="en-US" altLang="ru-RU" sz="4267"/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ru-RU" sz="4267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021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508000" y="381001"/>
            <a:ext cx="1107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/>
              <a:t>Supervised learning speedup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8000" y="992612"/>
                <a:ext cx="11176000" cy="5602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az-Latn-AZ" sz="2400" dirty="0" smtClean="0"/>
                  <a:t>Labeled Data</a:t>
                </a:r>
                <a:r>
                  <a:rPr lang="en-US" sz="2400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Apply PCA to input data: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2400" dirty="0" smtClean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   →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2400" dirty="0" smtClean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r>
                  <a:rPr lang="en-US" altLang="ru-RU" sz="2400" dirty="0" smtClean="0"/>
                  <a:t>New training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400" dirty="0" smtClean="0"/>
              </a:p>
              <a:p>
                <a:endParaRPr lang="en-US" sz="1000" dirty="0" smtClean="0"/>
              </a:p>
              <a:p>
                <a:r>
                  <a:rPr lang="en-US" sz="2400" dirty="0" smtClean="0"/>
                  <a:t>Note: Mapping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 smtClean="0"/>
                  <a:t> →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altLang="ru-RU" sz="2400" dirty="0" smtClean="0"/>
                  <a:t>should be defined by running PCA only on the training set. This mapping can be applied as well to the examples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  <m:sup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 smtClean="0"/>
                  <a:t> in the cross validation and test sets.</a:t>
                </a:r>
              </a:p>
              <a:p>
                <a:endParaRPr lang="en-US" sz="2400" dirty="0"/>
              </a:p>
              <a:p>
                <a:r>
                  <a:rPr lang="en-US" altLang="ru-RU" sz="2400" b="1" dirty="0" smtClean="0"/>
                  <a:t>Bad use of PCA: To prevent overfitting: </a:t>
                </a:r>
                <a:r>
                  <a:rPr lang="en-US" altLang="ru-RU" sz="24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ru-RU" sz="2400" dirty="0" smtClean="0"/>
                  <a:t> instead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2400" dirty="0" smtClean="0"/>
                  <a:t>to reduce the number of features to k&lt;n. Thus, fewer features, less likely to </a:t>
                </a:r>
                <a:r>
                  <a:rPr lang="en-US" altLang="ru-RU" sz="2400" dirty="0" err="1" smtClean="0"/>
                  <a:t>overfit</a:t>
                </a:r>
                <a:r>
                  <a:rPr lang="en-US" altLang="ru-RU" sz="2400" dirty="0" smtClean="0"/>
                  <a:t>.</a:t>
                </a:r>
              </a:p>
              <a:p>
                <a:endParaRPr lang="en-US" altLang="ru-RU" sz="2400" dirty="0"/>
              </a:p>
              <a:p>
                <a:r>
                  <a:rPr lang="en-US" altLang="ru-RU" sz="2400" dirty="0" smtClean="0"/>
                  <a:t>This might work OK, but isn’t a good way to address overfitting. Use regularization instead.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992612"/>
                <a:ext cx="11176000" cy="5602431"/>
              </a:xfrm>
              <a:prstGeom prst="rect">
                <a:avLst/>
              </a:prstGeom>
              <a:blipFill>
                <a:blip r:embed="rId2"/>
                <a:stretch>
                  <a:fillRect l="-818" t="-326" r="-1254" b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0767507" y="6445303"/>
            <a:ext cx="1228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Andrew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1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2"/>
          <p:cNvSpPr txBox="1">
            <a:spLocks noChangeArrowheads="1"/>
          </p:cNvSpPr>
          <p:nvPr/>
        </p:nvSpPr>
        <p:spPr bwMode="auto">
          <a:xfrm>
            <a:off x="508000" y="381001"/>
            <a:ext cx="1107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 dirty="0"/>
              <a:t>PCA is sometimes used where it shouldn’t 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604096-46CD-4F83-8F40-2F54B488A6DF}"/>
                  </a:ext>
                </a:extLst>
              </p:cNvPr>
              <p:cNvSpPr txBox="1"/>
              <p:nvPr/>
            </p:nvSpPr>
            <p:spPr>
              <a:xfrm>
                <a:off x="508000" y="882651"/>
                <a:ext cx="10985500" cy="4791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sz="2200" dirty="0" smtClean="0"/>
              </a:p>
              <a:p>
                <a:pPr>
                  <a:defRPr/>
                </a:pPr>
                <a:r>
                  <a:rPr lang="en-US" sz="2200" dirty="0" smtClean="0"/>
                  <a:t>Design of ML system:</a:t>
                </a:r>
              </a:p>
              <a:p>
                <a:pPr marL="1066773" lvl="1" indent="-457189">
                  <a:buFontTx/>
                  <a:buChar char="-"/>
                  <a:defRPr/>
                </a:pPr>
                <a:r>
                  <a:rPr lang="en-US" sz="2200" dirty="0"/>
                  <a:t>Get training </a:t>
                </a:r>
                <a:r>
                  <a:rPr lang="en-US" sz="2200" dirty="0" smtClean="0"/>
                  <a:t>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marL="1066773" lvl="1" indent="-457189">
                  <a:buFontTx/>
                  <a:buChar char="-"/>
                  <a:defRPr/>
                </a:pPr>
                <a:r>
                  <a:rPr lang="en-US" sz="2200" dirty="0"/>
                  <a:t>Run PCA to reduce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 smtClean="0"/>
                  <a:t>  in </a:t>
                </a:r>
                <a:r>
                  <a:rPr lang="en-US" sz="2200" dirty="0"/>
                  <a:t>dimension to </a:t>
                </a:r>
                <a:r>
                  <a:rPr lang="en-US" sz="2200" dirty="0" smtClean="0"/>
                  <a:t>get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1066773" lvl="1" indent="-457189">
                  <a:buFontTx/>
                  <a:buChar char="-"/>
                  <a:defRPr/>
                </a:pPr>
                <a:r>
                  <a:rPr lang="en-US" sz="2200" dirty="0"/>
                  <a:t>Train logistic regression </a:t>
                </a:r>
                <a:r>
                  <a:rPr lang="en-US" sz="2200" dirty="0" smtClean="0"/>
                  <a:t>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marL="1066773" lvl="1" indent="-457189">
                  <a:buFontTx/>
                  <a:buChar char="-"/>
                  <a:defRPr/>
                </a:pPr>
                <a:r>
                  <a:rPr lang="en-US" sz="2200" dirty="0"/>
                  <a:t>Test on test set: </a:t>
                </a:r>
                <a:r>
                  <a:rPr lang="en-US" sz="2200" dirty="0" smtClean="0"/>
                  <a:t>Map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200" dirty="0"/>
                  <a:t>. </a:t>
                </a:r>
                <a:r>
                  <a:rPr lang="en-US" sz="2200" dirty="0" smtClean="0"/>
                  <a:t>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  <m:sup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  <m:sup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 …,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  <m:sup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  <m:sup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sz="2200" dirty="0" smtClean="0"/>
              </a:p>
              <a:p>
                <a:pPr marL="609584" lvl="1">
                  <a:defRPr/>
                </a:pPr>
                <a:endParaRPr lang="en-US" altLang="ru-RU" sz="2200" dirty="0" smtClean="0"/>
              </a:p>
              <a:p>
                <a:pPr marL="609584" lvl="1">
                  <a:defRPr/>
                </a:pPr>
                <a:endParaRPr lang="en-US" altLang="ru-RU" sz="2200" dirty="0" smtClean="0"/>
              </a:p>
              <a:p>
                <a:pPr marL="609584" lvl="1">
                  <a:defRPr/>
                </a:pPr>
                <a:r>
                  <a:rPr lang="en-US" altLang="ru-RU" sz="2200" dirty="0" smtClean="0"/>
                  <a:t>How </a:t>
                </a:r>
                <a:r>
                  <a:rPr lang="en-US" altLang="ru-RU" sz="2200" dirty="0"/>
                  <a:t>about doing the whole thing without using PCA</a:t>
                </a:r>
                <a:r>
                  <a:rPr lang="en-US" altLang="ru-RU" sz="2200" dirty="0" smtClean="0"/>
                  <a:t>?</a:t>
                </a:r>
              </a:p>
              <a:p>
                <a:pPr marL="609584" lvl="1">
                  <a:defRPr/>
                </a:pPr>
                <a:endParaRPr lang="en-US" altLang="ru-RU" sz="2200" dirty="0" smtClean="0"/>
              </a:p>
              <a:p>
                <a:pPr marL="609584" lvl="1">
                  <a:defRPr/>
                </a:pPr>
                <a:r>
                  <a:rPr lang="en-US" altLang="ru-RU" sz="2200" dirty="0"/>
                  <a:t>Before implementing PCA, first try running whatever you want to do with the original/raw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ru-RU" sz="2200" dirty="0"/>
                  <a:t>. Only if that doesn’t do what you want, then implement PCA and consider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ru-RU" sz="2200" dirty="0"/>
                  <a:t> </a:t>
                </a:r>
                <a:r>
                  <a:rPr lang="en-US" altLang="ru-RU" sz="2200" dirty="0" smtClean="0"/>
                  <a:t>.</a:t>
                </a:r>
                <a:endParaRPr lang="en-US" altLang="ru-RU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604096-46CD-4F83-8F40-2F54B488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882651"/>
                <a:ext cx="10985500" cy="4791183"/>
              </a:xfrm>
              <a:prstGeom prst="rect">
                <a:avLst/>
              </a:prstGeom>
              <a:blipFill>
                <a:blip r:embed="rId2"/>
                <a:stretch>
                  <a:fillRect l="-721" r="-999" b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0767507" y="6445303"/>
            <a:ext cx="1228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Andrew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79400"/>
            <a:ext cx="10769600" cy="606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9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381000"/>
            <a:ext cx="10058400" cy="547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0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Reading Materials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5"/>
            <a:ext cx="849630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Principal components analysis</a:t>
            </a:r>
            <a:r>
              <a:rPr lang="en-US" dirty="0" smtClean="0"/>
              <a:t>. </a:t>
            </a:r>
            <a:r>
              <a:rPr lang="en-US" dirty="0"/>
              <a:t>Andrew Ng </a:t>
            </a:r>
            <a:r>
              <a:rPr lang="en-US" dirty="0">
                <a:hlinkClick r:id="rId2"/>
              </a:rPr>
              <a:t>http://cs229.stanford.edu/notes2019fall/cs229-notes10.pdf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visualize data which has more than 3 features?</a:t>
            </a:r>
          </a:p>
          <a:p>
            <a:r>
              <a:rPr lang="en-US" dirty="0" smtClean="0"/>
              <a:t>Is there a representation better than the coordinate axes? </a:t>
            </a:r>
          </a:p>
          <a:p>
            <a:r>
              <a:rPr lang="en-US" dirty="0" smtClean="0"/>
              <a:t>Is it really necessary to show all the 6 dimensions? </a:t>
            </a:r>
          </a:p>
          <a:p>
            <a:r>
              <a:rPr lang="en-US" dirty="0" smtClean="0"/>
              <a:t>What if there are strong correlations between the features? </a:t>
            </a:r>
          </a:p>
          <a:p>
            <a:r>
              <a:rPr lang="en-US" dirty="0" smtClean="0"/>
              <a:t>How could we find the smallest subspace of the 6-D space that keeps the most information about the original data?</a:t>
            </a:r>
          </a:p>
          <a:p>
            <a:endParaRPr lang="en-US" dirty="0"/>
          </a:p>
          <a:p>
            <a:r>
              <a:rPr lang="fr-FR" dirty="0" smtClean="0"/>
              <a:t>A solution: Principal Component </a:t>
            </a:r>
            <a:r>
              <a:rPr lang="fr-FR" dirty="0" err="1" smtClean="0"/>
              <a:t>Analysis</a:t>
            </a:r>
            <a:r>
              <a:rPr lang="fr-FR" dirty="0" smtClean="0"/>
              <a:t>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5485" y="51747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2477" y="6143651"/>
            <a:ext cx="4470400" cy="670984"/>
            <a:chOff x="1625600" y="5723467"/>
            <a:chExt cx="4470400" cy="670984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6751A6-9690-4E6A-BD9F-AA8915185575}"/>
                </a:ext>
              </a:extLst>
            </p:cNvPr>
            <p:cNvCxnSpPr/>
            <p:nvPr/>
          </p:nvCxnSpPr>
          <p:spPr>
            <a:xfrm>
              <a:off x="1625600" y="5886451"/>
              <a:ext cx="44704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6193367"/>
              <a:ext cx="256117" cy="20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F92AACC5-1D83-4535-8527-B7C60BEBDA3C}"/>
                </a:ext>
              </a:extLst>
            </p:cNvPr>
            <p:cNvSpPr/>
            <p:nvPr/>
          </p:nvSpPr>
          <p:spPr>
            <a:xfrm rot="2734294">
              <a:off x="2091267" y="5740400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43615624-4EA3-4E20-A9A2-843CB1203FAF}"/>
                </a:ext>
              </a:extLst>
            </p:cNvPr>
            <p:cNvSpPr/>
            <p:nvPr/>
          </p:nvSpPr>
          <p:spPr>
            <a:xfrm rot="2734294">
              <a:off x="2599267" y="5734051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34B97CA0-5852-4794-85A6-6C2159B6D12D}"/>
                </a:ext>
              </a:extLst>
            </p:cNvPr>
            <p:cNvSpPr/>
            <p:nvPr/>
          </p:nvSpPr>
          <p:spPr>
            <a:xfrm rot="2734294">
              <a:off x="3107267" y="5723467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rgbClr val="00CC00"/>
            </a:solidFill>
            <a:ln w="1905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B8C382D1-531E-42DE-B7DC-EF0ED65D4B5D}"/>
                </a:ext>
              </a:extLst>
            </p:cNvPr>
            <p:cNvSpPr/>
            <p:nvPr/>
          </p:nvSpPr>
          <p:spPr>
            <a:xfrm rot="2734294">
              <a:off x="3716867" y="5725584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rgbClr val="993366"/>
            </a:solidFill>
            <a:ln w="19050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19E91428-2C81-4793-8C6E-B84943026331}"/>
                </a:ext>
              </a:extLst>
            </p:cNvPr>
            <p:cNvSpPr/>
            <p:nvPr/>
          </p:nvSpPr>
          <p:spPr>
            <a:xfrm rot="2734294">
              <a:off x="4224867" y="5725584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47FFDCC8-303B-4E52-BB72-D215D7DE28D8}"/>
                </a:ext>
              </a:extLst>
            </p:cNvPr>
            <p:cNvSpPr/>
            <p:nvPr/>
          </p:nvSpPr>
          <p:spPr>
            <a:xfrm rot="2734294">
              <a:off x="4538133" y="5725584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D335FF10-705D-4BD2-B719-86221C38C5EC}"/>
                </a:ext>
              </a:extLst>
            </p:cNvPr>
            <p:cNvSpPr/>
            <p:nvPr/>
          </p:nvSpPr>
          <p:spPr>
            <a:xfrm rot="2734294">
              <a:off x="5037667" y="5725584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rgbClr val="0000CC"/>
            </a:solidFill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00E121CA-9FA9-40F7-89C9-E4449A671A43}"/>
                </a:ext>
              </a:extLst>
            </p:cNvPr>
            <p:cNvSpPr/>
            <p:nvPr/>
          </p:nvSpPr>
          <p:spPr>
            <a:xfrm rot="2734294">
              <a:off x="5341409" y="5726643"/>
              <a:ext cx="289983" cy="28786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35" name="TextBox 39"/>
              <p:cNvSpPr txBox="1">
                <a:spLocks noChangeArrowheads="1"/>
              </p:cNvSpPr>
              <p:nvPr/>
            </p:nvSpPr>
            <p:spPr bwMode="auto">
              <a:xfrm>
                <a:off x="6741384" y="2486406"/>
                <a:ext cx="3837715" cy="2354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dirty="0" smtClean="0"/>
                  <a:t>Reduce data from</a:t>
                </a:r>
                <a:r>
                  <a:rPr lang="az-Latn-AZ" altLang="ru-RU" sz="2400" dirty="0" smtClean="0"/>
                  <a:t> </a:t>
                </a:r>
                <a:r>
                  <a:rPr lang="en-US" altLang="ru-RU" sz="2400" dirty="0" smtClean="0"/>
                  <a:t>2D </a:t>
                </a:r>
                <a:r>
                  <a:rPr lang="en-US" altLang="ru-RU" sz="2400" dirty="0"/>
                  <a:t>to </a:t>
                </a:r>
                <a:r>
                  <a:rPr lang="en-US" altLang="ru-RU" sz="2400" dirty="0" smtClean="0"/>
                  <a:t>1D</a:t>
                </a:r>
                <a:endParaRPr lang="az-Latn-AZ" altLang="ru-RU" sz="2400" dirty="0" smtClean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az-Latn-AZ" altLang="ru-RU" sz="2400" dirty="0" smtClean="0"/>
              </a:p>
              <a:p>
                <a:pPr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z-Latn-AZ" alt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az-Latn-AZ" alt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z-Latn-AZ" alt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az-Latn-AZ" alt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sSup>
                        <m:sSupPr>
                          <m:ctrlPr>
                            <a:rPr lang="az-Latn-AZ" alt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az-Latn-AZ" alt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az-Latn-AZ" altLang="ru-RU" sz="2400" b="0" dirty="0" smtClean="0"/>
              </a:p>
              <a:p>
                <a:pPr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z-Latn-AZ" alt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az-Latn-AZ" alt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z-Latn-AZ" alt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z-Latn-AZ" alt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sSup>
                        <m:sSupPr>
                          <m:ctrlPr>
                            <a:rPr lang="az-Latn-AZ" alt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az-Latn-AZ" alt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az-Latn-AZ" altLang="ru-RU" sz="2400" b="0" dirty="0" smtClean="0"/>
              </a:p>
              <a:p>
                <a:pPr>
                  <a:spcBef>
                    <a:spcPct val="0"/>
                  </a:spcBef>
                  <a:buNone/>
                </a:pPr>
                <a:r>
                  <a:rPr lang="az-Latn-AZ" altLang="ru-RU" sz="2400" dirty="0"/>
                  <a:t>	</a:t>
                </a:r>
                <a:r>
                  <a:rPr lang="az-Latn-AZ" altLang="ru-RU" sz="2400" dirty="0" smtClean="0"/>
                  <a:t>	:</a:t>
                </a:r>
              </a:p>
              <a:p>
                <a:pPr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z-Latn-AZ" alt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az-Latn-AZ" alt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z-Latn-AZ" alt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z-Latn-AZ" alt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sSup>
                        <m:sSupPr>
                          <m:ctrlPr>
                            <a:rPr lang="az-Latn-AZ" alt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az-Latn-AZ" altLang="ru-R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az-Latn-AZ" alt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az-Latn-AZ" altLang="ru-RU" sz="2400" b="0" dirty="0" smtClean="0"/>
              </a:p>
            </p:txBody>
          </p:sp>
        </mc:Choice>
        <mc:Fallback xmlns="">
          <p:sp>
            <p:nvSpPr>
              <p:cNvPr id="13335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1384" y="2486406"/>
                <a:ext cx="3837715" cy="2354299"/>
              </a:xfrm>
              <a:prstGeom prst="rect">
                <a:avLst/>
              </a:prstGeom>
              <a:blipFill>
                <a:blip r:embed="rId7"/>
                <a:stretch>
                  <a:fillRect l="-2544" t="-20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18525" y="2438400"/>
            <a:ext cx="4159036" cy="3050817"/>
            <a:chOff x="1142012" y="1358901"/>
            <a:chExt cx="5540305" cy="40490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1A3A7B1-9255-4769-8C95-4A841AAAFAE8}"/>
                </a:ext>
              </a:extLst>
            </p:cNvPr>
            <p:cNvCxnSpPr/>
            <p:nvPr/>
          </p:nvCxnSpPr>
          <p:spPr>
            <a:xfrm flipH="1" flipV="1">
              <a:off x="1873251" y="1358901"/>
              <a:ext cx="14816" cy="369781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2453EF9-BF74-4FBC-BDFD-6321AA936C8D}"/>
                </a:ext>
              </a:extLst>
            </p:cNvPr>
            <p:cNvCxnSpPr/>
            <p:nvPr/>
          </p:nvCxnSpPr>
          <p:spPr>
            <a:xfrm>
              <a:off x="1625600" y="4802717"/>
              <a:ext cx="44704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D9A35FE3-E43F-49BC-9C27-E0BE9E49206D}"/>
                </a:ext>
              </a:extLst>
            </p:cNvPr>
            <p:cNvSpPr/>
            <p:nvPr/>
          </p:nvSpPr>
          <p:spPr>
            <a:xfrm rot="2734294">
              <a:off x="2091267" y="4199467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6D3F37D5-99AB-4899-84CF-AB41039CFFDD}"/>
                </a:ext>
              </a:extLst>
            </p:cNvPr>
            <p:cNvSpPr/>
            <p:nvPr/>
          </p:nvSpPr>
          <p:spPr>
            <a:xfrm rot="2734294">
              <a:off x="2599267" y="4097867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439F6D03-94C0-4704-9177-6AE54EAA6821}"/>
                </a:ext>
              </a:extLst>
            </p:cNvPr>
            <p:cNvSpPr/>
            <p:nvPr/>
          </p:nvSpPr>
          <p:spPr>
            <a:xfrm rot="2734294">
              <a:off x="3107267" y="3183467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rgbClr val="00CC00"/>
            </a:solidFill>
            <a:ln w="19050"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F09A8230-C883-4CE3-9BCE-44EB72B0B21F}"/>
                </a:ext>
              </a:extLst>
            </p:cNvPr>
            <p:cNvSpPr/>
            <p:nvPr/>
          </p:nvSpPr>
          <p:spPr>
            <a:xfrm rot="2734294">
              <a:off x="3716867" y="2878667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rgbClr val="993366"/>
            </a:solidFill>
            <a:ln w="19050">
              <a:solidFill>
                <a:srgbClr val="99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D8A015DB-2812-450F-ADB8-610E34AD631F}"/>
                </a:ext>
              </a:extLst>
            </p:cNvPr>
            <p:cNvSpPr/>
            <p:nvPr/>
          </p:nvSpPr>
          <p:spPr>
            <a:xfrm rot="2734294">
              <a:off x="4224867" y="2573867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002DE53F-EDE0-4A09-86B8-52A7540F3918}"/>
                </a:ext>
              </a:extLst>
            </p:cNvPr>
            <p:cNvSpPr/>
            <p:nvPr/>
          </p:nvSpPr>
          <p:spPr>
            <a:xfrm rot="2734294">
              <a:off x="4538133" y="2091267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A774EFF4-8788-4578-BF53-C1538EDEF792}"/>
                </a:ext>
              </a:extLst>
            </p:cNvPr>
            <p:cNvSpPr/>
            <p:nvPr/>
          </p:nvSpPr>
          <p:spPr>
            <a:xfrm rot="2734294">
              <a:off x="5037667" y="1964267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rgbClr val="0000CC"/>
            </a:solidFill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6826AFFF-CBDA-4F6D-B481-5DA49194294B}"/>
                </a:ext>
              </a:extLst>
            </p:cNvPr>
            <p:cNvSpPr/>
            <p:nvPr/>
          </p:nvSpPr>
          <p:spPr>
            <a:xfrm rot="2734294">
              <a:off x="5342467" y="1557867"/>
              <a:ext cx="287867" cy="28786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pic>
          <p:nvPicPr>
            <p:cNvPr id="13343" name="Picture 4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667" y="5038391"/>
              <a:ext cx="296333" cy="20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4" name="Picture 4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922" y="1422615"/>
              <a:ext cx="201084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5" name="TextBox 42"/>
            <p:cNvSpPr txBox="1">
              <a:spLocks noChangeArrowheads="1"/>
            </p:cNvSpPr>
            <p:nvPr/>
          </p:nvSpPr>
          <p:spPr bwMode="auto">
            <a:xfrm rot="16200000">
              <a:off x="680509" y="1833103"/>
              <a:ext cx="1397000" cy="473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ru-RU" sz="2400" dirty="0"/>
            </a:p>
          </p:txBody>
        </p:sp>
        <p:sp>
          <p:nvSpPr>
            <p:cNvPr id="13346" name="TextBox 43"/>
            <p:cNvSpPr txBox="1">
              <a:spLocks noChangeArrowheads="1"/>
            </p:cNvSpPr>
            <p:nvPr/>
          </p:nvSpPr>
          <p:spPr bwMode="auto">
            <a:xfrm>
              <a:off x="5283200" y="4878918"/>
              <a:ext cx="1399117" cy="529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ru-RU" sz="24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24529" y="353339"/>
            <a:ext cx="7489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400" b="1" dirty="0"/>
              <a:t>Principal Component Analysis (PCA) 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3020" y="899666"/>
                <a:ext cx="10441380" cy="720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ru-RU" sz="2000" dirty="0" smtClean="0"/>
                  <a:t>Reduce from 2-dimension to 1-dimension: Find a direction (a vector</a:t>
                </a:r>
                <a:r>
                  <a:rPr lang="az-Latn-AZ" altLang="ru-RU" sz="20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z-Latn-AZ" alt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z-Latn-AZ" altLang="ru-RU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az-Latn-AZ" altLang="ru-RU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az-Latn-AZ" alt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z-Latn-AZ" alt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z-Latn-AZ" alt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z-Latn-AZ" alt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ru-RU" sz="2000" dirty="0" smtClean="0"/>
                  <a:t>)</a:t>
                </a:r>
                <a:r>
                  <a:rPr lang="az-Latn-AZ" altLang="ru-RU" sz="2000" dirty="0" smtClean="0"/>
                  <a:t> </a:t>
                </a:r>
                <a:r>
                  <a:rPr lang="en-US" altLang="ru-RU" sz="2000" dirty="0" smtClean="0"/>
                  <a:t>onto </a:t>
                </a:r>
                <a:r>
                  <a:rPr lang="en-US" altLang="ru-RU" sz="2000" dirty="0"/>
                  <a:t>which to project the data so as to minimize the projection error.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20" y="899666"/>
                <a:ext cx="10441380" cy="720710"/>
              </a:xfrm>
              <a:prstGeom prst="rect">
                <a:avLst/>
              </a:prstGeom>
              <a:blipFill>
                <a:blip r:embed="rId10"/>
                <a:stretch>
                  <a:fillRect l="-642" t="-3390" b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781548" y="2324100"/>
            <a:ext cx="3286929" cy="2886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0"/>
          </p:cNvCxnSpPr>
          <p:nvPr/>
        </p:nvCxnSpPr>
        <p:spPr>
          <a:xfrm flipV="1">
            <a:off x="2536646" y="2945577"/>
            <a:ext cx="761270" cy="67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739708" y="2616453"/>
                <a:ext cx="624851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z-Latn-AZ" alt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z-Latn-AZ" alt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az-Latn-AZ" altLang="ru-RU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08" y="2616453"/>
                <a:ext cx="624851" cy="380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10767507" y="6445303"/>
            <a:ext cx="1228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Andrew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5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20"/>
          <p:cNvSpPr txBox="1">
            <a:spLocks noChangeArrowheads="1"/>
          </p:cNvSpPr>
          <p:nvPr/>
        </p:nvSpPr>
        <p:spPr bwMode="auto">
          <a:xfrm>
            <a:off x="264584" y="151337"/>
            <a:ext cx="609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/>
              <a:t>Reduce data from 3D to 2D</a:t>
            </a:r>
          </a:p>
        </p:txBody>
      </p:sp>
      <p:pic>
        <p:nvPicPr>
          <p:cNvPr id="1028" name="Picture 4" descr="C:\Users\tlow\Desktop\cs229a\lectures-slides\assets\pca\proj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108" y="2217257"/>
            <a:ext cx="3928533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1" y="4447117"/>
            <a:ext cx="304800" cy="2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68274" y="1714908"/>
            <a:ext cx="7928505" cy="3790951"/>
            <a:chOff x="59795" y="1337734"/>
            <a:chExt cx="7928505" cy="3790951"/>
          </a:xfrm>
        </p:grpSpPr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6699" y="4685941"/>
              <a:ext cx="296333" cy="20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59795" y="1337734"/>
              <a:ext cx="7928505" cy="3790951"/>
              <a:chOff x="94721" y="1699685"/>
              <a:chExt cx="7928505" cy="3790951"/>
            </a:xfrm>
          </p:grpSpPr>
          <p:pic>
            <p:nvPicPr>
              <p:cNvPr id="15364" name="Picture 2" descr="C:\Users\tlow\Desktop\cs229a\lectures-slides\assets\pca\pca1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51" y="1833036"/>
                <a:ext cx="3835400" cy="3657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 descr="C:\Users\tlow\Desktop\cs229a\lectures-slides\assets\pca\pca2.jp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5709" y="1699685"/>
                <a:ext cx="3837517" cy="3657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67" name="Picture 3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526" y="5032544"/>
                <a:ext cx="296333" cy="201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68" name="Picture 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6369" y="4932002"/>
                <a:ext cx="304800" cy="201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71" name="Picture 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721" y="2381953"/>
                <a:ext cx="306917" cy="205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396" y="2819400"/>
              <a:ext cx="306916" cy="205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842" y="5248851"/>
            <a:ext cx="256117" cy="20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909" y="2196092"/>
            <a:ext cx="264584" cy="20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5732" y="831167"/>
                <a:ext cx="10231967" cy="720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ru-RU" sz="2000" dirty="0" smtClean="0"/>
                  <a:t>Reduce from 3-dimension to 2-dimension: Find a direction (a vector</a:t>
                </a:r>
                <a:r>
                  <a:rPr lang="az-Latn-AZ" altLang="ru-RU" sz="2000" dirty="0"/>
                  <a:t> </a:t>
                </a:r>
                <a:r>
                  <a:rPr lang="az-Latn-AZ" altLang="ru-RU" sz="2000" dirty="0" smtClean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z-Latn-AZ" alt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z-Latn-AZ" altLang="ru-RU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az-Latn-AZ" altLang="ru-RU" sz="2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ru-RU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az-Latn-AZ" alt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z-Latn-AZ" altLang="ru-RU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az-Latn-AZ" altLang="ru-RU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z-Latn-AZ" altLang="ru-RU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ru-RU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az-Latn-AZ" alt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z-Latn-AZ" alt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z-Latn-AZ" alt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z-Latn-AZ" alt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ru-RU" sz="2000" dirty="0"/>
                  <a:t>)</a:t>
                </a:r>
                <a:r>
                  <a:rPr lang="az-Latn-AZ" altLang="ru-RU" sz="2000" dirty="0"/>
                  <a:t> </a:t>
                </a:r>
                <a:r>
                  <a:rPr lang="en-US" altLang="ru-RU" sz="2000" dirty="0"/>
                  <a:t>onto which to project the data so as to minimize the projection error.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2" y="831167"/>
                <a:ext cx="10231967" cy="720710"/>
              </a:xfrm>
              <a:prstGeom prst="rect">
                <a:avLst/>
              </a:prstGeom>
              <a:blipFill>
                <a:blip r:embed="rId19"/>
                <a:stretch>
                  <a:fillRect l="-596" t="-2521" b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419227" y="2988971"/>
            <a:ext cx="2183341" cy="1600010"/>
            <a:chOff x="1384300" y="3492595"/>
            <a:chExt cx="2183341" cy="16000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84300" y="4038600"/>
              <a:ext cx="393700" cy="6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384300" y="3736972"/>
              <a:ext cx="1257300" cy="3016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679917" y="3730670"/>
              <a:ext cx="393700" cy="6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790700" y="4346572"/>
              <a:ext cx="1257300" cy="3016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220384" y="3839630"/>
              <a:ext cx="1092200" cy="3005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220384" y="4140200"/>
              <a:ext cx="332316" cy="66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942790" y="3492595"/>
                  <a:ext cx="624851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az-Latn-AZ" alt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z-Latn-AZ" altLang="ru-RU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az-Latn-AZ" altLang="ru-RU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790" y="3492595"/>
                  <a:ext cx="624851" cy="3808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1985217" y="4711795"/>
                  <a:ext cx="624851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az-Latn-AZ" alt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z-Latn-AZ" altLang="ru-RU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az-Latn-AZ" altLang="ru-RU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az-Latn-AZ" altLang="ru-RU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217" y="4711795"/>
                  <a:ext cx="624851" cy="3808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75191" y="5635495"/>
                <a:ext cx="10738909" cy="1122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ru-RU" sz="2200" b="1" dirty="0"/>
                  <a:t>Principal Component Analysis (PCA) problem </a:t>
                </a:r>
                <a:r>
                  <a:rPr lang="en-US" altLang="ru-RU" sz="2200" b="1" dirty="0" smtClean="0"/>
                  <a:t>formulation. </a:t>
                </a:r>
                <a:r>
                  <a:rPr lang="en-US" altLang="ru-RU" sz="2200" dirty="0" smtClean="0"/>
                  <a:t>Reduce from n-dimension to k-dimension: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z-Latn-AZ" altLang="ru-R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z-Latn-AZ" altLang="ru-RU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az-Latn-AZ" altLang="ru-RU" sz="2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az-Latn-AZ" altLang="ru-R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z-Latn-AZ" altLang="ru-RU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az-Latn-AZ" alt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z-Latn-AZ" alt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az-Latn-AZ" altLang="ru-R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z-Latn-AZ" altLang="ru-RU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az-Latn-AZ" alt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z-Latn-AZ" alt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ru-RU" sz="2200" dirty="0" smtClean="0"/>
                  <a:t>vectors onto </a:t>
                </a:r>
                <a:r>
                  <a:rPr lang="en-US" altLang="ru-RU" sz="2200" dirty="0"/>
                  <a:t>which to project the data, so as to minimize the projection error.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1" y="5635495"/>
                <a:ext cx="10738909" cy="1122102"/>
              </a:xfrm>
              <a:prstGeom prst="rect">
                <a:avLst/>
              </a:prstGeom>
              <a:blipFill>
                <a:blip r:embed="rId22"/>
                <a:stretch>
                  <a:fillRect l="-738" t="-3243" b="-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10767507" y="6445303"/>
            <a:ext cx="1228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Andrew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63"/>
          <p:cNvGrpSpPr>
            <a:grpSpLocks/>
          </p:cNvGrpSpPr>
          <p:nvPr/>
        </p:nvGrpSpPr>
        <p:grpSpPr bwMode="auto">
          <a:xfrm>
            <a:off x="6381752" y="4248151"/>
            <a:ext cx="3524249" cy="2012949"/>
            <a:chOff x="3060" y="2676"/>
            <a:chExt cx="2220" cy="1268"/>
          </a:xfrm>
        </p:grpSpPr>
        <p:sp>
          <p:nvSpPr>
            <p:cNvPr id="34856" name="Line 55"/>
            <p:cNvSpPr>
              <a:spLocks noChangeShapeType="1"/>
            </p:cNvSpPr>
            <p:nvPr/>
          </p:nvSpPr>
          <p:spPr bwMode="auto">
            <a:xfrm flipH="1" flipV="1">
              <a:off x="3060" y="3813"/>
              <a:ext cx="60" cy="13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57" name="Line 56"/>
            <p:cNvSpPr>
              <a:spLocks noChangeShapeType="1"/>
            </p:cNvSpPr>
            <p:nvPr/>
          </p:nvSpPr>
          <p:spPr bwMode="auto">
            <a:xfrm>
              <a:off x="3216" y="3656"/>
              <a:ext cx="32" cy="7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58" name="Line 57"/>
            <p:cNvSpPr>
              <a:spLocks noChangeShapeType="1"/>
            </p:cNvSpPr>
            <p:nvPr/>
          </p:nvSpPr>
          <p:spPr bwMode="auto">
            <a:xfrm>
              <a:off x="3744" y="3320"/>
              <a:ext cx="52" cy="10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59" name="Line 58"/>
            <p:cNvSpPr>
              <a:spLocks noChangeShapeType="1"/>
            </p:cNvSpPr>
            <p:nvPr/>
          </p:nvSpPr>
          <p:spPr bwMode="auto">
            <a:xfrm>
              <a:off x="3828" y="3412"/>
              <a:ext cx="56" cy="1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60" name="Line 59"/>
            <p:cNvSpPr>
              <a:spLocks noChangeShapeType="1"/>
            </p:cNvSpPr>
            <p:nvPr/>
          </p:nvSpPr>
          <p:spPr bwMode="auto">
            <a:xfrm>
              <a:off x="4032" y="3080"/>
              <a:ext cx="76" cy="18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61" name="Line 60"/>
            <p:cNvSpPr>
              <a:spLocks noChangeShapeType="1"/>
            </p:cNvSpPr>
            <p:nvPr/>
          </p:nvSpPr>
          <p:spPr bwMode="auto">
            <a:xfrm>
              <a:off x="4416" y="2984"/>
              <a:ext cx="40" cy="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62" name="Line 61"/>
            <p:cNvSpPr>
              <a:spLocks noChangeShapeType="1"/>
            </p:cNvSpPr>
            <p:nvPr/>
          </p:nvSpPr>
          <p:spPr bwMode="auto">
            <a:xfrm>
              <a:off x="4848" y="2696"/>
              <a:ext cx="56" cy="1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63" name="Line 62"/>
            <p:cNvSpPr>
              <a:spLocks noChangeShapeType="1"/>
            </p:cNvSpPr>
            <p:nvPr/>
          </p:nvSpPr>
          <p:spPr bwMode="auto">
            <a:xfrm flipH="1" flipV="1">
              <a:off x="5200" y="2676"/>
              <a:ext cx="80" cy="16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34819" name="Group 53"/>
          <p:cNvGrpSpPr>
            <a:grpSpLocks/>
          </p:cNvGrpSpPr>
          <p:nvPr/>
        </p:nvGrpSpPr>
        <p:grpSpPr bwMode="auto">
          <a:xfrm>
            <a:off x="1905000" y="4178301"/>
            <a:ext cx="3429000" cy="2070100"/>
            <a:chOff x="240" y="2632"/>
            <a:chExt cx="2160" cy="1304"/>
          </a:xfrm>
        </p:grpSpPr>
        <p:sp>
          <p:nvSpPr>
            <p:cNvPr id="34848" name="Line 45"/>
            <p:cNvSpPr>
              <a:spLocks noChangeShapeType="1"/>
            </p:cNvSpPr>
            <p:nvPr/>
          </p:nvSpPr>
          <p:spPr bwMode="auto">
            <a:xfrm flipV="1">
              <a:off x="240" y="3777"/>
              <a:ext cx="0" cy="15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49" name="Line 46"/>
            <p:cNvSpPr>
              <a:spLocks noChangeShapeType="1"/>
            </p:cNvSpPr>
            <p:nvPr/>
          </p:nvSpPr>
          <p:spPr bwMode="auto">
            <a:xfrm>
              <a:off x="336" y="3648"/>
              <a:ext cx="0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50" name="Line 47"/>
            <p:cNvSpPr>
              <a:spLocks noChangeShapeType="1"/>
            </p:cNvSpPr>
            <p:nvPr/>
          </p:nvSpPr>
          <p:spPr bwMode="auto">
            <a:xfrm>
              <a:off x="864" y="3312"/>
              <a:ext cx="0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51" name="Line 48"/>
            <p:cNvSpPr>
              <a:spLocks noChangeShapeType="1"/>
            </p:cNvSpPr>
            <p:nvPr/>
          </p:nvSpPr>
          <p:spPr bwMode="auto">
            <a:xfrm>
              <a:off x="1004" y="3376"/>
              <a:ext cx="0" cy="12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52" name="Line 49"/>
            <p:cNvSpPr>
              <a:spLocks noChangeShapeType="1"/>
            </p:cNvSpPr>
            <p:nvPr/>
          </p:nvSpPr>
          <p:spPr bwMode="auto">
            <a:xfrm>
              <a:off x="1152" y="3072"/>
              <a:ext cx="0" cy="24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53" name="Line 50"/>
            <p:cNvSpPr>
              <a:spLocks noChangeShapeType="1"/>
            </p:cNvSpPr>
            <p:nvPr/>
          </p:nvSpPr>
          <p:spPr bwMode="auto">
            <a:xfrm>
              <a:off x="1536" y="2976"/>
              <a:ext cx="0" cy="11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54" name="Line 51"/>
            <p:cNvSpPr>
              <a:spLocks noChangeShapeType="1"/>
            </p:cNvSpPr>
            <p:nvPr/>
          </p:nvSpPr>
          <p:spPr bwMode="auto">
            <a:xfrm>
              <a:off x="1968" y="2688"/>
              <a:ext cx="0" cy="1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55" name="Line 52"/>
            <p:cNvSpPr>
              <a:spLocks noChangeShapeType="1"/>
            </p:cNvSpPr>
            <p:nvPr/>
          </p:nvSpPr>
          <p:spPr bwMode="auto">
            <a:xfrm flipV="1">
              <a:off x="2400" y="2632"/>
              <a:ext cx="0" cy="2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b="1" dirty="0"/>
              <a:t>PCA is not linear regression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dirty="0" smtClean="0"/>
              <a:t>Fitting a line: vertical vs. perpendicular error</a:t>
            </a:r>
          </a:p>
        </p:txBody>
      </p:sp>
      <p:grpSp>
        <p:nvGrpSpPr>
          <p:cNvPr id="34822" name="Group 31"/>
          <p:cNvGrpSpPr>
            <a:grpSpLocks/>
          </p:cNvGrpSpPr>
          <p:nvPr/>
        </p:nvGrpSpPr>
        <p:grpSpPr bwMode="auto">
          <a:xfrm>
            <a:off x="1600200" y="3810000"/>
            <a:ext cx="4419600" cy="2514600"/>
            <a:chOff x="96" y="2304"/>
            <a:chExt cx="2784" cy="1584"/>
          </a:xfrm>
        </p:grpSpPr>
        <p:sp>
          <p:nvSpPr>
            <p:cNvPr id="34836" name="Line 30"/>
            <p:cNvSpPr>
              <a:spLocks noChangeShapeType="1"/>
            </p:cNvSpPr>
            <p:nvPr/>
          </p:nvSpPr>
          <p:spPr bwMode="auto">
            <a:xfrm flipV="1">
              <a:off x="96" y="2304"/>
              <a:ext cx="2784" cy="14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37" name="Oval 6"/>
            <p:cNvSpPr>
              <a:spLocks noChangeArrowheads="1"/>
            </p:cNvSpPr>
            <p:nvPr/>
          </p:nvSpPr>
          <p:spPr bwMode="auto">
            <a:xfrm>
              <a:off x="1152" y="292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38" name="Oval 7"/>
            <p:cNvSpPr>
              <a:spLocks noChangeArrowheads="1"/>
            </p:cNvSpPr>
            <p:nvPr/>
          </p:nvSpPr>
          <p:spPr bwMode="auto">
            <a:xfrm>
              <a:off x="1584" y="297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39" name="Oval 8"/>
            <p:cNvSpPr>
              <a:spLocks noChangeArrowheads="1"/>
            </p:cNvSpPr>
            <p:nvPr/>
          </p:nvSpPr>
          <p:spPr bwMode="auto">
            <a:xfrm>
              <a:off x="1968" y="254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40" name="Oval 9"/>
            <p:cNvSpPr>
              <a:spLocks noChangeArrowheads="1"/>
            </p:cNvSpPr>
            <p:nvPr/>
          </p:nvSpPr>
          <p:spPr bwMode="auto">
            <a:xfrm>
              <a:off x="1008" y="336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41" name="Oval 10"/>
            <p:cNvSpPr>
              <a:spLocks noChangeArrowheads="1"/>
            </p:cNvSpPr>
            <p:nvPr/>
          </p:nvSpPr>
          <p:spPr bwMode="auto">
            <a:xfrm>
              <a:off x="1536" y="283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42" name="Oval 11"/>
            <p:cNvSpPr>
              <a:spLocks noChangeArrowheads="1"/>
            </p:cNvSpPr>
            <p:nvPr/>
          </p:nvSpPr>
          <p:spPr bwMode="auto">
            <a:xfrm>
              <a:off x="864" y="316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43" name="Oval 12"/>
            <p:cNvSpPr>
              <a:spLocks noChangeArrowheads="1"/>
            </p:cNvSpPr>
            <p:nvPr/>
          </p:nvSpPr>
          <p:spPr bwMode="auto">
            <a:xfrm>
              <a:off x="720" y="336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44" name="Oval 13"/>
            <p:cNvSpPr>
              <a:spLocks noChangeArrowheads="1"/>
            </p:cNvSpPr>
            <p:nvPr/>
          </p:nvSpPr>
          <p:spPr bwMode="auto">
            <a:xfrm>
              <a:off x="336" y="350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45" name="Oval 14"/>
            <p:cNvSpPr>
              <a:spLocks noChangeArrowheads="1"/>
            </p:cNvSpPr>
            <p:nvPr/>
          </p:nvSpPr>
          <p:spPr bwMode="auto">
            <a:xfrm>
              <a:off x="2688" y="235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46" name="Oval 15"/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47" name="Oval 16"/>
            <p:cNvSpPr>
              <a:spLocks noChangeArrowheads="1"/>
            </p:cNvSpPr>
            <p:nvPr/>
          </p:nvSpPr>
          <p:spPr bwMode="auto">
            <a:xfrm>
              <a:off x="240" y="379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</p:grpSp>
      <p:grpSp>
        <p:nvGrpSpPr>
          <p:cNvPr id="34823" name="Group 32"/>
          <p:cNvGrpSpPr>
            <a:grpSpLocks/>
          </p:cNvGrpSpPr>
          <p:nvPr/>
        </p:nvGrpSpPr>
        <p:grpSpPr bwMode="auto">
          <a:xfrm>
            <a:off x="6172200" y="3810000"/>
            <a:ext cx="4419600" cy="2514600"/>
            <a:chOff x="96" y="2304"/>
            <a:chExt cx="2784" cy="1584"/>
          </a:xfrm>
        </p:grpSpPr>
        <p:sp>
          <p:nvSpPr>
            <p:cNvPr id="34824" name="Line 33"/>
            <p:cNvSpPr>
              <a:spLocks noChangeShapeType="1"/>
            </p:cNvSpPr>
            <p:nvPr/>
          </p:nvSpPr>
          <p:spPr bwMode="auto">
            <a:xfrm flipV="1">
              <a:off x="96" y="2304"/>
              <a:ext cx="2784" cy="14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825" name="Oval 34"/>
            <p:cNvSpPr>
              <a:spLocks noChangeArrowheads="1"/>
            </p:cNvSpPr>
            <p:nvPr/>
          </p:nvSpPr>
          <p:spPr bwMode="auto">
            <a:xfrm>
              <a:off x="1152" y="292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26" name="Oval 35"/>
            <p:cNvSpPr>
              <a:spLocks noChangeArrowheads="1"/>
            </p:cNvSpPr>
            <p:nvPr/>
          </p:nvSpPr>
          <p:spPr bwMode="auto">
            <a:xfrm>
              <a:off x="1584" y="297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27" name="Oval 36"/>
            <p:cNvSpPr>
              <a:spLocks noChangeArrowheads="1"/>
            </p:cNvSpPr>
            <p:nvPr/>
          </p:nvSpPr>
          <p:spPr bwMode="auto">
            <a:xfrm>
              <a:off x="1968" y="254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28" name="Oval 37"/>
            <p:cNvSpPr>
              <a:spLocks noChangeArrowheads="1"/>
            </p:cNvSpPr>
            <p:nvPr/>
          </p:nvSpPr>
          <p:spPr bwMode="auto">
            <a:xfrm>
              <a:off x="1008" y="336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29" name="Oval 38"/>
            <p:cNvSpPr>
              <a:spLocks noChangeArrowheads="1"/>
            </p:cNvSpPr>
            <p:nvPr/>
          </p:nvSpPr>
          <p:spPr bwMode="auto">
            <a:xfrm>
              <a:off x="1536" y="283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30" name="Oval 39"/>
            <p:cNvSpPr>
              <a:spLocks noChangeArrowheads="1"/>
            </p:cNvSpPr>
            <p:nvPr/>
          </p:nvSpPr>
          <p:spPr bwMode="auto">
            <a:xfrm>
              <a:off x="864" y="316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31" name="Oval 40"/>
            <p:cNvSpPr>
              <a:spLocks noChangeArrowheads="1"/>
            </p:cNvSpPr>
            <p:nvPr/>
          </p:nvSpPr>
          <p:spPr bwMode="auto">
            <a:xfrm>
              <a:off x="720" y="336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32" name="Oval 41"/>
            <p:cNvSpPr>
              <a:spLocks noChangeArrowheads="1"/>
            </p:cNvSpPr>
            <p:nvPr/>
          </p:nvSpPr>
          <p:spPr bwMode="auto">
            <a:xfrm>
              <a:off x="336" y="350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33" name="Oval 42"/>
            <p:cNvSpPr>
              <a:spLocks noChangeArrowheads="1"/>
            </p:cNvSpPr>
            <p:nvPr/>
          </p:nvSpPr>
          <p:spPr bwMode="auto">
            <a:xfrm>
              <a:off x="2688" y="235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34" name="Oval 43"/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  <p:sp>
          <p:nvSpPr>
            <p:cNvPr id="34835" name="Oval 44"/>
            <p:cNvSpPr>
              <a:spLocks noChangeArrowheads="1"/>
            </p:cNvSpPr>
            <p:nvPr/>
          </p:nvSpPr>
          <p:spPr bwMode="auto">
            <a:xfrm>
              <a:off x="240" y="379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743200" y="3232468"/>
            <a:ext cx="2361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400" dirty="0" smtClean="0"/>
              <a:t>Linear regression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915837" y="3263552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2400" dirty="0" smtClean="0"/>
              <a:t>PCA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01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11150"/>
            <a:ext cx="11360149" cy="641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9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84150"/>
            <a:ext cx="10953749" cy="630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0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15914"/>
            <a:ext cx="11398249" cy="622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U = \begin{bmatrix} &#10;| &amp; | &amp;  &amp; | \\&#10;u^{(1)} &amp; u^{(2)} &amp; \dots &amp; u^{(n)}\\&#10;| &amp; | &amp;  &amp; | \\&#10;\end{bmatrix} \in \mathbb{R}^{n \times n}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2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593</Words>
  <Application>Microsoft Office PowerPoint</Application>
  <PresentationFormat>Widescreen</PresentationFormat>
  <Paragraphs>257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Menlo</vt:lpstr>
      <vt:lpstr>Tahoma</vt:lpstr>
      <vt:lpstr>Office Theme</vt:lpstr>
      <vt:lpstr>PowerPoint Presentation</vt:lpstr>
      <vt:lpstr>2019 World Happiness Report (United Nations Sustainable Development Solutions Network)</vt:lpstr>
      <vt:lpstr>Data Visualization</vt:lpstr>
      <vt:lpstr>PowerPoint Presentation</vt:lpstr>
      <vt:lpstr>PowerPoint Presentation</vt:lpstr>
      <vt:lpstr>PCA is not linear regression</vt:lpstr>
      <vt:lpstr>PowerPoint Presentation</vt:lpstr>
      <vt:lpstr>PowerPoint Presentation</vt:lpstr>
      <vt:lpstr>PowerPoint Presentation</vt:lpstr>
      <vt:lpstr>PowerPoint Presentation</vt:lpstr>
      <vt:lpstr>Principal Component Analysis</vt:lpstr>
      <vt:lpstr>PowerPoint Presentation</vt:lpstr>
      <vt:lpstr>PowerPoint Presentation</vt:lpstr>
      <vt:lpstr>Choosing the number of principal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Advice for applying PCA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Materials</vt:lpstr>
    </vt:vector>
  </TitlesOfParts>
  <Company>ADA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52</cp:revision>
  <dcterms:created xsi:type="dcterms:W3CDTF">2020-03-16T16:58:24Z</dcterms:created>
  <dcterms:modified xsi:type="dcterms:W3CDTF">2020-03-18T07:25:42Z</dcterms:modified>
</cp:coreProperties>
</file>