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310" r:id="rId3"/>
    <p:sldId id="287" r:id="rId4"/>
    <p:sldId id="288" r:id="rId5"/>
    <p:sldId id="289" r:id="rId6"/>
    <p:sldId id="261" r:id="rId7"/>
    <p:sldId id="291" r:id="rId8"/>
    <p:sldId id="292" r:id="rId9"/>
    <p:sldId id="293" r:id="rId10"/>
    <p:sldId id="294" r:id="rId11"/>
    <p:sldId id="295" r:id="rId12"/>
    <p:sldId id="296" r:id="rId13"/>
    <p:sldId id="264" r:id="rId14"/>
    <p:sldId id="265" r:id="rId15"/>
    <p:sldId id="266" r:id="rId16"/>
    <p:sldId id="267" r:id="rId17"/>
    <p:sldId id="268" r:id="rId18"/>
    <p:sldId id="270" r:id="rId19"/>
    <p:sldId id="302" r:id="rId20"/>
    <p:sldId id="303" r:id="rId21"/>
    <p:sldId id="298" r:id="rId22"/>
    <p:sldId id="299" r:id="rId23"/>
    <p:sldId id="271" r:id="rId24"/>
    <p:sldId id="290" r:id="rId25"/>
    <p:sldId id="304" r:id="rId26"/>
    <p:sldId id="305" r:id="rId27"/>
    <p:sldId id="274" r:id="rId28"/>
    <p:sldId id="275" r:id="rId29"/>
    <p:sldId id="276" r:id="rId30"/>
    <p:sldId id="277" r:id="rId31"/>
    <p:sldId id="278" r:id="rId32"/>
    <p:sldId id="308" r:id="rId33"/>
    <p:sldId id="309" r:id="rId34"/>
    <p:sldId id="280" r:id="rId35"/>
    <p:sldId id="281" r:id="rId36"/>
    <p:sldId id="282" r:id="rId37"/>
    <p:sldId id="300" r:id="rId38"/>
    <p:sldId id="301" r:id="rId39"/>
    <p:sldId id="306" r:id="rId40"/>
    <p:sldId id="307" r:id="rId41"/>
    <p:sldId id="3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B6C64-3A78-4530-A28B-E8E65A7574D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DFBA3-D4ED-4E94-BE67-17F4C839D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89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5B6DC-97FF-416A-88F5-D10E2A8974B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1D9ED-8844-43F2-8EFA-F5323A3B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833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1786-4E09-4B9C-8A08-8A0799D649E8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2FB1-E149-4ED6-B2F9-6D9F5D2EF615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2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A96A-904C-43AA-88B6-4250B846381E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44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DDC-8D26-4B13-8AB9-0F43A310CE96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6CCD-DA34-46D6-9C78-AD4267B30DD7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857-130B-4334-B001-ABEE6C661693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97AF-9956-4868-9722-80ABD8540A27}" type="datetime1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1233-081D-4A8E-B07D-281796692CBF}" type="datetime1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02F-9E5E-4AA3-B43D-444C3428E826}" type="datetime1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6B2D-7307-4A68-A767-9440F77BB305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756-60CC-4754-88D0-9478409E2143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AEA3-9063-4EAC-B196-B522E14F1F20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E437-5B12-43D4-AC53-F6BAA70E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26.png"/><Relationship Id="rId4" Type="http://schemas.openxmlformats.org/officeDocument/2006/relationships/image" Target="../media/image40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3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51.png"/><Relationship Id="rId5" Type="http://schemas.openxmlformats.org/officeDocument/2006/relationships/image" Target="../media/image15.png"/><Relationship Id="rId10" Type="http://schemas.openxmlformats.org/officeDocument/2006/relationships/image" Target="../media/image141.png"/><Relationship Id="rId4" Type="http://schemas.openxmlformats.org/officeDocument/2006/relationships/image" Target="../media/image14.png"/><Relationship Id="rId9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8" Type="http://schemas.openxmlformats.org/officeDocument/2006/relationships/image" Target="../media/image512.png"/><Relationship Id="rId26" Type="http://schemas.openxmlformats.org/officeDocument/2006/relationships/image" Target="../media/image59.png"/><Relationship Id="rId3" Type="http://schemas.openxmlformats.org/officeDocument/2006/relationships/image" Target="../media/image90.png"/><Relationship Id="rId21" Type="http://schemas.openxmlformats.org/officeDocument/2006/relationships/image" Target="../media/image54.png"/><Relationship Id="rId7" Type="http://schemas.openxmlformats.org/officeDocument/2006/relationships/image" Target="../media/image16.png"/><Relationship Id="rId12" Type="http://schemas.openxmlformats.org/officeDocument/2006/relationships/image" Target="../media/image17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23.png"/><Relationship Id="rId2" Type="http://schemas.openxmlformats.org/officeDocument/2006/relationships/image" Target="../media/image80.png"/><Relationship Id="rId16" Type="http://schemas.openxmlformats.org/officeDocument/2006/relationships/image" Target="../media/image491.png"/><Relationship Id="rId20" Type="http://schemas.openxmlformats.org/officeDocument/2006/relationships/image" Target="../media/image53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22.png"/><Relationship Id="rId5" Type="http://schemas.openxmlformats.org/officeDocument/2006/relationships/image" Target="../media/image110.png"/><Relationship Id="rId15" Type="http://schemas.openxmlformats.org/officeDocument/2006/relationships/image" Target="../media/image480.png"/><Relationship Id="rId23" Type="http://schemas.openxmlformats.org/officeDocument/2006/relationships/image" Target="../media/image56.png"/><Relationship Id="rId28" Type="http://schemas.openxmlformats.org/officeDocument/2006/relationships/image" Target="../media/image18.png"/><Relationship Id="rId10" Type="http://schemas.openxmlformats.org/officeDocument/2006/relationships/image" Target="../media/image43.png"/><Relationship Id="rId19" Type="http://schemas.openxmlformats.org/officeDocument/2006/relationships/image" Target="../media/image520.png"/><Relationship Id="rId31" Type="http://schemas.openxmlformats.org/officeDocument/2006/relationships/image" Target="../media/image65.png"/><Relationship Id="rId4" Type="http://schemas.openxmlformats.org/officeDocument/2006/relationships/image" Target="../media/image100.png"/><Relationship Id="rId9" Type="http://schemas.openxmlformats.org/officeDocument/2006/relationships/image" Target="../media/image130.png"/><Relationship Id="rId22" Type="http://schemas.openxmlformats.org/officeDocument/2006/relationships/image" Target="../media/image55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30.png"/><Relationship Id="rId7" Type="http://schemas.openxmlformats.org/officeDocument/2006/relationships/image" Target="../media/image29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s://scikit-learn.org/stable/modules/generated/sklearn.neural_network.MLPClassifier.html#sklearn.neural_network.MLPClassifie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5" Type="http://schemas.openxmlformats.org/officeDocument/2006/relationships/image" Target="../media/image730.png"/><Relationship Id="rId4" Type="http://schemas.openxmlformats.org/officeDocument/2006/relationships/image" Target="../media/image2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mlr.org/papers/volume15/srivastava14a/srivastava14a.pdf" TargetMode="External"/><Relationship Id="rId2" Type="http://schemas.openxmlformats.org/officeDocument/2006/relationships/hyperlink" Target="https://www.deeplearning.ai/machine-learning-y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neural_network.MLPClassifier.html#sklearn.neural_network.MLPClassifi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206.5533" TargetMode="External"/><Relationship Id="rId2" Type="http://schemas.openxmlformats.org/officeDocument/2006/relationships/hyperlink" Target="https://arxiv.org/search/cs?searchtype=author&amp;query=Bengio,+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04.07612" TargetMode="External"/><Relationship Id="rId5" Type="http://schemas.openxmlformats.org/officeDocument/2006/relationships/hyperlink" Target="https://arxiv.org/search/cs?searchtype=author&amp;query=Luschi,+C" TargetMode="External"/><Relationship Id="rId4" Type="http://schemas.openxmlformats.org/officeDocument/2006/relationships/hyperlink" Target="https://arxiv.org/search/cs?searchtype=author&amp;query=Masters,+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7" Type="http://schemas.openxmlformats.org/officeDocument/2006/relationships/image" Target="../media/image24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530" y="1187097"/>
            <a:ext cx="1018039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F6B3-1D91-45F0-815C-7DF4CE7D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Question. </a:t>
            </a:r>
            <a:r>
              <a:rPr lang="en-US" sz="3000" dirty="0"/>
              <a:t>Why is the best mini-batch size usually not 1 and not m, but instead something in-between?</a:t>
            </a:r>
            <a:endParaRPr lang="ru-R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3965-D554-491F-9777-C961F0AA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If the mini-batch size is 1, you end up having to process the entire training set before making any progress.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If the mini-batch size is m, you end up with batch gradient descent, which has to process the whole training set before making progress.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If the mini-batch size is 1, you lose the benefits of vectorization across examples in the mini-batch.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If the mini-batch size is m, you end up with stochastic gradient descent, which is usually slower than mini-batch gradient descent.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BAE8-3E70-4C6D-9767-EBECA78D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Question. </a:t>
            </a:r>
            <a:r>
              <a:rPr lang="en-US" sz="3000" dirty="0"/>
              <a:t>Suppose your learning algorithm’s cost , plotted as a function of the number of iterations, looks like this:</a:t>
            </a:r>
            <a:endParaRPr lang="ru-RU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D23B2-C7BC-4D00-8634-334D3C59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235" y="1531297"/>
            <a:ext cx="4091765" cy="29855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28C6F5-02F1-4E8C-ADE9-EE0B8957DB0A}"/>
              </a:ext>
            </a:extLst>
          </p:cNvPr>
          <p:cNvSpPr/>
          <p:nvPr/>
        </p:nvSpPr>
        <p:spPr>
          <a:xfrm>
            <a:off x="355133" y="1908015"/>
            <a:ext cx="76227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OpenSans"/>
              </a:rPr>
              <a:t>Which of the following do you agree with?</a:t>
            </a:r>
          </a:p>
          <a:p>
            <a:endParaRPr lang="en-US" sz="2400" dirty="0">
              <a:latin typeface="OpenSans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latin typeface="OpenSans"/>
              </a:rPr>
              <a:t>Whether you’re using batch gradient descent or mini-batch gradient descent, something is wrong.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latin typeface="OpenSans"/>
              </a:rPr>
              <a:t>If you’re using mini-batch gradient descent, something is wrong. But if you’re using batch gradient descent, this looks acceptable.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latin typeface="OpenSans"/>
              </a:rPr>
              <a:t>Whether you’re using batch gradient descent or mini-batch gradient descent, this looks acceptable.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latin typeface="OpenSans"/>
              </a:rPr>
              <a:t>If you’re using mini-batch gradient descent, this looks acceptable. But if you’re using batch gradient descent, something is wrong.</a:t>
            </a:r>
            <a:endParaRPr lang="ru-RU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BAE8-3E70-4C6D-9767-EBECA78D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Question. </a:t>
            </a:r>
            <a:r>
              <a:rPr lang="en-US" sz="3000" dirty="0"/>
              <a:t>Suppose your learning algorithm’s cost , plotted as a function of the number of iterations, looks like this:</a:t>
            </a:r>
            <a:endParaRPr lang="ru-RU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D23B2-C7BC-4D00-8634-334D3C59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235" y="1531297"/>
            <a:ext cx="4091765" cy="29855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28C6F5-02F1-4E8C-ADE9-EE0B8957DB0A}"/>
              </a:ext>
            </a:extLst>
          </p:cNvPr>
          <p:cNvSpPr/>
          <p:nvPr/>
        </p:nvSpPr>
        <p:spPr>
          <a:xfrm>
            <a:off x="355133" y="1908015"/>
            <a:ext cx="76227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OpenSans"/>
              </a:rPr>
              <a:t>Which of the following do you agree with?</a:t>
            </a:r>
          </a:p>
          <a:p>
            <a:endParaRPr lang="en-US" sz="2400" dirty="0">
              <a:latin typeface="OpenSans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latin typeface="OpenSans"/>
              </a:rPr>
              <a:t>Whether you’re using batch gradient descent or mini-batch gradient descent, something is wrong.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latin typeface="OpenSans"/>
              </a:rPr>
              <a:t>If you’re using mini-batch gradient descent, something is wrong. But if you’re using batch gradient descent, this looks acceptable.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latin typeface="OpenSans"/>
              </a:rPr>
              <a:t>Whether you’re using batch gradient descent or mini-batch gradient descent, this looks acceptable.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b="1" dirty="0">
                <a:latin typeface="OpenSans"/>
              </a:rPr>
              <a:t>If you’re using mini-batch gradient descent, this looks acceptable. But if you’re using batch gradient descent, something is wrong.</a:t>
            </a:r>
            <a:endParaRPr lang="ru-RU" sz="2400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980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=40</m:t>
                    </m:r>
                    <m:r>
                      <a:rPr lang="it-IT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F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charset="0"/>
                      </a:rPr>
                      <m:t>4</m:t>
                    </m:r>
                    <m:r>
                      <a:rPr lang="it-IT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C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980350" cy="369332"/>
              </a:xfrm>
              <a:prstGeom prst="rect">
                <a:avLst/>
              </a:prstGeom>
              <a:blipFill>
                <a:blip r:embed="rId2"/>
                <a:stretch>
                  <a:fillRect l="-5231" r="-461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2054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C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2054793" cy="369332"/>
              </a:xfrm>
              <a:prstGeom prst="rect">
                <a:avLst/>
              </a:prstGeom>
              <a:blipFill>
                <a:blip r:embed="rId3"/>
                <a:stretch>
                  <a:fillRect l="-2959" r="-325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2477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15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C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2477281" cy="369332"/>
              </a:xfrm>
              <a:prstGeom prst="rect">
                <a:avLst/>
              </a:prstGeom>
              <a:blipFill>
                <a:blip r:embed="rId5"/>
                <a:stretch>
                  <a:fillRect l="-2211" r="-270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86" y="1574192"/>
            <a:ext cx="4133087" cy="1957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9E8B7F-551E-4EB1-8317-942C2271D435}"/>
                  </a:ext>
                </a:extLst>
              </p:cNvPr>
              <p:cNvSpPr txBox="1"/>
              <p:nvPr/>
            </p:nvSpPr>
            <p:spPr>
              <a:xfrm>
                <a:off x="5872652" y="4188131"/>
                <a:ext cx="2777107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+0.1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+0.1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.</a:t>
                </a:r>
              </a:p>
              <a:p>
                <a:r>
                  <a:rPr lang="en-US" sz="2000" dirty="0"/>
                  <a:t>	.</a:t>
                </a:r>
              </a:p>
              <a:p>
                <a:r>
                  <a:rPr lang="en-US" sz="2000" dirty="0"/>
                  <a:t>	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+0.1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9E8B7F-551E-4EB1-8317-942C2271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652" y="4188131"/>
                <a:ext cx="2777107" cy="2554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08" y="3667081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65762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08" y="3644284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D48EA6-C6DE-4502-ABC5-1FD5C5E97386}"/>
              </a:ext>
            </a:extLst>
          </p:cNvPr>
          <p:cNvSpPr txBox="1"/>
          <p:nvPr/>
        </p:nvSpPr>
        <p:spPr>
          <a:xfrm>
            <a:off x="6367866" y="86527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3F5E4C-6CF0-4DAD-AB03-6C3FB6E4CBC4}"/>
                  </a:ext>
                </a:extLst>
              </p:cNvPr>
              <p:cNvSpPr txBox="1"/>
              <p:nvPr/>
            </p:nvSpPr>
            <p:spPr>
              <a:xfrm>
                <a:off x="1319918" y="1268984"/>
                <a:ext cx="43275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3F5E4C-6CF0-4DAD-AB03-6C3FB6E4C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18" y="1268984"/>
                <a:ext cx="4327595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17C69F-D8FE-4FF1-B3C2-53B2736C5A05}"/>
                  </a:ext>
                </a:extLst>
              </p:cNvPr>
              <p:cNvSpPr txBox="1"/>
              <p:nvPr/>
            </p:nvSpPr>
            <p:spPr>
              <a:xfrm>
                <a:off x="7654147" y="1416312"/>
                <a:ext cx="3757888" cy="139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as approximately </a:t>
                </a:r>
              </a:p>
              <a:p>
                <a:r>
                  <a:rPr lang="en-US" sz="2400" dirty="0"/>
                  <a:t>averaging over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𝑡𝑒𝑚𝑝𝑒𝑟𝑎𝑡𝑢𝑟𝑒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17C69F-D8FE-4FF1-B3C2-53B2736C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147" y="1416312"/>
                <a:ext cx="3757888" cy="1399486"/>
              </a:xfrm>
              <a:prstGeom prst="rect">
                <a:avLst/>
              </a:prstGeom>
              <a:blipFill>
                <a:blip r:embed="rId7"/>
                <a:stretch>
                  <a:fillRect l="-2597" t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7578D1-552D-4376-9AFC-C6A491719992}"/>
                  </a:ext>
                </a:extLst>
              </p:cNvPr>
              <p:cNvSpPr txBox="1"/>
              <p:nvPr/>
            </p:nvSpPr>
            <p:spPr>
              <a:xfrm>
                <a:off x="8931965" y="3406881"/>
                <a:ext cx="1607812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1−0.98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7578D1-552D-4376-9AFC-C6A49171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965" y="3406881"/>
                <a:ext cx="1607812" cy="57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5715" y="1963589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=0.9:       ≈10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5" y="1963589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5715" y="2559836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=0.98:     ≈50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5" y="2559836"/>
                <a:ext cx="609600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05623" y="3079626"/>
                <a:ext cx="3699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=0.5:     ≈2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623" y="3079626"/>
                <a:ext cx="3699282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0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97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/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0F4B3F-5F5C-4867-88C7-9CBAEA7DC326}"/>
                  </a:ext>
                </a:extLst>
              </p:cNvPr>
              <p:cNvSpPr txBox="1"/>
              <p:nvPr/>
            </p:nvSpPr>
            <p:spPr>
              <a:xfrm>
                <a:off x="720587" y="4114800"/>
                <a:ext cx="56294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z-Latn-AZ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+0.9 (0.1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+0.9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98</m:t>
                          </m:r>
                        </m:sub>
                      </m:sSub>
                      <m:r>
                        <a:rPr lang="az-Latn-AZ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0F4B3F-5F5C-4867-88C7-9CBAEA7DC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87" y="4114800"/>
                <a:ext cx="5629413" cy="369332"/>
              </a:xfrm>
              <a:prstGeom prst="rect">
                <a:avLst/>
              </a:prstGeom>
              <a:blipFill>
                <a:blip r:embed="rId7"/>
                <a:stretch>
                  <a:fillRect l="-216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57FE63-A630-4F1D-A02C-7F4C2FFFBB4F}"/>
                  </a:ext>
                </a:extLst>
              </p:cNvPr>
              <p:cNvSpPr txBox="1"/>
              <p:nvPr/>
            </p:nvSpPr>
            <p:spPr>
              <a:xfrm>
                <a:off x="1284094" y="5460616"/>
                <a:ext cx="227325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0.35≈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57FE63-A630-4F1D-A02C-7F4C2FFFB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094" y="5460616"/>
                <a:ext cx="2273251" cy="6939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0C40C3-3FAC-49EA-A33C-CE8129FB09EA}"/>
                  </a:ext>
                </a:extLst>
              </p:cNvPr>
              <p:cNvSpPr txBox="1"/>
              <p:nvPr/>
            </p:nvSpPr>
            <p:spPr>
              <a:xfrm>
                <a:off x="5168348" y="5480494"/>
                <a:ext cx="1722266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0C40C3-3FAC-49EA-A33C-CE8129FB0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8" y="5480494"/>
                <a:ext cx="1722266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D22BB1-8CCF-4A02-B27A-02DF582EC8D5}"/>
                  </a:ext>
                </a:extLst>
              </p:cNvPr>
              <p:cNvSpPr txBox="1"/>
              <p:nvPr/>
            </p:nvSpPr>
            <p:spPr>
              <a:xfrm>
                <a:off x="7568048" y="5692714"/>
                <a:ext cx="1190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D22BB1-8CCF-4A02-B27A-02DF582E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048" y="5692714"/>
                <a:ext cx="1190582" cy="369332"/>
              </a:xfrm>
              <a:prstGeom prst="rect">
                <a:avLst/>
              </a:prstGeom>
              <a:blipFill>
                <a:blip r:embed="rId10"/>
                <a:stretch>
                  <a:fillRect l="-3061" r="-61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5A60C-4B78-4BF0-A606-337DD1D6BD30}"/>
                  </a:ext>
                </a:extLst>
              </p:cNvPr>
              <p:cNvSpPr txBox="1"/>
              <p:nvPr/>
            </p:nvSpPr>
            <p:spPr>
              <a:xfrm>
                <a:off x="9568070" y="5530426"/>
                <a:ext cx="148053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0.98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5A60C-4B78-4BF0-A606-337DD1D6B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070" y="5530426"/>
                <a:ext cx="1480534" cy="6939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6DDED95-3617-47EE-BE10-DF2AEC2A5625}"/>
                  </a:ext>
                </a:extLst>
              </p:cNvPr>
              <p:cNvSpPr/>
              <p:nvPr/>
            </p:nvSpPr>
            <p:spPr>
              <a:xfrm>
                <a:off x="6629246" y="3622209"/>
                <a:ext cx="2282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0.1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+0.9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6DDED95-3617-47EE-BE10-DF2AEC2A5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46" y="3622209"/>
                <a:ext cx="2282420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327CAF-9D45-446B-B224-C60A65878960}"/>
              </a:ext>
            </a:extLst>
          </p:cNvPr>
          <p:cNvCxnSpPr>
            <a:cxnSpLocks/>
          </p:cNvCxnSpPr>
          <p:nvPr/>
        </p:nvCxnSpPr>
        <p:spPr>
          <a:xfrm flipH="1">
            <a:off x="5446460" y="3893704"/>
            <a:ext cx="1166041" cy="26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672AB-857B-492E-8CD5-3647E5FF9E29}"/>
                  </a:ext>
                </a:extLst>
              </p:cNvPr>
              <p:cNvSpPr txBox="1"/>
              <p:nvPr/>
            </p:nvSpPr>
            <p:spPr>
              <a:xfrm>
                <a:off x="10539715" y="2972768"/>
                <a:ext cx="1017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672AB-857B-492E-8CD5-3647E5FF9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15" y="2972768"/>
                <a:ext cx="1017778" cy="276999"/>
              </a:xfrm>
              <a:prstGeom prst="rect">
                <a:avLst/>
              </a:prstGeom>
              <a:blipFill>
                <a:blip r:embed="rId15"/>
                <a:stretch>
                  <a:fillRect l="-2994" t="-4444" r="-71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EA7639-1819-450E-ADB4-C281EE884943}"/>
                  </a:ext>
                </a:extLst>
              </p:cNvPr>
              <p:cNvSpPr txBox="1"/>
              <p:nvPr/>
            </p:nvSpPr>
            <p:spPr>
              <a:xfrm>
                <a:off x="7994402" y="1055274"/>
                <a:ext cx="447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EA7639-1819-450E-ADB4-C281EE884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02" y="1055274"/>
                <a:ext cx="44704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5034CE-5D08-45B0-BC2B-5DDA69EBFDAC}"/>
                  </a:ext>
                </a:extLst>
              </p:cNvPr>
              <p:cNvSpPr txBox="1"/>
              <p:nvPr/>
            </p:nvSpPr>
            <p:spPr>
              <a:xfrm>
                <a:off x="9356999" y="1603564"/>
                <a:ext cx="1020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5034CE-5D08-45B0-BC2B-5DDA69EBF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999" y="1603564"/>
                <a:ext cx="102066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A558FF-9CDE-43CA-B363-8EC5FD46C5C4}"/>
                  </a:ext>
                </a:extLst>
              </p:cNvPr>
              <p:cNvSpPr txBox="1"/>
              <p:nvPr/>
            </p:nvSpPr>
            <p:spPr>
              <a:xfrm>
                <a:off x="8775148" y="1143978"/>
                <a:ext cx="1923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A558FF-9CDE-43CA-B363-8EC5FD46C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148" y="1143978"/>
                <a:ext cx="192360" cy="246221"/>
              </a:xfrm>
              <a:prstGeom prst="rect">
                <a:avLst/>
              </a:prstGeom>
              <a:blipFill>
                <a:blip r:embed="rId18"/>
                <a:stretch>
                  <a:fillRect l="-15625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1DAD2F-2458-4731-A92E-28D1B464A7FF}"/>
                  </a:ext>
                </a:extLst>
              </p:cNvPr>
              <p:cNvSpPr txBox="1"/>
              <p:nvPr/>
            </p:nvSpPr>
            <p:spPr>
              <a:xfrm>
                <a:off x="8927548" y="1296378"/>
                <a:ext cx="1923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1DAD2F-2458-4731-A92E-28D1B464A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548" y="1296378"/>
                <a:ext cx="192360" cy="246221"/>
              </a:xfrm>
              <a:prstGeom prst="rect">
                <a:avLst/>
              </a:prstGeom>
              <a:blipFill>
                <a:blip r:embed="rId18"/>
                <a:stretch>
                  <a:fillRect l="-15625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BF0C96-7B6E-43E3-ADB2-8D496BDD54A3}"/>
                  </a:ext>
                </a:extLst>
              </p:cNvPr>
              <p:cNvSpPr txBox="1"/>
              <p:nvPr/>
            </p:nvSpPr>
            <p:spPr>
              <a:xfrm>
                <a:off x="9108849" y="907389"/>
                <a:ext cx="1923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BF0C96-7B6E-43E3-ADB2-8D496BDD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49" y="907389"/>
                <a:ext cx="192360" cy="246221"/>
              </a:xfrm>
              <a:prstGeom prst="rect">
                <a:avLst/>
              </a:prstGeom>
              <a:blipFill>
                <a:blip r:embed="rId19"/>
                <a:stretch>
                  <a:fillRect l="-15625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737DAE-AD69-4A10-87C9-47F66FCE9B1C}"/>
                  </a:ext>
                </a:extLst>
              </p:cNvPr>
              <p:cNvSpPr txBox="1"/>
              <p:nvPr/>
            </p:nvSpPr>
            <p:spPr>
              <a:xfrm>
                <a:off x="8976052" y="960066"/>
                <a:ext cx="1923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737DAE-AD69-4A10-87C9-47F66FCE9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052" y="960066"/>
                <a:ext cx="192360" cy="246221"/>
              </a:xfrm>
              <a:prstGeom prst="rect">
                <a:avLst/>
              </a:prstGeom>
              <a:blipFill>
                <a:blip r:embed="rId20"/>
                <a:stretch>
                  <a:fillRect l="-15625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3FA144-E410-4C0B-8AFC-C6A8A483D437}"/>
                  </a:ext>
                </a:extLst>
              </p:cNvPr>
              <p:cNvSpPr txBox="1"/>
              <p:nvPr/>
            </p:nvSpPr>
            <p:spPr>
              <a:xfrm>
                <a:off x="9058784" y="1153610"/>
                <a:ext cx="1923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3FA144-E410-4C0B-8AFC-C6A8A483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84" y="1153610"/>
                <a:ext cx="192360" cy="246221"/>
              </a:xfrm>
              <a:prstGeom prst="rect">
                <a:avLst/>
              </a:prstGeom>
              <a:blipFill>
                <a:blip r:embed="rId21"/>
                <a:stretch>
                  <a:fillRect l="-15625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F4928E-35BC-42E0-9902-E13C87A7B22E}"/>
                  </a:ext>
                </a:extLst>
              </p:cNvPr>
              <p:cNvSpPr txBox="1"/>
              <p:nvPr/>
            </p:nvSpPr>
            <p:spPr>
              <a:xfrm>
                <a:off x="9218712" y="1170688"/>
                <a:ext cx="1923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F4928E-35BC-42E0-9902-E13C87A7B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712" y="1170688"/>
                <a:ext cx="192360" cy="246221"/>
              </a:xfrm>
              <a:prstGeom prst="rect">
                <a:avLst/>
              </a:prstGeom>
              <a:blipFill>
                <a:blip r:embed="rId22"/>
                <a:stretch>
                  <a:fillRect l="-15625" r="-1875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7A4C96-195E-45CC-B328-97FD611F8B6B}"/>
                  </a:ext>
                </a:extLst>
              </p:cNvPr>
              <p:cNvSpPr txBox="1"/>
              <p:nvPr/>
            </p:nvSpPr>
            <p:spPr>
              <a:xfrm>
                <a:off x="9427332" y="845661"/>
                <a:ext cx="1923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7A4C96-195E-45CC-B328-97FD611F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332" y="845661"/>
                <a:ext cx="192360" cy="246221"/>
              </a:xfrm>
              <a:prstGeom prst="rect">
                <a:avLst/>
              </a:prstGeom>
              <a:blipFill>
                <a:blip r:embed="rId23"/>
                <a:stretch>
                  <a:fillRect l="-15625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148D2C-2332-40F9-BE22-5D18292091E5}"/>
                  </a:ext>
                </a:extLst>
              </p:cNvPr>
              <p:cNvSpPr txBox="1"/>
              <p:nvPr/>
            </p:nvSpPr>
            <p:spPr>
              <a:xfrm>
                <a:off x="9578507" y="1011466"/>
                <a:ext cx="1923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148D2C-2332-40F9-BE22-5D182920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507" y="1011466"/>
                <a:ext cx="192360" cy="246221"/>
              </a:xfrm>
              <a:prstGeom prst="rect">
                <a:avLst/>
              </a:prstGeom>
              <a:blipFill>
                <a:blip r:embed="rId24"/>
                <a:stretch>
                  <a:fillRect l="-15625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3A81F1-9BE3-4946-A221-8246BEC17B83}"/>
                  </a:ext>
                </a:extLst>
              </p:cNvPr>
              <p:cNvSpPr txBox="1"/>
              <p:nvPr/>
            </p:nvSpPr>
            <p:spPr>
              <a:xfrm>
                <a:off x="9403544" y="1191077"/>
                <a:ext cx="1923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3A81F1-9BE3-4946-A221-8246BEC17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544" y="1191077"/>
                <a:ext cx="192360" cy="246221"/>
              </a:xfrm>
              <a:prstGeom prst="rect">
                <a:avLst/>
              </a:prstGeom>
              <a:blipFill>
                <a:blip r:embed="rId25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A4C121-7B09-4B6A-83FA-FF91661EB093}"/>
                  </a:ext>
                </a:extLst>
              </p:cNvPr>
              <p:cNvSpPr txBox="1"/>
              <p:nvPr/>
            </p:nvSpPr>
            <p:spPr>
              <a:xfrm>
                <a:off x="9730907" y="821416"/>
                <a:ext cx="1923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A4C121-7B09-4B6A-83FA-FF91661E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07" y="821416"/>
                <a:ext cx="192360" cy="246221"/>
              </a:xfrm>
              <a:prstGeom prst="rect">
                <a:avLst/>
              </a:prstGeom>
              <a:blipFill>
                <a:blip r:embed="rId26"/>
                <a:stretch>
                  <a:fillRect l="-15625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3B5D29-A615-449A-95C9-188912B50854}"/>
              </a:ext>
            </a:extLst>
          </p:cNvPr>
          <p:cNvCxnSpPr>
            <a:cxnSpLocks/>
          </p:cNvCxnSpPr>
          <p:nvPr/>
        </p:nvCxnSpPr>
        <p:spPr>
          <a:xfrm>
            <a:off x="8477541" y="808390"/>
            <a:ext cx="0" cy="961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3D5275-8292-4A5D-B1FC-BA01FDA4A9E7}"/>
              </a:ext>
            </a:extLst>
          </p:cNvPr>
          <p:cNvCxnSpPr>
            <a:cxnSpLocks/>
          </p:cNvCxnSpPr>
          <p:nvPr/>
        </p:nvCxnSpPr>
        <p:spPr>
          <a:xfrm flipV="1">
            <a:off x="8337884" y="1586598"/>
            <a:ext cx="1837186" cy="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247F898-518B-4A57-8F24-D751F25317C1}"/>
              </a:ext>
            </a:extLst>
          </p:cNvPr>
          <p:cNvSpPr txBox="1"/>
          <p:nvPr/>
        </p:nvSpPr>
        <p:spPr>
          <a:xfrm>
            <a:off x="9417514" y="13699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| 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C20298-34D0-4AA5-9AE5-44886E684E65}"/>
                  </a:ext>
                </a:extLst>
              </p:cNvPr>
              <p:cNvSpPr txBox="1"/>
              <p:nvPr/>
            </p:nvSpPr>
            <p:spPr>
              <a:xfrm>
                <a:off x="7994998" y="215186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C20298-34D0-4AA5-9AE5-44886E68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998" y="2151867"/>
                <a:ext cx="54213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4CD1C9-28B2-49E3-9FBE-CCADBDA00DCE}"/>
                  </a:ext>
                </a:extLst>
              </p:cNvPr>
              <p:cNvSpPr txBox="1"/>
              <p:nvPr/>
            </p:nvSpPr>
            <p:spPr>
              <a:xfrm>
                <a:off x="9727980" y="2916159"/>
                <a:ext cx="657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4CD1C9-28B2-49E3-9FBE-CCADBDA0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980" y="2916159"/>
                <a:ext cx="657936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13A21D-2B6F-4AC0-8E22-E30FEFF68EF9}"/>
              </a:ext>
            </a:extLst>
          </p:cNvPr>
          <p:cNvCxnSpPr>
            <a:cxnSpLocks/>
          </p:cNvCxnSpPr>
          <p:nvPr/>
        </p:nvCxnSpPr>
        <p:spPr>
          <a:xfrm>
            <a:off x="8522999" y="2265253"/>
            <a:ext cx="0" cy="961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DB797A5-14C8-4EDC-AD58-CE39B187EEBA}"/>
              </a:ext>
            </a:extLst>
          </p:cNvPr>
          <p:cNvCxnSpPr>
            <a:cxnSpLocks/>
          </p:cNvCxnSpPr>
          <p:nvPr/>
        </p:nvCxnSpPr>
        <p:spPr>
          <a:xfrm flipV="1">
            <a:off x="8383342" y="3043461"/>
            <a:ext cx="1837186" cy="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DFDB459-7C42-4D86-AB81-21927A9CFBE4}"/>
              </a:ext>
            </a:extLst>
          </p:cNvPr>
          <p:cNvCxnSpPr>
            <a:cxnSpLocks/>
          </p:cNvCxnSpPr>
          <p:nvPr/>
        </p:nvCxnSpPr>
        <p:spPr>
          <a:xfrm>
            <a:off x="9988236" y="2388086"/>
            <a:ext cx="0" cy="651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:a16="http://schemas.microsoft.com/office/drawing/2014/main" id="{E43C6DB5-F232-43EE-87F7-B1EFE98AC66B}"/>
              </a:ext>
            </a:extLst>
          </p:cNvPr>
          <p:cNvSpPr/>
          <p:nvPr/>
        </p:nvSpPr>
        <p:spPr>
          <a:xfrm rot="5400000">
            <a:off x="8393816" y="1419477"/>
            <a:ext cx="1607183" cy="1555556"/>
          </a:xfrm>
          <a:prstGeom prst="arc">
            <a:avLst>
              <a:gd name="adj1" fmla="val 1704421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4E2BFA-4AAB-47CE-AA8C-E8CC15B9D6F0}"/>
              </a:ext>
            </a:extLst>
          </p:cNvPr>
          <p:cNvCxnSpPr>
            <a:cxnSpLocks/>
          </p:cNvCxnSpPr>
          <p:nvPr/>
        </p:nvCxnSpPr>
        <p:spPr>
          <a:xfrm>
            <a:off x="9484047" y="3286829"/>
            <a:ext cx="50773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7927E7-06BA-496C-98B0-766AC5F9EB94}"/>
              </a:ext>
            </a:extLst>
          </p:cNvPr>
          <p:cNvCxnSpPr>
            <a:cxnSpLocks/>
          </p:cNvCxnSpPr>
          <p:nvPr/>
        </p:nvCxnSpPr>
        <p:spPr>
          <a:xfrm flipV="1">
            <a:off x="10220528" y="2466965"/>
            <a:ext cx="0" cy="4727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3D03CAF-0C5A-47A5-B504-486CF463C215}"/>
                  </a:ext>
                </a:extLst>
              </p:cNvPr>
              <p:cNvSpPr txBox="1"/>
              <p:nvPr/>
            </p:nvSpPr>
            <p:spPr>
              <a:xfrm>
                <a:off x="9651443" y="3364756"/>
                <a:ext cx="2388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3D03CAF-0C5A-47A5-B504-486CF463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443" y="3364756"/>
                <a:ext cx="238848" cy="215444"/>
              </a:xfrm>
              <a:prstGeom prst="rect">
                <a:avLst/>
              </a:prstGeom>
              <a:blipFill>
                <a:blip r:embed="rId29"/>
                <a:stretch>
                  <a:fillRect l="-17949" r="-1538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B953AB6-56EF-4ED5-93AB-815CCF69DCD8}"/>
                  </a:ext>
                </a:extLst>
              </p:cNvPr>
              <p:cNvSpPr txBox="1"/>
              <p:nvPr/>
            </p:nvSpPr>
            <p:spPr>
              <a:xfrm>
                <a:off x="10539715" y="1951532"/>
                <a:ext cx="837345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B953AB6-56EF-4ED5-93AB-815CCF69D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15" y="1951532"/>
                <a:ext cx="837345" cy="56707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C16770B-D146-4E2F-A840-EE259C982773}"/>
                  </a:ext>
                </a:extLst>
              </p:cNvPr>
              <p:cNvSpPr txBox="1"/>
              <p:nvPr/>
            </p:nvSpPr>
            <p:spPr>
              <a:xfrm>
                <a:off x="8331789" y="214222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C16770B-D146-4E2F-A840-EE259C98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789" y="2142224"/>
                <a:ext cx="41068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2879" y="4613721"/>
                <a:ext cx="1075182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0.1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</m:t>
                              </m:r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98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</m:t>
                              </m:r>
                            </m:e>
                          </m:d>
                        </m:e>
                        <m:sup>
                          <m:r>
                            <a:rPr lang="az-Latn-AZ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97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</m:t>
                              </m:r>
                            </m:e>
                          </m:d>
                        </m:e>
                        <m:sup>
                          <m:r>
                            <a:rPr lang="az-Latn-AZ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96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4613721"/>
                <a:ext cx="10751821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78387" y="3673714"/>
                <a:ext cx="308494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z-Latn-AZ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=0.1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+0.9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" y="3673714"/>
                <a:ext cx="3084947" cy="430887"/>
              </a:xfrm>
              <a:prstGeom prst="rect">
                <a:avLst/>
              </a:prstGeom>
              <a:blipFill>
                <a:blip r:embed="rId3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5" grpId="0"/>
      <p:bldP spid="6" grpId="0"/>
      <p:bldP spid="8" grpId="0"/>
      <p:bldP spid="9" grpId="0"/>
      <p:bldP spid="10" grpId="0"/>
      <p:bldP spid="11" grpId="0"/>
      <p:bldP spid="19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2" grpId="0"/>
      <p:bldP spid="53" grpId="0"/>
      <p:bldP spid="54" grpId="0"/>
      <p:bldP spid="72" grpId="0" animBg="1"/>
      <p:bldP spid="80" grpId="0"/>
      <p:bldP spid="81" grpId="0"/>
      <p:bldP spid="83" grpId="0"/>
      <p:bldP spid="12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212320" cy="1325563"/>
          </a:xfrm>
        </p:spPr>
        <p:txBody>
          <a:bodyPr anchor="t"/>
          <a:lstStyle/>
          <a:p>
            <a:r>
              <a:rPr lang="en-US" dirty="0"/>
              <a:t>Implementing 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F718A6-B88A-47ED-A4B9-456AE7F58ADB}"/>
              </a:ext>
            </a:extLst>
          </p:cNvPr>
          <p:cNvCxnSpPr>
            <a:cxnSpLocks/>
          </p:cNvCxnSpPr>
          <p:nvPr/>
        </p:nvCxnSpPr>
        <p:spPr>
          <a:xfrm>
            <a:off x="5181600" y="1351722"/>
            <a:ext cx="0" cy="5035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4C01A2-50C4-45C0-A7F6-F550E0DD729E}"/>
              </a:ext>
            </a:extLst>
          </p:cNvPr>
          <p:cNvCxnSpPr>
            <a:cxnSpLocks/>
          </p:cNvCxnSpPr>
          <p:nvPr/>
        </p:nvCxnSpPr>
        <p:spPr>
          <a:xfrm>
            <a:off x="5954355" y="3601323"/>
            <a:ext cx="49728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5839EB-0808-4713-B764-2E49010E273C}"/>
                  </a:ext>
                </a:extLst>
              </p:cNvPr>
              <p:cNvSpPr/>
              <p:nvPr/>
            </p:nvSpPr>
            <p:spPr>
              <a:xfrm>
                <a:off x="6069709" y="1448564"/>
                <a:ext cx="4110612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Repeat {</a:t>
                </a:r>
              </a:p>
              <a:p>
                <a:r>
                  <a:rPr lang="en-US" sz="2400" dirty="0"/>
                  <a:t>	Get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5839EB-0808-4713-B764-2E49010E2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09" y="1448564"/>
                <a:ext cx="4110612" cy="1938992"/>
              </a:xfrm>
              <a:prstGeom prst="rect">
                <a:avLst/>
              </a:prstGeom>
              <a:blipFill>
                <a:blip r:embed="rId7"/>
                <a:stretch>
                  <a:fillRect l="-2374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3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Bias correction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3580" y="879825"/>
            <a:ext cx="6140005" cy="2969500"/>
            <a:chOff x="6047433" y="1260277"/>
            <a:chExt cx="5641647" cy="2742974"/>
          </a:xfrm>
        </p:grpSpPr>
        <p:grpSp>
          <p:nvGrpSpPr>
            <p:cNvPr id="32" name="Group 31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707217" y="3576804"/>
              <a:ext cx="772091" cy="426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350220" y="2339516"/>
              <a:ext cx="1818620" cy="42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9"/>
            <a:ext cx="5120640" cy="240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8"/>
            <a:ext cx="5120640" cy="2400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935121"/>
            <a:ext cx="5120640" cy="24003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445646" y="4802253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6" y="4802253"/>
                <a:ext cx="40019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2E313-4695-4F5E-ABCD-3792E0F56DA9}"/>
              </a:ext>
            </a:extLst>
          </p:cNvPr>
          <p:cNvCxnSpPr>
            <a:cxnSpLocks/>
          </p:cNvCxnSpPr>
          <p:nvPr/>
        </p:nvCxnSpPr>
        <p:spPr>
          <a:xfrm>
            <a:off x="5300021" y="4420141"/>
            <a:ext cx="0" cy="2035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885676-F0BF-4DD2-9DD0-9F2601A628D0}"/>
                  </a:ext>
                </a:extLst>
              </p:cNvPr>
              <p:cNvSpPr txBox="1"/>
              <p:nvPr/>
            </p:nvSpPr>
            <p:spPr>
              <a:xfrm>
                <a:off x="5790491" y="4784886"/>
                <a:ext cx="2608406" cy="69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az-Latn-AZ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p>
                      </m:sSubSup>
                      <m:r>
                        <a:rPr lang="az-Latn-A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885676-F0BF-4DD2-9DD0-9F2601A62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491" y="4784886"/>
                <a:ext cx="2608406" cy="695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9BBDB1-1192-46EB-BBB1-425B13B10EE3}"/>
                  </a:ext>
                </a:extLst>
              </p:cNvPr>
              <p:cNvSpPr txBox="1"/>
              <p:nvPr/>
            </p:nvSpPr>
            <p:spPr>
              <a:xfrm>
                <a:off x="9607826" y="1528321"/>
                <a:ext cx="1236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9BBDB1-1192-46EB-BBB1-425B13B1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826" y="1528321"/>
                <a:ext cx="1236621" cy="369332"/>
              </a:xfrm>
              <a:prstGeom prst="rect">
                <a:avLst/>
              </a:prstGeom>
              <a:blipFill>
                <a:blip r:embed="rId8"/>
                <a:stretch>
                  <a:fillRect l="-8374" r="-591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B66C56-EAA6-4448-BEAC-15529DFD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99" y="2976738"/>
            <a:ext cx="4860022" cy="2689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0EAAF3-6973-4CAE-9148-044C1F7A227B}"/>
                  </a:ext>
                </a:extLst>
              </p:cNvPr>
              <p:cNvSpPr/>
              <p:nvPr/>
            </p:nvSpPr>
            <p:spPr>
              <a:xfrm>
                <a:off x="413856" y="2797956"/>
                <a:ext cx="6750341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:r>
                  <a:rPr lang="en-US" sz="2400" dirty="0">
                    <a:latin typeface="OpenSans"/>
                  </a:rPr>
                  <a:t>Decreasing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i="1" dirty="0">
                    <a:latin typeface="KaTeX_Math-Italic"/>
                  </a:rPr>
                  <a:t> </a:t>
                </a:r>
                <a:r>
                  <a:rPr lang="en-US" sz="2400" dirty="0">
                    <a:latin typeface="OpenSans"/>
                  </a:rPr>
                  <a:t>will shift the red line slightly to the right.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2400" dirty="0">
                    <a:latin typeface="OpenSans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i="1" dirty="0">
                    <a:latin typeface="KaTeX_Math-Italic"/>
                  </a:rPr>
                  <a:t> </a:t>
                </a:r>
                <a:r>
                  <a:rPr lang="en-US" sz="2400" dirty="0">
                    <a:latin typeface="OpenSans"/>
                  </a:rPr>
                  <a:t>will shift the red line slightly to the right.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2400" dirty="0">
                    <a:latin typeface="OpenSans"/>
                  </a:rPr>
                  <a:t>Decreasing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i="1" dirty="0">
                    <a:latin typeface="KaTeX_Math-Italic"/>
                  </a:rPr>
                  <a:t> </a:t>
                </a:r>
                <a:r>
                  <a:rPr lang="en-US" sz="2400" dirty="0">
                    <a:latin typeface="OpenSans"/>
                  </a:rPr>
                  <a:t>will create more oscillation within the red line.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2400" dirty="0">
                    <a:latin typeface="OpenSans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i="1" dirty="0">
                    <a:latin typeface="KaTeX_Math-Italic"/>
                  </a:rPr>
                  <a:t> </a:t>
                </a:r>
                <a:r>
                  <a:rPr lang="en-US" sz="2400" dirty="0">
                    <a:latin typeface="OpenSans"/>
                  </a:rPr>
                  <a:t>will create more oscillations within the red line.</a:t>
                </a:r>
                <a:endParaRPr lang="ru-RU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0EAAF3-6973-4CAE-9148-044C1F7A2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6" y="2797956"/>
                <a:ext cx="6750341" cy="3046988"/>
              </a:xfrm>
              <a:prstGeom prst="rect">
                <a:avLst/>
              </a:prstGeom>
              <a:blipFill>
                <a:blip r:embed="rId3"/>
                <a:stretch>
                  <a:fillRect l="-1445" t="-1800" b="-3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BEBEC4-4D95-4C9B-8895-E70A93FD79A9}"/>
                  </a:ext>
                </a:extLst>
              </p:cNvPr>
              <p:cNvSpPr/>
              <p:nvPr/>
            </p:nvSpPr>
            <p:spPr>
              <a:xfrm>
                <a:off x="581636" y="567777"/>
                <a:ext cx="101898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You use an exponentially weighted average on the London temperature dataset. You use the following to track the temperature: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OpenSans"/>
                  </a:rPr>
                  <a:t>. The red line below was computed using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400" dirty="0">
                    <a:latin typeface="OpenSans"/>
                  </a:rPr>
                  <a:t>.What would happen to your red curve as you vary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OpenSans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BEBEC4-4D95-4C9B-8895-E70A93FD7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6" y="567777"/>
                <a:ext cx="10189827" cy="1569660"/>
              </a:xfrm>
              <a:prstGeom prst="rect">
                <a:avLst/>
              </a:prstGeom>
              <a:blipFill>
                <a:blip r:embed="rId4"/>
                <a:stretch>
                  <a:fillRect l="-897" t="-3101" r="-299" b="-7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35"/>
          <p:cNvSpPr txBox="1">
            <a:spLocks noChangeArrowheads="1"/>
          </p:cNvSpPr>
          <p:nvPr/>
        </p:nvSpPr>
        <p:spPr bwMode="auto">
          <a:xfrm>
            <a:off x="0" y="452967"/>
            <a:ext cx="61383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b="1" dirty="0"/>
              <a:t>Batch gradient </a:t>
            </a:r>
            <a:r>
              <a:rPr lang="en-US" altLang="ru-RU" sz="2200" b="1" dirty="0" smtClean="0"/>
              <a:t>descent for Linear Regression</a:t>
            </a:r>
            <a:endParaRPr lang="en-US" altLang="ru-RU" sz="2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4324F2-B492-40F8-ACFD-C8F4F37F5F6C}"/>
              </a:ext>
            </a:extLst>
          </p:cNvPr>
          <p:cNvCxnSpPr/>
          <p:nvPr/>
        </p:nvCxnSpPr>
        <p:spPr>
          <a:xfrm>
            <a:off x="6070600" y="986367"/>
            <a:ext cx="25400" cy="3567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68618" y="370444"/>
            <a:ext cx="5181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b="1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30"/>
              <p:cNvSpPr txBox="1">
                <a:spLocks noChangeArrowheads="1"/>
              </p:cNvSpPr>
              <p:nvPr/>
            </p:nvSpPr>
            <p:spPr bwMode="auto">
              <a:xfrm>
                <a:off x="-16933" y="2170408"/>
                <a:ext cx="6449484" cy="18559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000" dirty="0" smtClean="0"/>
                  <a:t>Repeat </a:t>
                </a:r>
                <a:r>
                  <a:rPr lang="en-US" altLang="ru-RU" sz="2000" dirty="0"/>
                  <a:t>{</a:t>
                </a:r>
              </a:p>
              <a:p>
                <a:pPr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ru-RU" sz="2000" dirty="0"/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000" dirty="0" smtClean="0"/>
                  <a:t>			      </a:t>
                </a:r>
                <a:r>
                  <a:rPr lang="en-US" altLang="ru-RU" sz="2000" dirty="0"/>
                  <a:t>(for every  </a:t>
                </a:r>
                <a:r>
                  <a:rPr lang="en-US" altLang="en-US" sz="2000" dirty="0" smtClean="0"/>
                  <a:t>j = 0,1,…,d) 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000" dirty="0" smtClean="0"/>
                  <a:t>           }</a:t>
                </a:r>
                <a:endParaRPr lang="en-US" altLang="ru-RU" sz="2000" dirty="0"/>
              </a:p>
            </p:txBody>
          </p:sp>
        </mc:Choice>
        <mc:Fallback>
          <p:sp>
            <p:nvSpPr>
              <p:cNvPr id="13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6933" y="2170408"/>
                <a:ext cx="6449484" cy="1855957"/>
              </a:xfrm>
              <a:prstGeom prst="rect">
                <a:avLst/>
              </a:prstGeom>
              <a:blipFill>
                <a:blip r:embed="rId2"/>
                <a:stretch>
                  <a:fillRect l="-945" t="-1645" b="-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25499" y="1190622"/>
                <a:ext cx="4752933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99" y="1190622"/>
                <a:ext cx="4752933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7369" y="1011549"/>
                <a:ext cx="443499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369" y="1011549"/>
                <a:ext cx="4434997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432551" y="1541549"/>
                <a:ext cx="4752933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551" y="1541549"/>
                <a:ext cx="4752933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268618" y="2506060"/>
                <a:ext cx="5509465" cy="205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0"/>
                  </a:spcBef>
                  <a:buAutoNum type="arabicPeriod"/>
                </a:pPr>
                <a:r>
                  <a:rPr lang="en-US" altLang="ru-RU" sz="2000" dirty="0" smtClean="0"/>
                  <a:t>Randomly shuffle (reorder) training examples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ru-RU" sz="2000" dirty="0" smtClean="0"/>
                  <a:t>2</a:t>
                </a:r>
                <a:r>
                  <a:rPr lang="en-US" altLang="ru-RU" sz="2000" dirty="0" smtClean="0"/>
                  <a:t>.    Repeat </a:t>
                </a:r>
                <a:r>
                  <a:rPr lang="en-US" altLang="ru-RU" sz="2000" dirty="0"/>
                  <a:t>{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  for i:=1,..,n {</a:t>
                </a:r>
              </a:p>
              <a:p>
                <a:pPr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z="2000" dirty="0" smtClean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ru-RU" sz="2000" dirty="0"/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000" dirty="0" smtClean="0"/>
                  <a:t>		(</a:t>
                </a:r>
                <a:r>
                  <a:rPr lang="en-US" altLang="ru-RU" sz="2000" dirty="0"/>
                  <a:t>for </a:t>
                </a:r>
                <a:r>
                  <a:rPr lang="en-US" altLang="ru-RU" sz="2000" dirty="0" smtClean="0"/>
                  <a:t>every  </a:t>
                </a:r>
                <a:r>
                  <a:rPr lang="en-US" altLang="en-US" sz="2000" dirty="0"/>
                  <a:t>j = 0,1,…,d) 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ru-RU" sz="2000" dirty="0" smtClean="0"/>
                  <a:t>          </a:t>
                </a:r>
                <a:r>
                  <a:rPr lang="en-US" altLang="ru-RU" sz="2000" dirty="0"/>
                  <a:t> }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18" y="2506060"/>
                <a:ext cx="5509465" cy="2057807"/>
              </a:xfrm>
              <a:prstGeom prst="rect">
                <a:avLst/>
              </a:prstGeom>
              <a:blipFill>
                <a:blip r:embed="rId6"/>
                <a:stretch>
                  <a:fillRect l="-1217" t="-2071" b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0957803" y="6488668"/>
            <a:ext cx="122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Andrew 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61303" y="4350582"/>
                <a:ext cx="10096500" cy="2507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ru-RU" sz="2000" b="1" dirty="0"/>
                  <a:t>Mini-batch gradient descent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ru-RU" sz="2000" dirty="0" smtClean="0"/>
                  <a:t>Repeat </a:t>
                </a:r>
                <a:r>
                  <a:rPr lang="en-US" altLang="ru-RU" sz="2000" dirty="0" smtClean="0"/>
                  <a:t>{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ru-RU" sz="2000" dirty="0"/>
                  <a:t>  </a:t>
                </a:r>
                <a:r>
                  <a:rPr lang="en-US" altLang="ru-RU" sz="2000" dirty="0" smtClean="0"/>
                  <a:t>        for 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ru-RU" sz="2000" i="1">
                        <a:latin typeface="Cambria Math" panose="02040503050406030204" pitchFamily="18" charset="0"/>
                      </a:rPr>
                      <m:t>=1  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ru-RU" sz="2000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ru-RU" sz="2000" dirty="0"/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000" dirty="0"/>
                  <a:t>							</a:t>
                </a:r>
                <a:r>
                  <a:rPr lang="en-US" altLang="ru-RU" sz="2000" dirty="0" smtClean="0"/>
                  <a:t>(</a:t>
                </a:r>
                <a:r>
                  <a:rPr lang="en-US" altLang="ru-RU" sz="2000" dirty="0"/>
                  <a:t>for every  </a:t>
                </a:r>
                <a:r>
                  <a:rPr lang="en-US" altLang="en-US" sz="2000" dirty="0"/>
                  <a:t>j = 0,1,…,d) </a:t>
                </a:r>
                <a:endParaRPr lang="en-US" altLang="ru-RU" sz="2000" dirty="0"/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000" dirty="0" smtClean="0"/>
                  <a:t>             }</a:t>
                </a:r>
                <a:endParaRPr lang="en-US" altLang="ru-RU" sz="2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03" y="4350582"/>
                <a:ext cx="10096500" cy="2507418"/>
              </a:xfrm>
              <a:prstGeom prst="rect">
                <a:avLst/>
              </a:prstGeom>
              <a:blipFill>
                <a:blip r:embed="rId7"/>
                <a:stretch>
                  <a:fillRect l="-604" t="-1460" b="-3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1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4" grpId="0"/>
      <p:bldP spid="2" grpId="0"/>
      <p:bldP spid="17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B66C56-EAA6-4448-BEAC-15529DFD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99" y="2976738"/>
            <a:ext cx="4860022" cy="2689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0EAAF3-6973-4CAE-9148-044C1F7A227B}"/>
                  </a:ext>
                </a:extLst>
              </p:cNvPr>
              <p:cNvSpPr/>
              <p:nvPr/>
            </p:nvSpPr>
            <p:spPr>
              <a:xfrm>
                <a:off x="413856" y="2797956"/>
                <a:ext cx="6750341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:r>
                  <a:rPr lang="en-US" sz="2400" dirty="0">
                    <a:latin typeface="OpenSans"/>
                  </a:rPr>
                  <a:t>Decreasing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i="1" dirty="0">
                    <a:latin typeface="KaTeX_Math-Italic"/>
                  </a:rPr>
                  <a:t> </a:t>
                </a:r>
                <a:r>
                  <a:rPr lang="en-US" sz="2400" dirty="0">
                    <a:latin typeface="OpenSans"/>
                  </a:rPr>
                  <a:t>will shift the red line slightly to the right.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2400" b="1" dirty="0">
                    <a:latin typeface="OpenSans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b="1" i="1" dirty="0">
                    <a:latin typeface="KaTeX_Math-Italic"/>
                  </a:rPr>
                  <a:t> </a:t>
                </a:r>
                <a:r>
                  <a:rPr lang="en-US" sz="2400" b="1" dirty="0">
                    <a:latin typeface="OpenSans"/>
                  </a:rPr>
                  <a:t>will shift the red line slightly to the right.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2400" b="1" dirty="0">
                    <a:latin typeface="OpenSans"/>
                  </a:rPr>
                  <a:t>Decreasing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b="1" i="1" dirty="0">
                    <a:latin typeface="KaTeX_Math-Italic"/>
                  </a:rPr>
                  <a:t> </a:t>
                </a:r>
                <a:r>
                  <a:rPr lang="en-US" sz="2400" b="1" dirty="0">
                    <a:latin typeface="OpenSans"/>
                  </a:rPr>
                  <a:t>will create more oscillation within the red line.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2400" dirty="0">
                    <a:latin typeface="OpenSans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i="1" dirty="0">
                    <a:latin typeface="KaTeX_Math-Italic"/>
                  </a:rPr>
                  <a:t> </a:t>
                </a:r>
                <a:r>
                  <a:rPr lang="en-US" sz="2400" dirty="0">
                    <a:latin typeface="OpenSans"/>
                  </a:rPr>
                  <a:t>will create more oscillations within the red line.</a:t>
                </a:r>
                <a:endParaRPr lang="ru-RU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0EAAF3-6973-4CAE-9148-044C1F7A2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6" y="2797956"/>
                <a:ext cx="6750341" cy="3046988"/>
              </a:xfrm>
              <a:prstGeom prst="rect">
                <a:avLst/>
              </a:prstGeom>
              <a:blipFill>
                <a:blip r:embed="rId3"/>
                <a:stretch>
                  <a:fillRect l="-1445" t="-1800" b="-3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BEBEC4-4D95-4C9B-8895-E70A93FD79A9}"/>
                  </a:ext>
                </a:extLst>
              </p:cNvPr>
              <p:cNvSpPr/>
              <p:nvPr/>
            </p:nvSpPr>
            <p:spPr>
              <a:xfrm>
                <a:off x="581636" y="567777"/>
                <a:ext cx="101898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You use an exponentially weighted average on the London temperature dataset. You use the following to track the temperature: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OpenSans"/>
                  </a:rPr>
                  <a:t>. The red line below was computed using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400" dirty="0">
                    <a:latin typeface="OpenSans"/>
                  </a:rPr>
                  <a:t>.What would happen to your red curve as you vary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OpenSans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BEBEC4-4D95-4C9B-8895-E70A93FD7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6" y="567777"/>
                <a:ext cx="10189827" cy="1569660"/>
              </a:xfrm>
              <a:prstGeom prst="rect">
                <a:avLst/>
              </a:prstGeom>
              <a:blipFill>
                <a:blip r:embed="rId4"/>
                <a:stretch>
                  <a:fillRect l="-897" t="-3101" r="-299" b="-7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4C70A6B-DAD3-4E89-97F0-916A27164EBD}"/>
                  </a:ext>
                </a:extLst>
              </p:cNvPr>
              <p:cNvSpPr/>
              <p:nvPr/>
            </p:nvSpPr>
            <p:spPr>
              <a:xfrm>
                <a:off x="690694" y="589137"/>
                <a:ext cx="10181438" cy="6074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OpenSans"/>
                  </a:rPr>
                  <a:t>Question</a:t>
                </a:r>
                <a:r>
                  <a:rPr lang="en-US" sz="2400" dirty="0">
                    <a:latin typeface="OpenSans"/>
                  </a:rPr>
                  <a:t>. Suppose the temperature in Baku over the first three days of January are the same:</a:t>
                </a:r>
              </a:p>
              <a:p>
                <a:r>
                  <a:rPr lang="en-US" sz="2400" dirty="0">
                    <a:latin typeface="OpenSans"/>
                  </a:rPr>
                  <a:t>Jan. 1</a:t>
                </a:r>
                <a:r>
                  <a:rPr lang="en-US" sz="2400" baseline="30000" dirty="0">
                    <a:latin typeface="OpenSans"/>
                  </a:rPr>
                  <a:t>st</a:t>
                </a:r>
                <a:r>
                  <a:rPr lang="en-US" sz="2400" dirty="0">
                    <a:latin typeface="OpenSan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b="0" dirty="0">
                  <a:latin typeface="OpenSans"/>
                </a:endParaRPr>
              </a:p>
              <a:p>
                <a:r>
                  <a:rPr lang="en-US" sz="2400" dirty="0">
                    <a:latin typeface="OpenSans"/>
                  </a:rPr>
                  <a:t>Jan. 2</a:t>
                </a:r>
                <a:r>
                  <a:rPr lang="en-US" sz="2400" baseline="30000" dirty="0">
                    <a:latin typeface="OpenSans"/>
                  </a:rPr>
                  <a:t>nd</a:t>
                </a:r>
                <a:r>
                  <a:rPr lang="en-US" sz="2400" dirty="0">
                    <a:latin typeface="OpenSan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latin typeface="OpenSans"/>
                </a:endParaRPr>
              </a:p>
              <a:p>
                <a:endParaRPr lang="en-US" sz="2400" dirty="0">
                  <a:latin typeface="OpenSans"/>
                </a:endParaRPr>
              </a:p>
              <a:p>
                <a:r>
                  <a:rPr lang="en-US" sz="2400" dirty="0"/>
                  <a:t>Say you use an exponentially weighted average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>
                    <a:latin typeface="OpenSans"/>
                  </a:rPr>
                  <a:t> to track the temperature: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OpenSans"/>
                  </a:rPr>
                  <a:t>. </a:t>
                </a:r>
              </a:p>
              <a:p>
                <a:r>
                  <a:rPr lang="en-US" sz="2400" dirty="0">
                    <a:latin typeface="OpenSan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OpenSans"/>
                  </a:rPr>
                  <a:t> is the value computed after 2 days without bias correction,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</m:oMath>
                </a14:m>
                <a:r>
                  <a:rPr lang="en-US" sz="2400" dirty="0">
                    <a:latin typeface="OpenSans"/>
                  </a:rPr>
                  <a:t> is the value you compute with bias correction. What are these values?</a:t>
                </a:r>
              </a:p>
              <a:p>
                <a:endParaRPr lang="en-US" sz="2400" dirty="0">
                  <a:latin typeface="OpenSans"/>
                </a:endParaRPr>
              </a:p>
              <a:p>
                <a:pPr marL="342900" indent="-342900">
                  <a:buAutoNum type="alphaU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OpenSan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=7.5</m:t>
                    </m:r>
                  </m:oMath>
                </a14:m>
                <a:endParaRPr lang="en-US" sz="2400" b="0" dirty="0">
                  <a:latin typeface="OpenSans"/>
                </a:endParaRPr>
              </a:p>
              <a:p>
                <a:pPr marL="342900" indent="-342900">
                  <a:buFontTx/>
                  <a:buAutoNum type="alphaU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>
                    <a:latin typeface="OpenSan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400" dirty="0">
                  <a:latin typeface="OpenSans"/>
                </a:endParaRPr>
              </a:p>
              <a:p>
                <a:pPr marL="342900" indent="-342900">
                  <a:buFontTx/>
                  <a:buAutoNum type="alphaU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7.5</m:t>
                    </m:r>
                  </m:oMath>
                </a14:m>
                <a:r>
                  <a:rPr lang="en-US" sz="2400" dirty="0">
                    <a:latin typeface="OpenSan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400" dirty="0">
                  <a:latin typeface="OpenSans"/>
                </a:endParaRPr>
              </a:p>
              <a:p>
                <a:pPr marL="342900" indent="-342900">
                  <a:buFontTx/>
                  <a:buAutoNum type="alphaU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=7.5</m:t>
                    </m:r>
                  </m:oMath>
                </a14:m>
                <a:r>
                  <a:rPr lang="en-US" sz="2400" dirty="0">
                    <a:latin typeface="OpenSan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=7.5</m:t>
                    </m:r>
                  </m:oMath>
                </a14:m>
                <a:endParaRPr lang="en-US" sz="2400" dirty="0">
                  <a:latin typeface="OpenSans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4C70A6B-DAD3-4E89-97F0-916A27164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94" y="589137"/>
                <a:ext cx="10181438" cy="6074740"/>
              </a:xfrm>
              <a:prstGeom prst="rect">
                <a:avLst/>
              </a:prstGeom>
              <a:blipFill>
                <a:blip r:embed="rId2"/>
                <a:stretch>
                  <a:fillRect l="-898" t="-803" r="-1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4C70A6B-DAD3-4E89-97F0-916A27164EBD}"/>
                  </a:ext>
                </a:extLst>
              </p:cNvPr>
              <p:cNvSpPr/>
              <p:nvPr/>
            </p:nvSpPr>
            <p:spPr>
              <a:xfrm>
                <a:off x="690694" y="589137"/>
                <a:ext cx="10181438" cy="6074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OpenSans"/>
                  </a:rPr>
                  <a:t>Question</a:t>
                </a:r>
                <a:r>
                  <a:rPr lang="en-US" sz="2400" dirty="0">
                    <a:latin typeface="OpenSans"/>
                  </a:rPr>
                  <a:t>. Suppose the temperature in Baku over the first three days of January are the same:</a:t>
                </a:r>
              </a:p>
              <a:p>
                <a:r>
                  <a:rPr lang="en-US" sz="2400" dirty="0">
                    <a:latin typeface="OpenSans"/>
                  </a:rPr>
                  <a:t>Jan. 1</a:t>
                </a:r>
                <a:r>
                  <a:rPr lang="en-US" sz="2400" baseline="30000" dirty="0">
                    <a:latin typeface="OpenSans"/>
                  </a:rPr>
                  <a:t>st</a:t>
                </a:r>
                <a:r>
                  <a:rPr lang="en-US" sz="2400" dirty="0">
                    <a:latin typeface="OpenSan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b="0" dirty="0">
                  <a:latin typeface="OpenSans"/>
                </a:endParaRPr>
              </a:p>
              <a:p>
                <a:r>
                  <a:rPr lang="en-US" sz="2400" dirty="0">
                    <a:latin typeface="OpenSans"/>
                  </a:rPr>
                  <a:t>Jan. 2</a:t>
                </a:r>
                <a:r>
                  <a:rPr lang="en-US" sz="2400" baseline="30000" dirty="0">
                    <a:latin typeface="OpenSans"/>
                  </a:rPr>
                  <a:t>nd</a:t>
                </a:r>
                <a:r>
                  <a:rPr lang="en-US" sz="2400" dirty="0">
                    <a:latin typeface="OpenSan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latin typeface="OpenSans"/>
                </a:endParaRPr>
              </a:p>
              <a:p>
                <a:endParaRPr lang="en-US" sz="2400" dirty="0">
                  <a:latin typeface="OpenSans"/>
                </a:endParaRPr>
              </a:p>
              <a:p>
                <a:r>
                  <a:rPr lang="en-US" sz="2400" dirty="0"/>
                  <a:t>Say you use an exponentially weighted average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>
                    <a:latin typeface="OpenSans"/>
                  </a:rPr>
                  <a:t> to track the temperature: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OpenSans"/>
                  </a:rPr>
                  <a:t>. </a:t>
                </a:r>
              </a:p>
              <a:p>
                <a:r>
                  <a:rPr lang="en-US" sz="2400" dirty="0">
                    <a:latin typeface="OpenSan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OpenSans"/>
                  </a:rPr>
                  <a:t> is the value computed after 2 days without bias correction,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</m:oMath>
                </a14:m>
                <a:r>
                  <a:rPr lang="en-US" sz="2400" dirty="0">
                    <a:latin typeface="OpenSans"/>
                  </a:rPr>
                  <a:t> is the value you compute with bias correction. What are these values?</a:t>
                </a:r>
              </a:p>
              <a:p>
                <a:endParaRPr lang="en-US" sz="2400" dirty="0">
                  <a:latin typeface="OpenSans"/>
                </a:endParaRPr>
              </a:p>
              <a:p>
                <a:pPr marL="342900" indent="-342900">
                  <a:buAutoNum type="alphaU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OpenSan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=7.5</m:t>
                    </m:r>
                  </m:oMath>
                </a14:m>
                <a:endParaRPr lang="en-US" sz="2400" b="0" dirty="0">
                  <a:latin typeface="OpenSans"/>
                </a:endParaRPr>
              </a:p>
              <a:p>
                <a:pPr marL="342900" indent="-342900">
                  <a:buFontTx/>
                  <a:buAutoNum type="alphaU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>
                    <a:latin typeface="OpenSan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400" dirty="0">
                  <a:latin typeface="OpenSans"/>
                </a:endParaRPr>
              </a:p>
              <a:p>
                <a:pPr marL="342900" indent="-342900">
                  <a:buFontTx/>
                  <a:buAutoNum type="alphaU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latin typeface="OpenSan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𝒄𝒐𝒓𝒓𝒆𝒄𝒕𝒆𝒅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2400" b="1" dirty="0">
                  <a:latin typeface="OpenSans"/>
                </a:endParaRPr>
              </a:p>
              <a:p>
                <a:pPr marL="342900" indent="-342900">
                  <a:buFontTx/>
                  <a:buAutoNum type="alphaU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=7.5</m:t>
                    </m:r>
                  </m:oMath>
                </a14:m>
                <a:r>
                  <a:rPr lang="en-US" sz="2400" dirty="0">
                    <a:latin typeface="OpenSan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=7.5</m:t>
                    </m:r>
                  </m:oMath>
                </a14:m>
                <a:endParaRPr lang="en-US" sz="2400" dirty="0">
                  <a:latin typeface="OpenSans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4C70A6B-DAD3-4E89-97F0-916A27164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94" y="589137"/>
                <a:ext cx="10181438" cy="6074740"/>
              </a:xfrm>
              <a:prstGeom prst="rect">
                <a:avLst/>
              </a:prstGeom>
              <a:blipFill>
                <a:blip r:embed="rId2"/>
                <a:stretch>
                  <a:fillRect l="-898" t="-803" r="-1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03" y="475897"/>
            <a:ext cx="10180394" cy="857603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46821"/>
            <a:ext cx="12357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with momentum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7097" y="4630716"/>
            <a:ext cx="10579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Gradient Descent with Momentum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considers the past 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gradients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to smooth out the update. It computes an exponentially weighted average of your 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gradients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and then use that 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gradient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to update your weights instead. It works faster than the standard 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gradient descent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algorithm.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pPr algn="ctr"/>
            <a:r>
              <a:rPr lang="en-US" dirty="0"/>
              <a:t>Gradient descent with momentum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20E04-FF35-492F-8522-25426AA0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26" y="876658"/>
            <a:ext cx="8965882" cy="1985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DDCCD-EB8B-42B1-AC29-D21DA8926307}"/>
                  </a:ext>
                </a:extLst>
              </p:cNvPr>
              <p:cNvSpPr txBox="1"/>
              <p:nvPr/>
            </p:nvSpPr>
            <p:spPr>
              <a:xfrm>
                <a:off x="1709531" y="3193774"/>
                <a:ext cx="5992794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Momentum:</a:t>
                </a:r>
              </a:p>
              <a:p>
                <a:r>
                  <a:rPr lang="en-US" sz="2400" dirty="0"/>
                  <a:t>On iteration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r>
                  <a:rPr lang="en-US" sz="2400" dirty="0"/>
                  <a:t> on current mini-batch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</m:oMath>
                </a14:m>
                <a:endParaRPr lang="en-US" sz="2400" b="0" i="1" dirty="0">
                  <a:ea typeface="Cambria Math" panose="02040503050406030204" pitchFamily="18" charset="0"/>
                </a:endParaRPr>
              </a:p>
              <a:p>
                <a:r>
                  <a:rPr lang="en-US" sz="2400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i="1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DDCCD-EB8B-42B1-AC29-D21DA8926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31" y="3193774"/>
                <a:ext cx="5992794" cy="3046988"/>
              </a:xfrm>
              <a:prstGeom prst="rect">
                <a:avLst/>
              </a:prstGeom>
              <a:blipFill>
                <a:blip r:embed="rId3"/>
                <a:stretch>
                  <a:fillRect l="-1524" t="-1600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75AA45-9E82-4C3E-83B8-F47912862D92}"/>
              </a:ext>
            </a:extLst>
          </p:cNvPr>
          <p:cNvCxnSpPr>
            <a:cxnSpLocks/>
          </p:cNvCxnSpPr>
          <p:nvPr/>
        </p:nvCxnSpPr>
        <p:spPr>
          <a:xfrm flipV="1">
            <a:off x="2266122" y="5102088"/>
            <a:ext cx="1258956" cy="516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775765-81FF-40D1-BA03-8E03561A955F}"/>
              </a:ext>
            </a:extLst>
          </p:cNvPr>
          <p:cNvSpPr txBox="1"/>
          <p:nvPr/>
        </p:nvSpPr>
        <p:spPr>
          <a:xfrm>
            <a:off x="1558061" y="524959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D45A5E-E333-4A39-AAE1-594E4BCA7A98}"/>
              </a:ext>
            </a:extLst>
          </p:cNvPr>
          <p:cNvCxnSpPr>
            <a:cxnSpLocks/>
          </p:cNvCxnSpPr>
          <p:nvPr/>
        </p:nvCxnSpPr>
        <p:spPr>
          <a:xfrm flipH="1" flipV="1">
            <a:off x="3854021" y="5083939"/>
            <a:ext cx="682487" cy="364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72C710-2522-4218-9F09-92D138E1C50B}"/>
              </a:ext>
            </a:extLst>
          </p:cNvPr>
          <p:cNvSpPr txBox="1"/>
          <p:nvPr/>
        </p:nvSpPr>
        <p:spPr>
          <a:xfrm>
            <a:off x="4506215" y="5360505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FED4D4-B304-4DBB-BEBC-A1FA311BDDC1}"/>
              </a:ext>
            </a:extLst>
          </p:cNvPr>
          <p:cNvCxnSpPr>
            <a:cxnSpLocks/>
          </p:cNvCxnSpPr>
          <p:nvPr/>
        </p:nvCxnSpPr>
        <p:spPr>
          <a:xfrm flipH="1" flipV="1">
            <a:off x="5876073" y="5123696"/>
            <a:ext cx="682487" cy="364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438EE4-B614-44DF-B622-99138B0F0E1B}"/>
              </a:ext>
            </a:extLst>
          </p:cNvPr>
          <p:cNvSpPr txBox="1"/>
          <p:nvPr/>
        </p:nvSpPr>
        <p:spPr>
          <a:xfrm>
            <a:off x="6598119" y="5362235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5CD012-25B9-4762-81AE-F76E6A996878}"/>
              </a:ext>
            </a:extLst>
          </p:cNvPr>
          <p:cNvCxnSpPr>
            <a:cxnSpLocks/>
          </p:cNvCxnSpPr>
          <p:nvPr/>
        </p:nvCxnSpPr>
        <p:spPr>
          <a:xfrm>
            <a:off x="10270434" y="1793938"/>
            <a:ext cx="0" cy="81656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E06862-9841-404D-AFFE-FB65840E08A9}"/>
              </a:ext>
            </a:extLst>
          </p:cNvPr>
          <p:cNvCxnSpPr>
            <a:cxnSpLocks/>
          </p:cNvCxnSpPr>
          <p:nvPr/>
        </p:nvCxnSpPr>
        <p:spPr>
          <a:xfrm flipH="1">
            <a:off x="9414909" y="2897961"/>
            <a:ext cx="68399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AF61C0-A271-4133-9BE5-82407A51734F}"/>
              </a:ext>
            </a:extLst>
          </p:cNvPr>
          <p:cNvSpPr txBox="1"/>
          <p:nvPr/>
        </p:nvSpPr>
        <p:spPr>
          <a:xfrm>
            <a:off x="10435399" y="2016289"/>
            <a:ext cx="16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slower learning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87DE7F-B735-48B6-A79B-68ABCD17CC58}"/>
              </a:ext>
            </a:extLst>
          </p:cNvPr>
          <p:cNvSpPr txBox="1"/>
          <p:nvPr/>
        </p:nvSpPr>
        <p:spPr>
          <a:xfrm>
            <a:off x="10111147" y="2713295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2284" y="6150036"/>
                <a:ext cx="338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24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84" y="6150036"/>
                <a:ext cx="3382016" cy="461665"/>
              </a:xfrm>
              <a:prstGeom prst="rect">
                <a:avLst/>
              </a:prstGeom>
              <a:blipFill>
                <a:blip r:embed="rId5"/>
                <a:stretch>
                  <a:fillRect l="-2703" t="-10526" r="-36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119068" y="564496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12E0BC-F16F-49F5-8376-0C0A302ED1E6}"/>
                  </a:ext>
                </a:extLst>
              </p:cNvPr>
              <p:cNvSpPr txBox="1"/>
              <p:nvPr/>
            </p:nvSpPr>
            <p:spPr>
              <a:xfrm>
                <a:off x="5837006" y="6211591"/>
                <a:ext cx="5810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  <m:r>
                      <a:rPr lang="en-US" sz="20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=0.9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-- </a:t>
                </a:r>
                <a:r>
                  <a:rPr lang="en-US" sz="2000" dirty="0"/>
                  <a:t>average over last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000" dirty="0"/>
                  <a:t> gradients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12E0BC-F16F-49F5-8376-0C0A302E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006" y="6211591"/>
                <a:ext cx="5810203" cy="400110"/>
              </a:xfrm>
              <a:prstGeom prst="rect">
                <a:avLst/>
              </a:prstGeom>
              <a:blipFill>
                <a:blip r:embed="rId6"/>
                <a:stretch>
                  <a:fillRect l="-525" t="-1212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D4756B-F813-44BC-8F96-864B27BD2971}"/>
                  </a:ext>
                </a:extLst>
              </p:cNvPr>
              <p:cNvSpPr txBox="1"/>
              <p:nvPr/>
            </p:nvSpPr>
            <p:spPr>
              <a:xfrm>
                <a:off x="10713336" y="5345145"/>
                <a:ext cx="918328" cy="69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D4756B-F813-44BC-8F96-864B27BD2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336" y="5345145"/>
                <a:ext cx="918328" cy="695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B7227D-E9CE-4717-B681-BB56E33469CD}"/>
              </a:ext>
            </a:extLst>
          </p:cNvPr>
          <p:cNvCxnSpPr/>
          <p:nvPr/>
        </p:nvCxnSpPr>
        <p:spPr>
          <a:xfrm>
            <a:off x="10717264" y="5235636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E75AED-9AD0-48D9-9E10-E900EF6E7034}"/>
              </a:ext>
            </a:extLst>
          </p:cNvPr>
          <p:cNvCxnSpPr>
            <a:cxnSpLocks/>
          </p:cNvCxnSpPr>
          <p:nvPr/>
        </p:nvCxnSpPr>
        <p:spPr>
          <a:xfrm flipH="1">
            <a:off x="10717507" y="5235636"/>
            <a:ext cx="914157" cy="90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9173075" y="3377390"/>
                <a:ext cx="308052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075" y="3377390"/>
                <a:ext cx="3080522" cy="430887"/>
              </a:xfrm>
              <a:prstGeom prst="rect">
                <a:avLst/>
              </a:prstGeom>
              <a:blipFill>
                <a:blip r:embed="rId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17" grpId="0"/>
      <p:bldP spid="19" grpId="0"/>
      <p:bldP spid="20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1585D-E9B0-4951-8A6A-558F4121F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2672"/>
                <a:ext cx="10515600" cy="5774291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Question. </a:t>
                </a:r>
                <a:r>
                  <a:rPr lang="en-US" sz="2400" dirty="0"/>
                  <a:t>These plots were generated with gradient descent; with gradient descent with momentum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0.5) and gradient descent with momentum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0.9). Which curve corresponds to which algorithm?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1585D-E9B0-4951-8A6A-558F4121F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2672"/>
                <a:ext cx="10515600" cy="5774291"/>
              </a:xfrm>
              <a:blipFill>
                <a:blip r:embed="rId2"/>
                <a:stretch>
                  <a:fillRect l="-812" t="-1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D85E63-84D5-4F01-B7EB-4779EA8A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96" y="1415263"/>
            <a:ext cx="7049549" cy="2711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229B7D-5BF2-4273-9018-CE4AED6E976B}"/>
                  </a:ext>
                </a:extLst>
              </p:cNvPr>
              <p:cNvSpPr/>
              <p:nvPr/>
            </p:nvSpPr>
            <p:spPr>
              <a:xfrm>
                <a:off x="260059" y="4126355"/>
                <a:ext cx="11232858" cy="2392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:r>
                  <a:rPr lang="en-US" dirty="0">
                    <a:latin typeface="OpenSans"/>
                  </a:rPr>
                  <a:t>(1) is gradient descent with momentum (small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), (2) is gradient descent with momentum (large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), (3) is gradient descent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>
                    <a:latin typeface="OpenSans"/>
                  </a:rPr>
                  <a:t>(1) is gradient descent. (2) is gradient descent with momentum (small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). (3) is gradient descent with momentum (large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>
                    <a:latin typeface="OpenSans"/>
                  </a:rPr>
                  <a:t>(1) is gradient descent. (2) is gradient descent with momentum (large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 . (3) is gradient descent with momentum (small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>
                    <a:latin typeface="OpenSans"/>
                  </a:rPr>
                  <a:t>(1) is gradient descent with momentum (small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). (2) is gradient descent. (3) is gradient descent with momentum (large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229B7D-5BF2-4273-9018-CE4AED6E9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9" y="4126355"/>
                <a:ext cx="11232858" cy="2392130"/>
              </a:xfrm>
              <a:prstGeom prst="rect">
                <a:avLst/>
              </a:prstGeom>
              <a:blipFill>
                <a:blip r:embed="rId4"/>
                <a:stretch>
                  <a:fillRect l="-489" t="-1531" r="-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1585D-E9B0-4951-8A6A-558F4121F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2672"/>
                <a:ext cx="10515600" cy="5774291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Question. </a:t>
                </a:r>
                <a:r>
                  <a:rPr lang="en-US" sz="2400" dirty="0"/>
                  <a:t>These plots were generated with gradient descent; with gradient descent with momentum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0.5) and gradient descent with momentum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0.9). Which curve corresponds to which algorithm?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1585D-E9B0-4951-8A6A-558F4121F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2672"/>
                <a:ext cx="10515600" cy="5774291"/>
              </a:xfrm>
              <a:blipFill>
                <a:blip r:embed="rId2"/>
                <a:stretch>
                  <a:fillRect l="-812" t="-1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D85E63-84D5-4F01-B7EB-4779EA8A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96" y="1415263"/>
            <a:ext cx="7049549" cy="2711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229B7D-5BF2-4273-9018-CE4AED6E976B}"/>
                  </a:ext>
                </a:extLst>
              </p:cNvPr>
              <p:cNvSpPr/>
              <p:nvPr/>
            </p:nvSpPr>
            <p:spPr>
              <a:xfrm>
                <a:off x="260059" y="4126355"/>
                <a:ext cx="11232858" cy="2392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:r>
                  <a:rPr lang="en-US" dirty="0">
                    <a:latin typeface="OpenSans"/>
                  </a:rPr>
                  <a:t>(1) is gradient descent with momentum (small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), (2) is gradient descent with momentum (large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), (3) is gradient descent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b="1" dirty="0">
                    <a:latin typeface="OpenSans"/>
                  </a:rPr>
                  <a:t>(1) is gradient descent. (2) is gradient descent with momentum (small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OpenSans"/>
                  </a:rPr>
                  <a:t>). (3) is gradient descent with momentum (large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OpenSans"/>
                  </a:rPr>
                  <a:t>).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>
                    <a:latin typeface="OpenSans"/>
                  </a:rPr>
                  <a:t>(1) is gradient descent. (2) is gradient descent with momentum (large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 . (3) is gradient descent with momentum (small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>
                    <a:latin typeface="OpenSans"/>
                  </a:rPr>
                  <a:t>(1) is gradient descent with momentum (small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). (2) is gradient descent. (3) is gradient descent with momentum (large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OpenSans"/>
                  </a:rPr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229B7D-5BF2-4273-9018-CE4AED6E9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9" y="4126355"/>
                <a:ext cx="11232858" cy="2392130"/>
              </a:xfrm>
              <a:prstGeom prst="rect">
                <a:avLst/>
              </a:prstGeom>
              <a:blipFill>
                <a:blip r:embed="rId4"/>
                <a:stretch>
                  <a:fillRect l="-489" t="-1531" r="-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3800" y="328549"/>
            <a:ext cx="8910724" cy="1175103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8298" y="2177108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73099" y="4225723"/>
            <a:ext cx="112511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RmsProp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optimizer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that utilizes the magnitude of recent gradients to normalize the gradients. We always keep a moving average over the 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root mean squared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gradients, by which we divide the current gradient.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C3872-E9CE-4FB4-9FF7-E22A6106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16" y="876658"/>
            <a:ext cx="9358811" cy="20728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B20D8-EB09-476B-BF27-2181B82340A2}"/>
                  </a:ext>
                </a:extLst>
              </p:cNvPr>
              <p:cNvSpPr txBox="1"/>
              <p:nvPr/>
            </p:nvSpPr>
            <p:spPr>
              <a:xfrm>
                <a:off x="1207216" y="2830229"/>
                <a:ext cx="5992794" cy="2890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On iteration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Compute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r>
                  <a:rPr lang="en-US" sz="2400" dirty="0"/>
                  <a:t> on current mini-batch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>
                    <a:ea typeface="Cambria Math" panose="02040503050406030204" pitchFamily="18" charset="0"/>
                  </a:rPr>
                  <a:t>    </a:t>
                </a:r>
                <a:endParaRPr lang="az-Latn-AZ" sz="2400" i="1" dirty="0" smtClean="0">
                  <a:ea typeface="Cambria Math" panose="02040503050406030204" pitchFamily="18" charset="0"/>
                </a:endParaRPr>
              </a:p>
              <a:p>
                <a:r>
                  <a:rPr lang="en-US" sz="2400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𝑑𝑤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𝑑𝑤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B20D8-EB09-476B-BF27-2181B8234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216" y="2830229"/>
                <a:ext cx="5992794" cy="2890984"/>
              </a:xfrm>
              <a:prstGeom prst="rect">
                <a:avLst/>
              </a:prstGeom>
              <a:blipFill>
                <a:blip r:embed="rId3"/>
                <a:stretch>
                  <a:fillRect l="-1526" t="-1684" r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07CB67-BB2F-48F4-96F2-AFB730836EE1}"/>
              </a:ext>
            </a:extLst>
          </p:cNvPr>
          <p:cNvCxnSpPr>
            <a:cxnSpLocks/>
          </p:cNvCxnSpPr>
          <p:nvPr/>
        </p:nvCxnSpPr>
        <p:spPr>
          <a:xfrm flipV="1">
            <a:off x="3147391" y="5606272"/>
            <a:ext cx="563218" cy="1661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2208A9-C9FE-4912-AA29-CA8CC69FC402}"/>
                  </a:ext>
                </a:extLst>
              </p:cNvPr>
              <p:cNvSpPr txBox="1"/>
              <p:nvPr/>
            </p:nvSpPr>
            <p:spPr>
              <a:xfrm>
                <a:off x="2149042" y="5772402"/>
                <a:ext cx="1448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2208A9-C9FE-4912-AA29-CA8CC69FC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042" y="5772402"/>
                <a:ext cx="14489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F78D80-A40E-4458-B24C-70F2B10DC1DC}"/>
              </a:ext>
            </a:extLst>
          </p:cNvPr>
          <p:cNvCxnSpPr>
            <a:cxnSpLocks/>
          </p:cNvCxnSpPr>
          <p:nvPr/>
        </p:nvCxnSpPr>
        <p:spPr>
          <a:xfrm flipH="1">
            <a:off x="5886621" y="3796945"/>
            <a:ext cx="514179" cy="249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D5B245-99C5-4C4B-88E4-76C6B403EC27}"/>
              </a:ext>
            </a:extLst>
          </p:cNvPr>
          <p:cNvSpPr txBox="1"/>
          <p:nvPr/>
        </p:nvSpPr>
        <p:spPr>
          <a:xfrm>
            <a:off x="6400800" y="3574318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element-wise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6A67B-1778-41E9-90DC-8596B953F0D8}"/>
              </a:ext>
            </a:extLst>
          </p:cNvPr>
          <p:cNvCxnSpPr>
            <a:cxnSpLocks/>
          </p:cNvCxnSpPr>
          <p:nvPr/>
        </p:nvCxnSpPr>
        <p:spPr>
          <a:xfrm>
            <a:off x="10258195" y="1793938"/>
            <a:ext cx="0" cy="81656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81147-F980-43D8-B301-32797974D66C}"/>
              </a:ext>
            </a:extLst>
          </p:cNvPr>
          <p:cNvCxnSpPr>
            <a:cxnSpLocks/>
          </p:cNvCxnSpPr>
          <p:nvPr/>
        </p:nvCxnSpPr>
        <p:spPr>
          <a:xfrm flipH="1">
            <a:off x="9402670" y="2897961"/>
            <a:ext cx="68399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2FE642-5FD8-4273-859B-037B164DC960}"/>
              </a:ext>
            </a:extLst>
          </p:cNvPr>
          <p:cNvSpPr txBox="1"/>
          <p:nvPr/>
        </p:nvSpPr>
        <p:spPr>
          <a:xfrm>
            <a:off x="10423160" y="2016289"/>
            <a:ext cx="6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1B7637-69D8-4656-AF92-86E657A43F1E}"/>
              </a:ext>
            </a:extLst>
          </p:cNvPr>
          <p:cNvSpPr txBox="1"/>
          <p:nvPr/>
        </p:nvSpPr>
        <p:spPr>
          <a:xfrm>
            <a:off x="10098908" y="2713295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2C0339-82AD-4923-AF7F-1C6E0336BE0A}"/>
              </a:ext>
            </a:extLst>
          </p:cNvPr>
          <p:cNvCxnSpPr>
            <a:cxnSpLocks/>
          </p:cNvCxnSpPr>
          <p:nvPr/>
        </p:nvCxnSpPr>
        <p:spPr>
          <a:xfrm flipV="1">
            <a:off x="437322" y="1208136"/>
            <a:ext cx="0" cy="87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BEB9F6-A043-4FCC-B287-3EBE47B03C44}"/>
              </a:ext>
            </a:extLst>
          </p:cNvPr>
          <p:cNvCxnSpPr>
            <a:cxnSpLocks/>
          </p:cNvCxnSpPr>
          <p:nvPr/>
        </p:nvCxnSpPr>
        <p:spPr>
          <a:xfrm flipV="1">
            <a:off x="299442" y="1963162"/>
            <a:ext cx="9077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35B76-0BC5-498A-BA53-BF50E67934B7}"/>
                  </a:ext>
                </a:extLst>
              </p:cNvPr>
              <p:cNvSpPr txBox="1"/>
              <p:nvPr/>
            </p:nvSpPr>
            <p:spPr>
              <a:xfrm>
                <a:off x="46067" y="1424606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35B76-0BC5-498A-BA53-BF50E679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" y="1424606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3278CD-BF08-44B6-AD89-239D43D768B4}"/>
                  </a:ext>
                </a:extLst>
              </p:cNvPr>
              <p:cNvSpPr txBox="1"/>
              <p:nvPr/>
            </p:nvSpPr>
            <p:spPr>
              <a:xfrm>
                <a:off x="567521" y="200016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3278CD-BF08-44B6-AD89-239D43D76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1" y="2000168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02390" y="3981167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small</a:t>
            </a:r>
            <a:endParaRPr lang="en-US" i="1" dirty="0">
              <a:ea typeface="Cambria Math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35502" y="4350499"/>
            <a:ext cx="64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large</a:t>
            </a:r>
            <a:endParaRPr lang="en-US" i="1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5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188" y="710290"/>
            <a:ext cx="8872624" cy="959203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97283" y="2146300"/>
            <a:ext cx="12205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Adam optimization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69901" y="4860836"/>
            <a:ext cx="115383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Adam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combines the best properties of the 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Momentum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RMSProp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to provide an 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optimization algorithm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that can handle sparse gradients on noisy problems.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/>
          </a:bodyPr>
          <a:lstStyle/>
          <a:p>
            <a:r>
              <a:rPr lang="en-US" sz="3000" b="1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750" y="912019"/>
                <a:ext cx="11112500" cy="29868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goal of the algorithm is to find model parameters (e.g. coefficients or weights) that minimize the error of the model on the training dataset. 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ru-RU" sz="2400" dirty="0" smtClean="0"/>
                  <a:t>Batch </a:t>
                </a:r>
                <a:r>
                  <a:rPr lang="en-US" altLang="ru-RU" sz="2400" dirty="0"/>
                  <a:t>gradient descent: Use all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ru-RU" sz="2400" dirty="0"/>
                  <a:t>  examples in each iteration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ru-RU" sz="2400" dirty="0"/>
                  <a:t>Stochastic gradient descent: Use 1 example in each iteration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ru-RU" sz="2400" dirty="0"/>
                  <a:t>Mini-batch gradient descent: Use</a:t>
                </a:r>
                <a:r>
                  <a:rPr lang="en-US" altLang="ru-RU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2400" dirty="0"/>
                  <a:t>examples in each iteration,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sz="2400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altLang="ru-RU" sz="2400" dirty="0"/>
                  <a:t> </a:t>
                </a:r>
                <a:r>
                  <a:rPr lang="en-US" altLang="ru-RU" sz="2400" dirty="0">
                    <a:hlinkClick r:id="rId2"/>
                  </a:rPr>
                  <a:t>mini-batch size</a:t>
                </a:r>
                <a:r>
                  <a:rPr lang="en-US" altLang="ru-RU" sz="2400" dirty="0"/>
                  <a:t>, 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ru-RU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912019"/>
                <a:ext cx="11112500" cy="2986882"/>
              </a:xfrm>
              <a:blipFill>
                <a:blip r:embed="rId3"/>
                <a:stretch>
                  <a:fillRect l="-87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11150" y="3657601"/>
            <a:ext cx="55562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200" b="1" dirty="0"/>
              <a:t>Stochastic gradient descent (one epoch)</a:t>
            </a:r>
            <a:endParaRPr lang="en-US" sz="2200" b="1" i="0" dirty="0">
              <a:effectLst/>
              <a:latin typeface="medium-content-serif-font"/>
            </a:endParaRP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medium-content-serif-font"/>
              </a:rPr>
              <a:t>Take an example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medium-content-serif-font"/>
              </a:rPr>
              <a:t>Feed it to Neural Network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medium-content-serif-font"/>
              </a:rPr>
              <a:t>Calculate it’s gradient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medium-content-serif-font"/>
              </a:rPr>
              <a:t>Update the weights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medium-content-serif-font"/>
              </a:rPr>
              <a:t>Repeat steps 1–4 for all the examples in training dataset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3777835"/>
            <a:ext cx="61087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200" b="1" dirty="0"/>
              <a:t>Mini-batch gradient descent (one epoch)</a:t>
            </a:r>
            <a:endParaRPr lang="en-US" sz="2200" b="1" i="0" dirty="0">
              <a:effectLst/>
              <a:latin typeface="medium-content-serif-font"/>
            </a:endParaRP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medium-content-serif-font"/>
              </a:rPr>
              <a:t>Pick a mini-batch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medium-content-serif-font"/>
              </a:rPr>
              <a:t>Feed it to Neural Network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medium-content-serif-font"/>
              </a:rPr>
              <a:t>Calculate the mean gradient of the mini-batch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medium-content-serif-font"/>
              </a:rPr>
              <a:t>Use the mean gradient and update the weights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medium-content-serif-font"/>
              </a:rPr>
              <a:t>Repeat steps 1–4 for the all mini-batches we created</a:t>
            </a:r>
          </a:p>
        </p:txBody>
      </p:sp>
    </p:spTree>
    <p:extLst>
      <p:ext uri="{BB962C8B-B14F-4D97-AF65-F5344CB8AC3E}">
        <p14:creationId xmlns:p14="http://schemas.microsoft.com/office/powerpoint/2010/main" val="39286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80FA1B-97DA-4C5C-AE7F-91A4D091BAC7}"/>
                  </a:ext>
                </a:extLst>
              </p:cNvPr>
              <p:cNvSpPr txBox="1"/>
              <p:nvPr/>
            </p:nvSpPr>
            <p:spPr>
              <a:xfrm>
                <a:off x="409980" y="932066"/>
                <a:ext cx="497245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80FA1B-97DA-4C5C-AE7F-91A4D091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80" y="932066"/>
                <a:ext cx="4972451" cy="738664"/>
              </a:xfrm>
              <a:prstGeom prst="rect">
                <a:avLst/>
              </a:prstGeom>
              <a:blipFill>
                <a:blip r:embed="rId2"/>
                <a:stretch>
                  <a:fillRect r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C0AB-CEF2-429C-9280-67636B2B0160}"/>
                  </a:ext>
                </a:extLst>
              </p:cNvPr>
              <p:cNvSpPr txBox="1"/>
              <p:nvPr/>
            </p:nvSpPr>
            <p:spPr>
              <a:xfrm>
                <a:off x="409979" y="1415634"/>
                <a:ext cx="11410959" cy="5270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 iteration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Compute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𝑑𝑏</m:t>
                    </m:r>
                  </m:oMath>
                </a14:m>
                <a:r>
                  <a:rPr lang="en-US" sz="2400" dirty="0"/>
                  <a:t> using current mini-batch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“momentum”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eqAr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𝑑𝑏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“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RMSprop</a:t>
                </a:r>
                <a:r>
                  <a:rPr lang="en-US" sz="2400" dirty="0">
                    <a:ea typeface="Cambria Math" panose="02040503050406030204" pitchFamily="18" charset="0"/>
                  </a:rPr>
                  <a:t>”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z-Latn-AZ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𝑑𝑤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	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z-Latn-AZ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/(1−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z-Latn-AZ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𝑑𝑤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	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z-Latn-AZ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𝑐𝑜𝑟𝑟𝑒𝑐𝑡𝑒𝑑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/(1−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az-Latn-AZ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𝑐𝑜𝑟𝑟𝑒𝑐𝑡𝑒𝑑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az-Latn-AZ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𝑐𝑜𝑟𝑟𝑒𝑐𝑡𝑒𝑑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az-Latn-AZ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𝑐𝑜𝑟𝑟𝑒𝑐𝑡𝑒𝑑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az-Latn-AZ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𝑐𝑜𝑟𝑟𝑒𝑐𝑡𝑒𝑑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C0AB-CEF2-429C-9280-67636B2B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79" y="1415634"/>
                <a:ext cx="11410959" cy="5270097"/>
              </a:xfrm>
              <a:prstGeom prst="rect">
                <a:avLst/>
              </a:prstGeom>
              <a:blipFill>
                <a:blip r:embed="rId3"/>
                <a:stretch>
                  <a:fillRect l="-801" t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D2BC90-BAC2-4018-BA85-C507EFB27979}"/>
                  </a:ext>
                </a:extLst>
              </p:cNvPr>
              <p:cNvSpPr txBox="1"/>
              <p:nvPr/>
            </p:nvSpPr>
            <p:spPr>
              <a:xfrm>
                <a:off x="1318592" y="1625578"/>
                <a:ext cx="5309339" cy="258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needs to be tune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0.9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𝑑𝑤</m:t>
                        </m:r>
                      </m:e>
                    </m:d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0.999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Adam: A</a:t>
                </a:r>
                <a:r>
                  <a:rPr lang="az-Latn-AZ" sz="2800" dirty="0"/>
                  <a:t>da</a:t>
                </a:r>
                <a:r>
                  <a:rPr lang="en-US" sz="2800" dirty="0" err="1"/>
                  <a:t>ptive</a:t>
                </a:r>
                <a:r>
                  <a:rPr lang="en-US" sz="2800" dirty="0"/>
                  <a:t> Mo</a:t>
                </a:r>
                <a:r>
                  <a:rPr lang="az-Latn-AZ" sz="2800" dirty="0"/>
                  <a:t>ment </a:t>
                </a:r>
                <a:r>
                  <a:rPr lang="en-US" sz="2800" dirty="0"/>
                  <a:t>Estimation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D2BC90-BAC2-4018-BA85-C507EFB27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92" y="1625578"/>
                <a:ext cx="5309339" cy="2585323"/>
              </a:xfrm>
              <a:prstGeom prst="rect">
                <a:avLst/>
              </a:prstGeom>
              <a:blipFill>
                <a:blip r:embed="rId2"/>
                <a:stretch>
                  <a:fillRect l="-4018" t="-4009" r="-2755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D53F6-09A3-421A-97C8-0EADC67B7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60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Question</a:t>
                </a:r>
                <a:r>
                  <a:rPr lang="en-US" dirty="0"/>
                  <a:t>. Which of the following statements about Adam is False?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The learning rate hyperparameter </a:t>
                </a:r>
                <a:r>
                  <a:rPr lang="en-US" i="1" dirty="0"/>
                  <a:t>α </a:t>
                </a:r>
                <a:r>
                  <a:rPr lang="en-US" dirty="0"/>
                  <a:t>in Adam usually needs to be tuned.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Adam combines the advantages of </a:t>
                </a:r>
                <a:r>
                  <a:rPr lang="en-US" dirty="0" err="1"/>
                  <a:t>RMSProp</a:t>
                </a:r>
                <a:r>
                  <a:rPr lang="en-US" dirty="0"/>
                  <a:t> and momentum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We usually use “default” values for the hyperparameters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Adam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0.9,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0.999,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Adam should be used with batch gradient computations, not with mini-batches.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D53F6-09A3-421A-97C8-0EADC67B7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6058"/>
                <a:ext cx="10515600" cy="4351338"/>
              </a:xfrm>
              <a:blipFill>
                <a:blip r:embed="rId2"/>
                <a:stretch>
                  <a:fillRect l="-1217" t="-2241" r="-1159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D53F6-09A3-421A-97C8-0EADC67B7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60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Question</a:t>
                </a:r>
                <a:r>
                  <a:rPr lang="en-US" dirty="0"/>
                  <a:t>. Which of the following statements about Adam is False?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The learning rate hyperparameter </a:t>
                </a:r>
                <a:r>
                  <a:rPr lang="en-US" i="1" dirty="0"/>
                  <a:t>α </a:t>
                </a:r>
                <a:r>
                  <a:rPr lang="en-US" dirty="0"/>
                  <a:t>in Adam usually needs to be tuned.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Adam combines the advantages of </a:t>
                </a:r>
                <a:r>
                  <a:rPr lang="en-US" dirty="0" err="1"/>
                  <a:t>RMSProp</a:t>
                </a:r>
                <a:r>
                  <a:rPr lang="en-US" dirty="0"/>
                  <a:t> and momentum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We usually use “default” values for the hyperparameters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Adam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0.9,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0.999,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1" dirty="0"/>
                  <a:t>Adam should be used with batch gradient computations, not with mini-batches.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D53F6-09A3-421A-97C8-0EADC67B7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6058"/>
                <a:ext cx="10515600" cy="4351338"/>
              </a:xfrm>
              <a:blipFill>
                <a:blip r:embed="rId2"/>
                <a:stretch>
                  <a:fillRect l="-1217" t="-2241" r="-1159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7B3E6-26B0-4348-AC84-93BB0185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74" y="1866900"/>
            <a:ext cx="9297237" cy="4109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F746E-22C7-4D2D-ACD0-C9C3E8CDC1F6}"/>
                  </a:ext>
                </a:extLst>
              </p:cNvPr>
              <p:cNvSpPr txBox="1"/>
              <p:nvPr/>
            </p:nvSpPr>
            <p:spPr>
              <a:xfrm>
                <a:off x="7818783" y="1351722"/>
                <a:ext cx="2182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Slowly reduce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F746E-22C7-4D2D-ACD0-C9C3E8CDC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783" y="1351722"/>
                <a:ext cx="2182842" cy="461665"/>
              </a:xfrm>
              <a:prstGeom prst="rect">
                <a:avLst/>
              </a:prstGeom>
              <a:blipFill>
                <a:blip r:embed="rId3"/>
                <a:stretch>
                  <a:fillRect l="-446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7382" y="213877"/>
                <a:ext cx="11215222" cy="1325563"/>
              </a:xfrm>
            </p:spPr>
            <p:txBody>
              <a:bodyPr anchor="t">
                <a:normAutofit/>
              </a:bodyPr>
              <a:lstStyle/>
              <a:p>
                <a:r>
                  <a:rPr lang="az-Latn-AZ" sz="3000" dirty="0" smtClean="0"/>
                  <a:t>H</a:t>
                </a:r>
                <a:r>
                  <a:rPr lang="en-US" sz="3000" dirty="0" smtClean="0"/>
                  <a:t>ow to choose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smtClean="0"/>
                  <a:t/>
                </a:r>
                <a:br>
                  <a:rPr lang="en-US" sz="3000" dirty="0" smtClean="0"/>
                </a:br>
                <a:r>
                  <a:rPr lang="en-US" sz="3000" dirty="0" smtClean="0"/>
                  <a:t>Learning </a:t>
                </a:r>
                <a:r>
                  <a:rPr lang="en-US" sz="3000" dirty="0"/>
                  <a:t>rate decay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7382" y="213877"/>
                <a:ext cx="11215222" cy="1325563"/>
              </a:xfrm>
              <a:blipFill>
                <a:blip r:embed="rId2"/>
                <a:stretch>
                  <a:fillRect l="-1250" t="-9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F4D5C6-0786-4142-9D7C-54CF08B447A1}"/>
                  </a:ext>
                </a:extLst>
              </p:cNvPr>
              <p:cNvSpPr txBox="1"/>
              <p:nvPr/>
            </p:nvSpPr>
            <p:spPr>
              <a:xfrm>
                <a:off x="596348" y="1140551"/>
                <a:ext cx="5114157" cy="1218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 epoch = 1 pass through data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𝑒𝑝𝑜𝑐h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</m:den>
                      </m:f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F4D5C6-0786-4142-9D7C-54CF08B4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8" y="1140551"/>
                <a:ext cx="5114157" cy="1218667"/>
              </a:xfrm>
              <a:prstGeom prst="rect">
                <a:avLst/>
              </a:prstGeom>
              <a:blipFill>
                <a:blip r:embed="rId3"/>
                <a:stretch>
                  <a:fillRect l="-190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C968ACE-4F3D-48C0-8E3D-5B50AE57EA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55548" y="2708356"/>
              <a:ext cx="1797878" cy="37186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939">
                      <a:extLst>
                        <a:ext uri="{9D8B030D-6E8A-4147-A177-3AD203B41FA5}">
                          <a16:colId xmlns:a16="http://schemas.microsoft.com/office/drawing/2014/main" val="255552750"/>
                        </a:ext>
                      </a:extLst>
                    </a:gridCol>
                    <a:gridCol w="898939">
                      <a:extLst>
                        <a:ext uri="{9D8B030D-6E8A-4147-A177-3AD203B41FA5}">
                          <a16:colId xmlns:a16="http://schemas.microsoft.com/office/drawing/2014/main" val="3210276275"/>
                        </a:ext>
                      </a:extLst>
                    </a:gridCol>
                  </a:tblGrid>
                  <a:tr h="632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Epoch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3664975"/>
                      </a:ext>
                    </a:extLst>
                  </a:tr>
                  <a:tr h="632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3027184"/>
                      </a:ext>
                    </a:extLst>
                  </a:tr>
                  <a:tr h="632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3327653"/>
                      </a:ext>
                    </a:extLst>
                  </a:tr>
                  <a:tr h="632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8204097"/>
                      </a:ext>
                    </a:extLst>
                  </a:tr>
                  <a:tr h="632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6346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C968ACE-4F3D-48C0-8E3D-5B50AE57EA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949138"/>
                  </p:ext>
                </p:extLst>
              </p:nvPr>
            </p:nvGraphicFramePr>
            <p:xfrm>
              <a:off x="1355548" y="2708356"/>
              <a:ext cx="1797878" cy="37186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939">
                      <a:extLst>
                        <a:ext uri="{9D8B030D-6E8A-4147-A177-3AD203B41FA5}">
                          <a16:colId xmlns:a16="http://schemas.microsoft.com/office/drawing/2014/main" val="255552750"/>
                        </a:ext>
                      </a:extLst>
                    </a:gridCol>
                    <a:gridCol w="898939">
                      <a:extLst>
                        <a:ext uri="{9D8B030D-6E8A-4147-A177-3AD203B41FA5}">
                          <a16:colId xmlns:a16="http://schemas.microsoft.com/office/drawing/2014/main" val="3210276275"/>
                        </a:ext>
                      </a:extLst>
                    </a:gridCol>
                  </a:tblGrid>
                  <a:tr h="632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Epoch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808" r="-676" b="-5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3664975"/>
                      </a:ext>
                    </a:extLst>
                  </a:tr>
                  <a:tr h="632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3027184"/>
                      </a:ext>
                    </a:extLst>
                  </a:tr>
                  <a:tr h="632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3327653"/>
                      </a:ext>
                    </a:extLst>
                  </a:tr>
                  <a:tr h="632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820409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63466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C6C53C-7232-4B77-B575-C597A194389A}"/>
                  </a:ext>
                </a:extLst>
              </p:cNvPr>
              <p:cNvSpPr txBox="1"/>
              <p:nvPr/>
            </p:nvSpPr>
            <p:spPr>
              <a:xfrm>
                <a:off x="5625548" y="3028121"/>
                <a:ext cx="200426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C6C53C-7232-4B77-B575-C597A1943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48" y="3028121"/>
                <a:ext cx="2004267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9311F40-BB98-40E8-9D96-F1C0F95D67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91966" y="421656"/>
              <a:ext cx="4064000" cy="4208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547">
                      <a:extLst>
                        <a:ext uri="{9D8B030D-6E8A-4147-A177-3AD203B41FA5}">
                          <a16:colId xmlns:a16="http://schemas.microsoft.com/office/drawing/2014/main" val="848212243"/>
                        </a:ext>
                      </a:extLst>
                    </a:gridCol>
                    <a:gridCol w="954547">
                      <a:extLst>
                        <a:ext uri="{9D8B030D-6E8A-4147-A177-3AD203B41FA5}">
                          <a16:colId xmlns:a16="http://schemas.microsoft.com/office/drawing/2014/main" val="2313230632"/>
                        </a:ext>
                      </a:extLst>
                    </a:gridCol>
                    <a:gridCol w="2154906">
                      <a:extLst>
                        <a:ext uri="{9D8B030D-6E8A-4147-A177-3AD203B41FA5}">
                          <a16:colId xmlns:a16="http://schemas.microsoft.com/office/drawing/2014/main" val="1825177137"/>
                        </a:ext>
                      </a:extLst>
                    </a:gridCol>
                  </a:tblGrid>
                  <a:tr h="420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{1}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{2}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50314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9311F40-BB98-40E8-9D96-F1C0F95D67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6745316"/>
                  </p:ext>
                </p:extLst>
              </p:nvPr>
            </p:nvGraphicFramePr>
            <p:xfrm>
              <a:off x="6391966" y="421656"/>
              <a:ext cx="4064000" cy="4208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4547">
                      <a:extLst>
                        <a:ext uri="{9D8B030D-6E8A-4147-A177-3AD203B41FA5}">
                          <a16:colId xmlns:a16="http://schemas.microsoft.com/office/drawing/2014/main" val="848212243"/>
                        </a:ext>
                      </a:extLst>
                    </a:gridCol>
                    <a:gridCol w="954547">
                      <a:extLst>
                        <a:ext uri="{9D8B030D-6E8A-4147-A177-3AD203B41FA5}">
                          <a16:colId xmlns:a16="http://schemas.microsoft.com/office/drawing/2014/main" val="2313230632"/>
                        </a:ext>
                      </a:extLst>
                    </a:gridCol>
                    <a:gridCol w="2154906">
                      <a:extLst>
                        <a:ext uri="{9D8B030D-6E8A-4147-A177-3AD203B41FA5}">
                          <a16:colId xmlns:a16="http://schemas.microsoft.com/office/drawing/2014/main" val="1825177137"/>
                        </a:ext>
                      </a:extLst>
                    </a:gridCol>
                  </a:tblGrid>
                  <a:tr h="420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37" t="-7143" r="-326752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637" t="-7143" r="-226752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503146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309E4F-4570-46AA-BA5D-AD836A08E215}"/>
              </a:ext>
            </a:extLst>
          </p:cNvPr>
          <p:cNvCxnSpPr>
            <a:cxnSpLocks/>
          </p:cNvCxnSpPr>
          <p:nvPr/>
        </p:nvCxnSpPr>
        <p:spPr>
          <a:xfrm>
            <a:off x="6256621" y="1140551"/>
            <a:ext cx="4199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1E745B-F9D5-438A-A65D-1402F7BFAA5F}"/>
              </a:ext>
            </a:extLst>
          </p:cNvPr>
          <p:cNvCxnSpPr>
            <a:cxnSpLocks/>
          </p:cNvCxnSpPr>
          <p:nvPr/>
        </p:nvCxnSpPr>
        <p:spPr>
          <a:xfrm>
            <a:off x="6256620" y="1480669"/>
            <a:ext cx="4199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EDC54B-19B1-4E2A-A1AD-78E5893954BD}"/>
              </a:ext>
            </a:extLst>
          </p:cNvPr>
          <p:cNvSpPr txBox="1"/>
          <p:nvPr/>
        </p:nvSpPr>
        <p:spPr>
          <a:xfrm>
            <a:off x="10878301" y="95588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A844E-529F-4FA2-BC86-F3A5AB6C202C}"/>
              </a:ext>
            </a:extLst>
          </p:cNvPr>
          <p:cNvSpPr txBox="1"/>
          <p:nvPr/>
        </p:nvSpPr>
        <p:spPr>
          <a:xfrm>
            <a:off x="10878301" y="127722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ED11C-87FB-4BC6-828A-23B9A9AB5856}"/>
              </a:ext>
            </a:extLst>
          </p:cNvPr>
          <p:cNvSpPr txBox="1"/>
          <p:nvPr/>
        </p:nvSpPr>
        <p:spPr>
          <a:xfrm>
            <a:off x="6617204" y="146834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E048B-F5BC-41E0-9860-3791A24E6F54}"/>
              </a:ext>
            </a:extLst>
          </p:cNvPr>
          <p:cNvCxnSpPr>
            <a:cxnSpLocks/>
          </p:cNvCxnSpPr>
          <p:nvPr/>
        </p:nvCxnSpPr>
        <p:spPr>
          <a:xfrm>
            <a:off x="6679096" y="4069645"/>
            <a:ext cx="0" cy="1829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010BF9-2C12-4AAA-B7A7-1544E4621577}"/>
              </a:ext>
            </a:extLst>
          </p:cNvPr>
          <p:cNvCxnSpPr>
            <a:cxnSpLocks/>
          </p:cNvCxnSpPr>
          <p:nvPr/>
        </p:nvCxnSpPr>
        <p:spPr>
          <a:xfrm>
            <a:off x="6473687" y="5706288"/>
            <a:ext cx="28955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13DF1225-F023-4C1F-A46A-D3D695CE0065}"/>
              </a:ext>
            </a:extLst>
          </p:cNvPr>
          <p:cNvSpPr/>
          <p:nvPr/>
        </p:nvSpPr>
        <p:spPr>
          <a:xfrm rot="9723136">
            <a:off x="6926258" y="2536600"/>
            <a:ext cx="2995416" cy="2938947"/>
          </a:xfrm>
          <a:prstGeom prst="arc">
            <a:avLst>
              <a:gd name="adj1" fmla="val 1704421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13" grpId="0"/>
      <p:bldP spid="14" grpId="0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Other learning rate </a:t>
            </a:r>
            <a:r>
              <a:rPr lang="en-US"/>
              <a:t>decay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DCB045-1B9D-48FB-B951-C5DFF62F555C}"/>
                  </a:ext>
                </a:extLst>
              </p:cNvPr>
              <p:cNvSpPr txBox="1"/>
              <p:nvPr/>
            </p:nvSpPr>
            <p:spPr>
              <a:xfrm>
                <a:off x="1965408" y="1638701"/>
                <a:ext cx="8686801" cy="2012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0,95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𝑒𝑝𝑜𝑐h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		exponentially decay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𝑒𝑝𝑜𝑐h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𝑛𝑢𝑚</m:t>
                            </m:r>
                          </m:e>
                        </m:rad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		or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DCB045-1B9D-48FB-B951-C5DFF62F5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408" y="1638701"/>
                <a:ext cx="8686801" cy="2012923"/>
              </a:xfrm>
              <a:prstGeom prst="rect">
                <a:avLst/>
              </a:prstGeom>
              <a:blipFill>
                <a:blip r:embed="rId2"/>
                <a:stretch>
                  <a:fillRect t="-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830F5C-876A-4F01-95C8-3956ED90FC49}"/>
              </a:ext>
            </a:extLst>
          </p:cNvPr>
          <p:cNvSpPr txBox="1"/>
          <p:nvPr/>
        </p:nvSpPr>
        <p:spPr>
          <a:xfrm>
            <a:off x="7129670" y="4221058"/>
            <a:ext cx="268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discrete staircase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D7338-86F9-469B-9CAC-594A09BCE49E}"/>
              </a:ext>
            </a:extLst>
          </p:cNvPr>
          <p:cNvSpPr txBox="1"/>
          <p:nvPr/>
        </p:nvSpPr>
        <p:spPr>
          <a:xfrm>
            <a:off x="1623390" y="5857702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Manual decay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F6BD3B-B563-4C44-B494-E5187DC95AEB}"/>
              </a:ext>
            </a:extLst>
          </p:cNvPr>
          <p:cNvCxnSpPr>
            <a:cxnSpLocks/>
          </p:cNvCxnSpPr>
          <p:nvPr/>
        </p:nvCxnSpPr>
        <p:spPr>
          <a:xfrm>
            <a:off x="2410919" y="3564715"/>
            <a:ext cx="0" cy="1829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EA0E89-1A2C-4827-98FA-0F4773125A54}"/>
              </a:ext>
            </a:extLst>
          </p:cNvPr>
          <p:cNvCxnSpPr>
            <a:cxnSpLocks/>
          </p:cNvCxnSpPr>
          <p:nvPr/>
        </p:nvCxnSpPr>
        <p:spPr>
          <a:xfrm>
            <a:off x="2205510" y="5201358"/>
            <a:ext cx="28955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C85DC-A8F6-4EC8-B60D-03B459274E01}"/>
              </a:ext>
            </a:extLst>
          </p:cNvPr>
          <p:cNvCxnSpPr>
            <a:cxnSpLocks/>
          </p:cNvCxnSpPr>
          <p:nvPr/>
        </p:nvCxnSpPr>
        <p:spPr>
          <a:xfrm>
            <a:off x="2563319" y="4141185"/>
            <a:ext cx="5367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8680F5-BACE-4474-81CB-C6912F0B4410}"/>
              </a:ext>
            </a:extLst>
          </p:cNvPr>
          <p:cNvCxnSpPr>
            <a:cxnSpLocks/>
          </p:cNvCxnSpPr>
          <p:nvPr/>
        </p:nvCxnSpPr>
        <p:spPr>
          <a:xfrm>
            <a:off x="3100031" y="4505620"/>
            <a:ext cx="5367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59F2A-552C-4377-8F23-04F0B57E47C1}"/>
              </a:ext>
            </a:extLst>
          </p:cNvPr>
          <p:cNvCxnSpPr>
            <a:cxnSpLocks/>
          </p:cNvCxnSpPr>
          <p:nvPr/>
        </p:nvCxnSpPr>
        <p:spPr>
          <a:xfrm>
            <a:off x="3656624" y="4797166"/>
            <a:ext cx="5367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547E0C-0F99-4434-A864-C6122BFC838B}"/>
              </a:ext>
            </a:extLst>
          </p:cNvPr>
          <p:cNvCxnSpPr>
            <a:cxnSpLocks/>
          </p:cNvCxnSpPr>
          <p:nvPr/>
        </p:nvCxnSpPr>
        <p:spPr>
          <a:xfrm>
            <a:off x="4333223" y="5075463"/>
            <a:ext cx="5367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FD24D6-C8DF-42A3-846D-21DC56645D24}"/>
                  </a:ext>
                </a:extLst>
              </p:cNvPr>
              <p:cNvSpPr txBox="1"/>
              <p:nvPr/>
            </p:nvSpPr>
            <p:spPr>
              <a:xfrm>
                <a:off x="1721808" y="4265852"/>
                <a:ext cx="492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FD24D6-C8DF-42A3-846D-21DC56645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08" y="4265852"/>
                <a:ext cx="4921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EA75F5-A233-47CD-A5F7-21C806D40086}"/>
                  </a:ext>
                </a:extLst>
              </p:cNvPr>
              <p:cNvSpPr txBox="1"/>
              <p:nvPr/>
            </p:nvSpPr>
            <p:spPr>
              <a:xfrm>
                <a:off x="3508712" y="5209453"/>
                <a:ext cx="416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EA75F5-A233-47CD-A5F7-21C806D40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712" y="5209453"/>
                <a:ext cx="4162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F60C-CAEE-43DD-AE8E-32EE5108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Question. </a:t>
            </a:r>
            <a:r>
              <a:rPr lang="en-US" dirty="0"/>
              <a:t>Which of these is NOT a good learning rate decay scheme? Here, t is the epoch number.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9FDC0-404D-44FB-9C5C-4E979A415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0,95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9FDC0-404D-44FB-9C5C-4E979A415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F60C-CAEE-43DD-AE8E-32EE5108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Question. </a:t>
            </a:r>
            <a:r>
              <a:rPr lang="en-US" dirty="0"/>
              <a:t>Which of these is NOT a good learning rate decay scheme? Here, t is the epoch number.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9FDC0-404D-44FB-9C5C-4E979A415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0,95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D)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9FDC0-404D-44FB-9C5C-4E979A415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E2B1-8A60-42C6-B3B2-99CAAA4D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5" y="39110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Question. </a:t>
            </a:r>
            <a:r>
              <a:rPr lang="en-US" dirty="0"/>
              <a:t>Suppose batch gradient descent in a deep network is taking excessively long to find a value of the parameters that achieves a small value for the cost function </a:t>
            </a:r>
            <a:r>
              <a:rPr lang="en-US" b="1" i="1" dirty="0"/>
              <a:t>J</a:t>
            </a:r>
            <a:r>
              <a:rPr lang="en-US" dirty="0"/>
              <a:t>. Which of the following techniques could help find parameter values that attain a small value for </a:t>
            </a:r>
            <a:r>
              <a:rPr lang="en-US" b="1" i="1" dirty="0"/>
              <a:t>J</a:t>
            </a:r>
            <a:r>
              <a:rPr lang="en-US" dirty="0"/>
              <a:t>? (Check all that apply)</a:t>
            </a:r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Try using Adam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Try tuning the learning rate </a:t>
            </a:r>
            <a:r>
              <a:rPr lang="en-US" i="1" dirty="0"/>
              <a:t>α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Try better random initialization for the weights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Try mini-batch gradient descent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Try initializing all the weights to zero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2275"/>
          </a:xfrm>
        </p:spPr>
        <p:txBody>
          <a:bodyPr>
            <a:noAutofit/>
          </a:bodyPr>
          <a:lstStyle/>
          <a:p>
            <a:r>
              <a:rPr lang="en-US" sz="3000" b="1" dirty="0"/>
              <a:t>Comparison</a:t>
            </a:r>
          </a:p>
        </p:txBody>
      </p:sp>
      <p:pic>
        <p:nvPicPr>
          <p:cNvPr id="4" name="Picture 2" descr="Variants of Gradient Desc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23748"/>
            <a:ext cx="8197850" cy="406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8974" y="954088"/>
            <a:ext cx="11661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Batch gradient descent: </a:t>
            </a:r>
            <a:r>
              <a:rPr lang="en-US" sz="2400" dirty="0">
                <a:solidFill>
                  <a:srgbClr val="FF0000"/>
                </a:solidFill>
              </a:rPr>
              <a:t>Too long per iteration</a:t>
            </a:r>
          </a:p>
          <a:p>
            <a:r>
              <a:rPr lang="en-US" sz="2400" dirty="0"/>
              <a:t>Stochastic gradient descent: </a:t>
            </a:r>
            <a:r>
              <a:rPr lang="en-US" sz="2400" dirty="0">
                <a:solidFill>
                  <a:srgbClr val="FF0000"/>
                </a:solidFill>
              </a:rPr>
              <a:t>Lose speedup from vectorization</a:t>
            </a:r>
          </a:p>
          <a:p>
            <a:r>
              <a:rPr lang="en-US" altLang="ru-RU" sz="2400" b="1" dirty="0"/>
              <a:t>Mini-batch gradient descent: </a:t>
            </a:r>
            <a:r>
              <a:rPr lang="en-US" sz="2400" dirty="0">
                <a:solidFill>
                  <a:schemeClr val="accent1"/>
                </a:solidFill>
              </a:rPr>
              <a:t>Fastest learning( Vectorization, Make progress without processing entire training set)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E2B1-8A60-42C6-B3B2-99CAAA4D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5" y="39110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Question. </a:t>
            </a:r>
            <a:r>
              <a:rPr lang="en-US" dirty="0"/>
              <a:t>Suppose batch gradient descent in a deep network is taking excessively long to find a value of the parameters that achieves a small value for the cost function </a:t>
            </a:r>
            <a:r>
              <a:rPr lang="en-US" b="1" i="1" dirty="0"/>
              <a:t>J</a:t>
            </a:r>
            <a:r>
              <a:rPr lang="en-US" dirty="0"/>
              <a:t>. Which of the following techniques could help find parameter values that attain a small value for </a:t>
            </a:r>
            <a:r>
              <a:rPr lang="en-US" b="1" i="1" dirty="0"/>
              <a:t>J</a:t>
            </a:r>
            <a:r>
              <a:rPr lang="en-US" dirty="0"/>
              <a:t>? (Check all that apply)</a:t>
            </a:r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Try using Adam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Try tuning the learning rate </a:t>
            </a:r>
            <a:r>
              <a:rPr lang="en-US" b="1" i="1" dirty="0"/>
              <a:t>α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Try better random initialization for the weights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Try mini-batch gradient descent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Try initializing all the weights to zero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82EF-7BBC-4906-A60A-B2F1B565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materials.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C78E-2EF7-4223-A225-6D6CB968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yearning. Andrew Ng. 2018.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https://www.deeplearning.ai/machine-learning-yearning/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/>
              <a:t>MLP classifier. </a:t>
            </a:r>
            <a:r>
              <a:rPr lang="en-US" dirty="0">
                <a:hlinkClick r:id="rId4"/>
              </a:rPr>
              <a:t>https://scikit-learn.org/stable/modules/generated/sklearn.neural_network.MLPClassifier.html#sklearn.neural_network.MLPClassifier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7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fontAlgn="base"/>
            <a:r>
              <a:rPr lang="en-US" sz="3000" b="1" dirty="0"/>
              <a:t>How to Configure Mini-Batch Gradient Descent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477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small training set: use batch gradient descent </a:t>
            </a:r>
          </a:p>
          <a:p>
            <a:endParaRPr lang="en-US" sz="2400" dirty="0"/>
          </a:p>
          <a:p>
            <a:r>
              <a:rPr lang="en-US" sz="2400" dirty="0"/>
              <a:t>Typical mini-batch sizes: </a:t>
            </a:r>
            <a:r>
              <a:rPr lang="en-US" sz="2400" dirty="0" smtClean="0"/>
              <a:t>32, 64</a:t>
            </a:r>
            <a:r>
              <a:rPr lang="en-US" sz="2400" dirty="0"/>
              <a:t>, 128, 256, 512, 1024</a:t>
            </a:r>
          </a:p>
          <a:p>
            <a:pPr lvl="1"/>
            <a:r>
              <a:rPr lang="en-US" dirty="0"/>
              <a:t>A good default for batch size might be 32.</a:t>
            </a:r>
          </a:p>
          <a:p>
            <a:pPr lvl="1"/>
            <a:endParaRPr lang="en-US" dirty="0"/>
          </a:p>
          <a:p>
            <a:r>
              <a:rPr lang="en-US" sz="2400" dirty="0"/>
              <a:t>It is a good idea to review learning curves of model validation error against training time with different batch sizes when tuning the batch size.</a:t>
            </a:r>
          </a:p>
          <a:p>
            <a:endParaRPr lang="en-US" sz="2400" dirty="0"/>
          </a:p>
          <a:p>
            <a:r>
              <a:rPr lang="en-US" sz="2400" dirty="0"/>
              <a:t>Tune batch size and learning rate after tuning all other </a:t>
            </a:r>
            <a:r>
              <a:rPr lang="en-US" sz="2400" dirty="0" err="1"/>
              <a:t>hyperparameters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Make </a:t>
            </a:r>
            <a:r>
              <a:rPr lang="en-US" sz="2400" dirty="0" smtClean="0"/>
              <a:t>sure all </a:t>
            </a:r>
            <a:r>
              <a:rPr lang="en-US" sz="2400" dirty="0"/>
              <a:t>mini-batch fits CPU/GPU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400" y="5936734"/>
            <a:ext cx="1031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>
                <a:hlinkClick r:id="rId2"/>
              </a:rPr>
              <a:t>Yoshua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Bengio</a:t>
            </a:r>
            <a:r>
              <a:rPr lang="en-US" dirty="0"/>
              <a:t>. </a:t>
            </a:r>
            <a:r>
              <a:rPr lang="en-US" b="1" dirty="0">
                <a:hlinkClick r:id="rId3"/>
              </a:rPr>
              <a:t>Practical recommendations for gradient-based training of deep architectures.2012</a:t>
            </a:r>
            <a:r>
              <a:rPr lang="en-US" b="1" dirty="0"/>
              <a:t>.</a:t>
            </a:r>
          </a:p>
          <a:p>
            <a:pPr lvl="1"/>
            <a:r>
              <a:rPr lang="en-US" dirty="0">
                <a:hlinkClick r:id="rId4"/>
              </a:rPr>
              <a:t>Dominic Masters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Carlo </a:t>
            </a:r>
            <a:r>
              <a:rPr lang="en-US" dirty="0" err="1">
                <a:hlinkClick r:id="rId5"/>
              </a:rPr>
              <a:t>Luschi</a:t>
            </a:r>
            <a:r>
              <a:rPr lang="en-US" dirty="0"/>
              <a:t>. </a:t>
            </a:r>
            <a:r>
              <a:rPr lang="en-US" b="1" dirty="0">
                <a:hlinkClick r:id="rId6"/>
              </a:rPr>
              <a:t>Revisiting Small Batch Training for Deep Neural Networks.2018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89EC15-BAAD-4B45-993E-F2817F49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91" y="2480237"/>
            <a:ext cx="3387122" cy="2225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49EAD-42FA-404A-9428-D9C308293694}"/>
                  </a:ext>
                </a:extLst>
              </p:cNvPr>
              <p:cNvSpPr txBox="1"/>
              <p:nvPr/>
            </p:nvSpPr>
            <p:spPr>
              <a:xfrm>
                <a:off x="4003203" y="3892193"/>
                <a:ext cx="191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49EAD-42FA-404A-9428-D9C308293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03" y="3892193"/>
                <a:ext cx="191976" cy="369332"/>
              </a:xfrm>
              <a:prstGeom prst="rect">
                <a:avLst/>
              </a:prstGeom>
              <a:blipFill>
                <a:blip r:embed="rId3"/>
                <a:stretch>
                  <a:fillRect l="-51613" r="-51613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003B8358-684F-49FD-8D83-E82C6643F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27" y="2607711"/>
            <a:ext cx="3377830" cy="22197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83FB76-62B9-4652-8D4E-2E4051823A7E}"/>
                  </a:ext>
                </a:extLst>
              </p:cNvPr>
              <p:cNvSpPr txBox="1"/>
              <p:nvPr/>
            </p:nvSpPr>
            <p:spPr>
              <a:xfrm>
                <a:off x="10821904" y="3876420"/>
                <a:ext cx="483274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83FB76-62B9-4652-8D4E-2E4051823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04" y="3876420"/>
                <a:ext cx="483274" cy="385105"/>
              </a:xfrm>
              <a:prstGeom prst="rect">
                <a:avLst/>
              </a:prstGeom>
              <a:blipFill>
                <a:blip r:embed="rId5"/>
                <a:stretch>
                  <a:fillRect l="-20000" t="-4762" r="-1125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EC0524D-609C-4BE0-A064-320F21277AB8}"/>
                  </a:ext>
                </a:extLst>
              </p:cNvPr>
              <p:cNvSpPr/>
              <p:nvPr/>
            </p:nvSpPr>
            <p:spPr>
              <a:xfrm>
                <a:off x="6345954" y="5912992"/>
                <a:ext cx="4938660" cy="48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𝑃𝑙𝑜𝑡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𝑐𝑜𝑚𝑝𝑢𝑡𝑒𝑑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EC0524D-609C-4BE0-A064-320F21277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954" y="5912992"/>
                <a:ext cx="4938660" cy="487185"/>
              </a:xfrm>
              <a:prstGeom prst="rect">
                <a:avLst/>
              </a:prstGeom>
              <a:blipFill>
                <a:blip r:embed="rId7"/>
                <a:stretch>
                  <a:fillRect t="-5000" r="-98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18C3-ACEA-460F-B1D0-A3668A6A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Question. </a:t>
            </a:r>
            <a:r>
              <a:rPr lang="en-US" sz="3000" dirty="0"/>
              <a:t>Which of these statements about mini-batch gradient descent do you agree with?</a:t>
            </a:r>
            <a:endParaRPr lang="ru-R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62A7-6BF7-4539-AB04-823008F8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lphaUcParenR"/>
            </a:pPr>
            <a:r>
              <a:rPr lang="en-US" sz="2400" dirty="0"/>
              <a:t>You should implement mini-batch gradient descent without an explicit for-loop over different mini-batches, so that the algorithm processes all mini-batches at the same time (vectorization).</a:t>
            </a:r>
          </a:p>
          <a:p>
            <a:pPr marL="457200" indent="-457200">
              <a:buAutoNum type="alphaUcParenR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B) Training one epoch (one pass through the training set) using mini-batch gradient descent is faster than training one epoch using batch gradient descent.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C) One iteration of mini-batch gradient descent (computing on a single mini-batch) is faster than one iteration of batch gradient descent.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18C3-ACEA-460F-B1D0-A3668A6A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Question. </a:t>
            </a:r>
            <a:r>
              <a:rPr lang="en-US" sz="3000" dirty="0"/>
              <a:t>Which of these statements about mini-batch gradient descent do you agree with?</a:t>
            </a:r>
            <a:endParaRPr lang="ru-R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62A7-6BF7-4539-AB04-823008F8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lphaUcParenR"/>
            </a:pPr>
            <a:r>
              <a:rPr lang="en-US" sz="2400" dirty="0"/>
              <a:t>You should implement mini-batch gradient descent without an explicit for-loop over different mini-batches, so that the algorithm processes all mini-batches at the same time (vectorization).</a:t>
            </a:r>
          </a:p>
          <a:p>
            <a:pPr marL="457200" indent="-457200">
              <a:buAutoNum type="alphaUcParenR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B) Training one epoch (one pass through the training set) using mini-batch gradient descent is faster than training one epoch using batch gradient descent.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C) One iteration of mini-batch gradient descent (computing on a single mini-batch) is faster than one iteration of batch gradient descent.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F6B3-1D91-45F0-815C-7DF4CE7D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Question. </a:t>
            </a:r>
            <a:r>
              <a:rPr lang="en-US" sz="3000" dirty="0"/>
              <a:t>Why is the best mini-batch size usually not 1 and not m, but instead something in-between?</a:t>
            </a:r>
            <a:endParaRPr lang="ru-R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3965-D554-491F-9777-C961F0AA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If the mini-batch size is 1, you end up having to process the entire training set before making any progress.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If the mini-batch size is m, you end up with batch gradient descent, which has to process the whole training set before making progress.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If the mini-batch size is 1, you lose the benefits of vectorization across examples in the mini-batch.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If the mini-batch size is m, you end up with stochastic gradient descent, which is usually slower than mini-batch gradient descent.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©deeplearning.ai, Andrew 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2197</Words>
  <Application>Microsoft Office PowerPoint</Application>
  <PresentationFormat>Widescreen</PresentationFormat>
  <Paragraphs>412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</vt:lpstr>
      <vt:lpstr>Calibri</vt:lpstr>
      <vt:lpstr>Calibri Light</vt:lpstr>
      <vt:lpstr>Cambria Math</vt:lpstr>
      <vt:lpstr>Century Schoolbook</vt:lpstr>
      <vt:lpstr>KaTeX_Math-Italic</vt:lpstr>
      <vt:lpstr>medium-content-serif-font</vt:lpstr>
      <vt:lpstr>OpenSans</vt:lpstr>
      <vt:lpstr>Office Theme</vt:lpstr>
      <vt:lpstr>Optimization Algorithms</vt:lpstr>
      <vt:lpstr>PowerPoint Presentation</vt:lpstr>
      <vt:lpstr>Gradient Descent</vt:lpstr>
      <vt:lpstr>Comparison</vt:lpstr>
      <vt:lpstr>How to Configure Mini-Batch Gradient Descent</vt:lpstr>
      <vt:lpstr>Training with mini batch gradient descent</vt:lpstr>
      <vt:lpstr>Question. Which of these statements about mini-batch gradient descent do you agree with?</vt:lpstr>
      <vt:lpstr>Question. Which of these statements about mini-batch gradient descent do you agree with?</vt:lpstr>
      <vt:lpstr>Question. Why is the best mini-batch size usually not 1 and not m, but instead something in-between?</vt:lpstr>
      <vt:lpstr>Question. Why is the best mini-batch size usually not 1 and not m, but instead something in-between?</vt:lpstr>
      <vt:lpstr>Question. Suppose your learning algorithm’s cost , plotted as a function of the number of iterations, looks like this:</vt:lpstr>
      <vt:lpstr>Question. Suppose your learning algorithm’s cost , plotted as a function of the number of iterations, looks like this:</vt:lpstr>
      <vt:lpstr>PowerPoint Presentation</vt:lpstr>
      <vt:lpstr>Temperature in London</vt:lpstr>
      <vt:lpstr>Exponentially weighted averages</vt:lpstr>
      <vt:lpstr>Exponentially weighted averages</vt:lpstr>
      <vt:lpstr>Implementing exponentially weighted averages</vt:lpstr>
      <vt:lpstr>Bias correction</vt:lpstr>
      <vt:lpstr>PowerPoint Presentation</vt:lpstr>
      <vt:lpstr>PowerPoint Presentation</vt:lpstr>
      <vt:lpstr>PowerPoint Presentation</vt:lpstr>
      <vt:lpstr>PowerPoint Presentation</vt:lpstr>
      <vt:lpstr>Optimization Algorithms</vt:lpstr>
      <vt:lpstr>Gradient descent with momentum</vt:lpstr>
      <vt:lpstr>PowerPoint Presentation</vt:lpstr>
      <vt:lpstr>PowerPoint Presentation</vt:lpstr>
      <vt:lpstr>Optimization Algorithms</vt:lpstr>
      <vt:lpstr>RMSprop</vt:lpstr>
      <vt:lpstr>Optimization Algorithms</vt:lpstr>
      <vt:lpstr>Adam optimization algorithm</vt:lpstr>
      <vt:lpstr>Hyperparameters choice:</vt:lpstr>
      <vt:lpstr>PowerPoint Presentation</vt:lpstr>
      <vt:lpstr>PowerPoint Presentation</vt:lpstr>
      <vt:lpstr>Learning rate decay</vt:lpstr>
      <vt:lpstr>How to choose α  Learning rate decay</vt:lpstr>
      <vt:lpstr>Other learning rate decay methods</vt:lpstr>
      <vt:lpstr>Question. Which of these is NOT a good learning rate decay scheme? Here, t is the epoch number.</vt:lpstr>
      <vt:lpstr>Question. Which of these is NOT a good learning rate decay scheme? Here, t is the epoch number.</vt:lpstr>
      <vt:lpstr>PowerPoint Presentation</vt:lpstr>
      <vt:lpstr>PowerPoint Presentation</vt:lpstr>
      <vt:lpstr>Reading materials.</vt:lpstr>
    </vt:vector>
  </TitlesOfParts>
  <Company>ADA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</cp:revision>
  <dcterms:created xsi:type="dcterms:W3CDTF">2020-04-14T11:52:53Z</dcterms:created>
  <dcterms:modified xsi:type="dcterms:W3CDTF">2020-04-15T05:58:54Z</dcterms:modified>
</cp:coreProperties>
</file>