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60" r:id="rId6"/>
    <p:sldId id="259" r:id="rId7"/>
    <p:sldId id="290" r:id="rId8"/>
    <p:sldId id="267" r:id="rId9"/>
    <p:sldId id="271" r:id="rId10"/>
    <p:sldId id="269" r:id="rId11"/>
    <p:sldId id="270" r:id="rId12"/>
    <p:sldId id="272" r:id="rId13"/>
    <p:sldId id="276" r:id="rId14"/>
    <p:sldId id="283" r:id="rId15"/>
    <p:sldId id="277" r:id="rId16"/>
    <p:sldId id="281" r:id="rId17"/>
    <p:sldId id="278" r:id="rId18"/>
    <p:sldId id="279" r:id="rId19"/>
    <p:sldId id="282" r:id="rId20"/>
    <p:sldId id="284" r:id="rId21"/>
    <p:sldId id="285" r:id="rId22"/>
    <p:sldId id="286" r:id="rId23"/>
    <p:sldId id="287" r:id="rId24"/>
    <p:sldId id="288" r:id="rId25"/>
    <p:sldId id="289" r:id="rId26"/>
    <p:sldId id="280" r:id="rId27"/>
    <p:sldId id="273" r:id="rId28"/>
    <p:sldId id="274" r:id="rId29"/>
    <p:sldId id="275"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132C6E-D9D6-EA8D-F72C-46C7EEAC3FD2}"/>
              </a:ext>
            </a:extLst>
          </p:cNvPr>
          <p:cNvSpPr>
            <a:spLocks noGrp="1"/>
          </p:cNvSpPr>
          <p:nvPr>
            <p:ph type="subTitle" idx="1"/>
          </p:nvPr>
        </p:nvSpPr>
        <p:spPr>
          <a:xfrm>
            <a:off x="361148" y="0"/>
            <a:ext cx="14887073" cy="7000256"/>
          </a:xfrm>
        </p:spPr>
        <p:txBody>
          <a:bodyPr>
            <a:normAutofit/>
          </a:bodyPr>
          <a:lstStyle/>
          <a:p>
            <a:r>
              <a:rPr lang="en-IN" dirty="0" err="1"/>
              <a:t>eeeeeee</a:t>
            </a:r>
            <a:endParaRPr lang="en-IN" dirty="0"/>
          </a:p>
        </p:txBody>
      </p:sp>
      <p:pic>
        <p:nvPicPr>
          <p:cNvPr id="1026" name="Picture 2" descr="Aerial view of Columbus Ohio Aerial view of Columbus Ohio college campus stock pictures, royalty-free photos &amp; images">
            <a:extLst>
              <a:ext uri="{FF2B5EF4-FFF2-40B4-BE49-F238E27FC236}">
                <a16:creationId xmlns:a16="http://schemas.microsoft.com/office/drawing/2014/main" id="{3D91EFBE-9AD7-35E0-7FFF-3552EE0F7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274" y="0"/>
            <a:ext cx="6753726"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B4F1000-B7BB-2D64-28E9-16FAACA861F0}"/>
              </a:ext>
            </a:extLst>
          </p:cNvPr>
          <p:cNvSpPr/>
          <p:nvPr/>
        </p:nvSpPr>
        <p:spPr>
          <a:xfrm>
            <a:off x="433137" y="1491916"/>
            <a:ext cx="4735629" cy="36383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ERP SYSTEM FOR COLLEGE MANAGEMENT</a:t>
            </a:r>
          </a:p>
        </p:txBody>
      </p:sp>
    </p:spTree>
    <p:extLst>
      <p:ext uri="{BB962C8B-B14F-4D97-AF65-F5344CB8AC3E}">
        <p14:creationId xmlns:p14="http://schemas.microsoft.com/office/powerpoint/2010/main" val="145042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18D6-3F23-C77E-6B8E-F8C005F238F3}"/>
              </a:ext>
            </a:extLst>
          </p:cNvPr>
          <p:cNvSpPr>
            <a:spLocks noGrp="1"/>
          </p:cNvSpPr>
          <p:nvPr>
            <p:ph type="title"/>
          </p:nvPr>
        </p:nvSpPr>
        <p:spPr>
          <a:xfrm>
            <a:off x="685801" y="609600"/>
            <a:ext cx="10131425" cy="1026695"/>
          </a:xfrm>
        </p:spPr>
        <p:txBody>
          <a:bodyPr>
            <a:normAutofit/>
          </a:bodyPr>
          <a:lstStyle/>
          <a:p>
            <a:r>
              <a:rPr lang="en-IN" sz="3200" b="1" dirty="0"/>
              <a:t>         </a:t>
            </a:r>
            <a:r>
              <a:rPr lang="en-IN" sz="3200" b="1" u="sng" dirty="0"/>
              <a:t>STUDENT</a:t>
            </a:r>
          </a:p>
        </p:txBody>
      </p:sp>
      <p:pic>
        <p:nvPicPr>
          <p:cNvPr id="4" name="Picture 2" descr="A group of three young school students discussing on a book outside the school building. Outdoor image of a group of three young Asian/Indian school students discussing on a book outside the school building. Concept of group study, discussion and schooling. college campus stock pictures, royalty-free photos &amp; images">
            <a:extLst>
              <a:ext uri="{FF2B5EF4-FFF2-40B4-BE49-F238E27FC236}">
                <a16:creationId xmlns:a16="http://schemas.microsoft.com/office/drawing/2014/main" id="{6677540C-5D73-E2F3-E3DF-2BC501ABA3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9419" y="0"/>
            <a:ext cx="601258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668C3DA-0546-DCB3-A0C0-2E39BA7B336E}"/>
              </a:ext>
            </a:extLst>
          </p:cNvPr>
          <p:cNvSpPr txBox="1"/>
          <p:nvPr/>
        </p:nvSpPr>
        <p:spPr>
          <a:xfrm>
            <a:off x="1106905" y="1839368"/>
            <a:ext cx="8039501" cy="3507242"/>
          </a:xfrm>
          <a:prstGeom prst="rect">
            <a:avLst/>
          </a:prstGeom>
          <a:noFill/>
        </p:spPr>
        <p:txBody>
          <a:bodyPr wrap="square">
            <a:spAutoFit/>
          </a:bodyPr>
          <a:lstStyle/>
          <a:p>
            <a:pPr marL="800100" lvl="1" indent="-342900">
              <a:lnSpc>
                <a:spcPct val="150000"/>
              </a:lnSpc>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Login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View Profile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View Books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View Time-Table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View Assignment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View Result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cs typeface="Times New Roman" panose="02020603050405020304" pitchFamily="18" charset="0"/>
              </a:rPr>
              <a:t>View Event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34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22B9-B05E-5901-8276-72194F3C616F}"/>
              </a:ext>
            </a:extLst>
          </p:cNvPr>
          <p:cNvSpPr>
            <a:spLocks noGrp="1"/>
          </p:cNvSpPr>
          <p:nvPr>
            <p:ph type="title"/>
          </p:nvPr>
        </p:nvSpPr>
        <p:spPr>
          <a:xfrm>
            <a:off x="6612556" y="609600"/>
            <a:ext cx="4204670" cy="1456267"/>
          </a:xfrm>
        </p:spPr>
        <p:txBody>
          <a:bodyPr>
            <a:normAutofit/>
          </a:bodyPr>
          <a:lstStyle/>
          <a:p>
            <a:pPr algn="ctr"/>
            <a:r>
              <a:rPr lang="en-IN" sz="3200" b="1" u="sng" dirty="0"/>
              <a:t>FACULTY</a:t>
            </a:r>
          </a:p>
        </p:txBody>
      </p:sp>
      <p:pic>
        <p:nvPicPr>
          <p:cNvPr id="5122" name="Picture 2" descr="Open air classroom Teacher teaching kids on blackboard at school campus college campus stock pictures, royalty-free photos &amp; images">
            <a:extLst>
              <a:ext uri="{FF2B5EF4-FFF2-40B4-BE49-F238E27FC236}">
                <a16:creationId xmlns:a16="http://schemas.microsoft.com/office/drawing/2014/main" id="{5EB147AA-2003-9175-422A-7FD13FA57D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
            <a:ext cx="621791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193609-ED5A-606C-DAD0-81F870066849}"/>
              </a:ext>
            </a:extLst>
          </p:cNvPr>
          <p:cNvSpPr txBox="1"/>
          <p:nvPr/>
        </p:nvSpPr>
        <p:spPr>
          <a:xfrm>
            <a:off x="6901314" y="1953213"/>
            <a:ext cx="4360244" cy="3218638"/>
          </a:xfrm>
          <a:prstGeom prst="rect">
            <a:avLst/>
          </a:prstGeom>
          <a:noFill/>
        </p:spPr>
        <p:txBody>
          <a:bodyPr wrap="square">
            <a:spAutoFit/>
          </a:bodyPr>
          <a:lstStyle/>
          <a:p>
            <a:pPr lvl="1">
              <a:lnSpc>
                <a:spcPct val="150000"/>
              </a:lnSpc>
            </a:pP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v"/>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v"/>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Assignment </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v"/>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Attendance </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v"/>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Result</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v"/>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Event</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41187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C3D6-DC30-D66B-F976-6E70D474D8E7}"/>
              </a:ext>
            </a:extLst>
          </p:cNvPr>
          <p:cNvSpPr>
            <a:spLocks noGrp="1"/>
          </p:cNvSpPr>
          <p:nvPr>
            <p:ph type="title"/>
          </p:nvPr>
        </p:nvSpPr>
        <p:spPr>
          <a:xfrm>
            <a:off x="685801" y="609600"/>
            <a:ext cx="4829475" cy="1456267"/>
          </a:xfrm>
        </p:spPr>
        <p:txBody>
          <a:bodyPr>
            <a:normAutofit/>
          </a:bodyPr>
          <a:lstStyle/>
          <a:p>
            <a:pPr algn="ctr"/>
            <a:r>
              <a:rPr lang="en-IN" sz="3200" b="1" u="sng" dirty="0"/>
              <a:t>LIBRARIAN</a:t>
            </a:r>
          </a:p>
        </p:txBody>
      </p:sp>
      <p:pic>
        <p:nvPicPr>
          <p:cNvPr id="6152" name="Picture 8" descr="Students Asian read the book at the library Students Asian men I read the book at the library The bookshelf college LIBRARY PICS stock pictures, royalty-free photos &amp; images">
            <a:extLst>
              <a:ext uri="{FF2B5EF4-FFF2-40B4-BE49-F238E27FC236}">
                <a16:creationId xmlns:a16="http://schemas.microsoft.com/office/drawing/2014/main" id="{FE55E919-FB04-B930-DBBE-126744C7AF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0660" y="0"/>
            <a:ext cx="6301339"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05AB37E-A7A5-B6C7-597C-B3FD47D67C59}"/>
              </a:ext>
            </a:extLst>
          </p:cNvPr>
          <p:cNvSpPr txBox="1"/>
          <p:nvPr/>
        </p:nvSpPr>
        <p:spPr>
          <a:xfrm>
            <a:off x="1617044" y="1953213"/>
            <a:ext cx="7529362" cy="3211457"/>
          </a:xfrm>
          <a:prstGeom prst="rect">
            <a:avLst/>
          </a:prstGeom>
          <a:noFill/>
        </p:spPr>
        <p:txBody>
          <a:bodyPr wrap="square">
            <a:spAutoFit/>
          </a:bodyPr>
          <a:lstStyle/>
          <a:p>
            <a:pPr marL="742950" lvl="1" indent="-285750">
              <a:lnSpc>
                <a:spcPct val="150000"/>
              </a:lnSpc>
              <a:buFont typeface="+mj-lt"/>
              <a:buAutoNum type="alphaLcPeriod"/>
            </a:pP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Books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Request a Book</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Issue a Book</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Return a Book</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592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546A-1810-5412-5B9A-7E625399DFDF}"/>
              </a:ext>
            </a:extLst>
          </p:cNvPr>
          <p:cNvSpPr>
            <a:spLocks noGrp="1"/>
          </p:cNvSpPr>
          <p:nvPr>
            <p:ph type="title"/>
          </p:nvPr>
        </p:nvSpPr>
        <p:spPr/>
        <p:txBody>
          <a:bodyPr>
            <a:normAutofit/>
          </a:bodyPr>
          <a:lstStyle/>
          <a:p>
            <a:pPr algn="ctr"/>
            <a:r>
              <a:rPr lang="en-IN" sz="3200" b="1" u="sng" dirty="0"/>
              <a:t>Output for home page</a:t>
            </a:r>
          </a:p>
        </p:txBody>
      </p:sp>
      <p:sp>
        <p:nvSpPr>
          <p:cNvPr id="14" name="AutoShape 2" descr="1">
            <a:extLst>
              <a:ext uri="{FF2B5EF4-FFF2-40B4-BE49-F238E27FC236}">
                <a16:creationId xmlns:a16="http://schemas.microsoft.com/office/drawing/2014/main" id="{F3701AED-56E7-413F-24D2-EC7E8D09551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 name="Content Placeholder 18">
            <a:extLst>
              <a:ext uri="{FF2B5EF4-FFF2-40B4-BE49-F238E27FC236}">
                <a16:creationId xmlns:a16="http://schemas.microsoft.com/office/drawing/2014/main" id="{4CC6E35F-F603-2558-CF7E-DFAD273D2C3F}"/>
              </a:ext>
            </a:extLst>
          </p:cNvPr>
          <p:cNvPicPr>
            <a:picLocks noGrp="1" noChangeAspect="1"/>
          </p:cNvPicPr>
          <p:nvPr>
            <p:ph idx="1"/>
          </p:nvPr>
        </p:nvPicPr>
        <p:blipFill>
          <a:blip r:embed="rId2"/>
          <a:stretch>
            <a:fillRect/>
          </a:stretch>
        </p:blipFill>
        <p:spPr bwMode="auto">
          <a:xfrm>
            <a:off x="2190867" y="2141538"/>
            <a:ext cx="7121291"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2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A2AB-7D72-B25C-9865-58883672A1DD}"/>
              </a:ext>
            </a:extLst>
          </p:cNvPr>
          <p:cNvSpPr>
            <a:spLocks noGrp="1"/>
          </p:cNvSpPr>
          <p:nvPr>
            <p:ph type="title"/>
          </p:nvPr>
        </p:nvSpPr>
        <p:spPr/>
        <p:txBody>
          <a:bodyPr>
            <a:normAutofit/>
          </a:bodyPr>
          <a:lstStyle/>
          <a:p>
            <a:pPr algn="ctr"/>
            <a:r>
              <a:rPr lang="en-IN" sz="3200" b="1" u="sng" dirty="0"/>
              <a:t>Output for about page</a:t>
            </a:r>
          </a:p>
        </p:txBody>
      </p:sp>
      <p:pic>
        <p:nvPicPr>
          <p:cNvPr id="5" name="Content Placeholder 4">
            <a:extLst>
              <a:ext uri="{FF2B5EF4-FFF2-40B4-BE49-F238E27FC236}">
                <a16:creationId xmlns:a16="http://schemas.microsoft.com/office/drawing/2014/main" id="{66E732BE-A99C-7321-DCA5-2974966AEF06}"/>
              </a:ext>
            </a:extLst>
          </p:cNvPr>
          <p:cNvPicPr>
            <a:picLocks noGrp="1" noChangeAspect="1"/>
          </p:cNvPicPr>
          <p:nvPr>
            <p:ph idx="1"/>
          </p:nvPr>
        </p:nvPicPr>
        <p:blipFill>
          <a:blip r:embed="rId2"/>
          <a:stretch>
            <a:fillRect/>
          </a:stretch>
        </p:blipFill>
        <p:spPr>
          <a:xfrm>
            <a:off x="2163519" y="2141538"/>
            <a:ext cx="7175986" cy="3649662"/>
          </a:xfrm>
        </p:spPr>
      </p:pic>
    </p:spTree>
    <p:extLst>
      <p:ext uri="{BB962C8B-B14F-4D97-AF65-F5344CB8AC3E}">
        <p14:creationId xmlns:p14="http://schemas.microsoft.com/office/powerpoint/2010/main" val="333122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D440-3E9B-1D84-955D-0EE60F10E209}"/>
              </a:ext>
            </a:extLst>
          </p:cNvPr>
          <p:cNvSpPr>
            <a:spLocks noGrp="1"/>
          </p:cNvSpPr>
          <p:nvPr>
            <p:ph type="title"/>
          </p:nvPr>
        </p:nvSpPr>
        <p:spPr/>
        <p:txBody>
          <a:bodyPr>
            <a:normAutofit/>
          </a:bodyPr>
          <a:lstStyle/>
          <a:p>
            <a:pPr algn="ctr"/>
            <a:r>
              <a:rPr lang="en-IN" sz="3200" b="1" u="sng" dirty="0"/>
              <a:t>OUTPUT FOR ADMIN LOGIN</a:t>
            </a:r>
          </a:p>
        </p:txBody>
      </p:sp>
      <p:pic>
        <p:nvPicPr>
          <p:cNvPr id="9" name="Content Placeholder 8">
            <a:extLst>
              <a:ext uri="{FF2B5EF4-FFF2-40B4-BE49-F238E27FC236}">
                <a16:creationId xmlns:a16="http://schemas.microsoft.com/office/drawing/2014/main" id="{24ABD387-E8EF-BAEB-0E91-824595DAC104}"/>
              </a:ext>
            </a:extLst>
          </p:cNvPr>
          <p:cNvPicPr>
            <a:picLocks noGrp="1" noChangeAspect="1"/>
          </p:cNvPicPr>
          <p:nvPr>
            <p:ph idx="1"/>
          </p:nvPr>
        </p:nvPicPr>
        <p:blipFill>
          <a:blip r:embed="rId2"/>
          <a:stretch>
            <a:fillRect/>
          </a:stretch>
        </p:blipFill>
        <p:spPr>
          <a:xfrm>
            <a:off x="2157999" y="2175406"/>
            <a:ext cx="7187026" cy="3649662"/>
          </a:xfrm>
        </p:spPr>
      </p:pic>
    </p:spTree>
    <p:extLst>
      <p:ext uri="{BB962C8B-B14F-4D97-AF65-F5344CB8AC3E}">
        <p14:creationId xmlns:p14="http://schemas.microsoft.com/office/powerpoint/2010/main" val="20506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7E0A-283D-641F-754C-8464C741466E}"/>
              </a:ext>
            </a:extLst>
          </p:cNvPr>
          <p:cNvSpPr>
            <a:spLocks noGrp="1"/>
          </p:cNvSpPr>
          <p:nvPr>
            <p:ph type="title"/>
          </p:nvPr>
        </p:nvSpPr>
        <p:spPr/>
        <p:txBody>
          <a:bodyPr>
            <a:normAutofit/>
          </a:bodyPr>
          <a:lstStyle/>
          <a:p>
            <a:pPr algn="ctr"/>
            <a:r>
              <a:rPr lang="en-IN" sz="3200" b="1" u="sng" dirty="0"/>
              <a:t>OUTPUT FOR student LOGIN</a:t>
            </a:r>
            <a:endParaRPr lang="en-IN" sz="3200" dirty="0"/>
          </a:p>
        </p:txBody>
      </p:sp>
      <p:pic>
        <p:nvPicPr>
          <p:cNvPr id="9" name="Content Placeholder 8">
            <a:extLst>
              <a:ext uri="{FF2B5EF4-FFF2-40B4-BE49-F238E27FC236}">
                <a16:creationId xmlns:a16="http://schemas.microsoft.com/office/drawing/2014/main" id="{5A7277D6-764F-37AA-0023-E5E9AF739EB0}"/>
              </a:ext>
            </a:extLst>
          </p:cNvPr>
          <p:cNvPicPr>
            <a:picLocks noGrp="1" noChangeAspect="1"/>
          </p:cNvPicPr>
          <p:nvPr>
            <p:ph idx="1"/>
          </p:nvPr>
        </p:nvPicPr>
        <p:blipFill>
          <a:blip r:embed="rId2"/>
          <a:stretch>
            <a:fillRect/>
          </a:stretch>
        </p:blipFill>
        <p:spPr>
          <a:xfrm>
            <a:off x="2174508" y="2141538"/>
            <a:ext cx="7154008" cy="3649662"/>
          </a:xfrm>
        </p:spPr>
      </p:pic>
    </p:spTree>
    <p:extLst>
      <p:ext uri="{BB962C8B-B14F-4D97-AF65-F5344CB8AC3E}">
        <p14:creationId xmlns:p14="http://schemas.microsoft.com/office/powerpoint/2010/main" val="204429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13A3-A502-B86C-B91E-80FCFAD78DE5}"/>
              </a:ext>
            </a:extLst>
          </p:cNvPr>
          <p:cNvSpPr>
            <a:spLocks noGrp="1"/>
          </p:cNvSpPr>
          <p:nvPr>
            <p:ph type="title"/>
          </p:nvPr>
        </p:nvSpPr>
        <p:spPr/>
        <p:txBody>
          <a:bodyPr>
            <a:normAutofit/>
          </a:bodyPr>
          <a:lstStyle/>
          <a:p>
            <a:pPr algn="ctr"/>
            <a:r>
              <a:rPr lang="en-IN" sz="3200" b="1" u="sng" dirty="0"/>
              <a:t>OUTPUT FOR FACULTY LOGIN</a:t>
            </a:r>
          </a:p>
        </p:txBody>
      </p:sp>
      <p:pic>
        <p:nvPicPr>
          <p:cNvPr id="17" name="Content Placeholder 16">
            <a:extLst>
              <a:ext uri="{FF2B5EF4-FFF2-40B4-BE49-F238E27FC236}">
                <a16:creationId xmlns:a16="http://schemas.microsoft.com/office/drawing/2014/main" id="{AD50B5F2-1584-93F4-DDDD-158CD6F38BB9}"/>
              </a:ext>
            </a:extLst>
          </p:cNvPr>
          <p:cNvPicPr>
            <a:picLocks noGrp="1" noChangeAspect="1"/>
          </p:cNvPicPr>
          <p:nvPr>
            <p:ph idx="1"/>
          </p:nvPr>
        </p:nvPicPr>
        <p:blipFill>
          <a:blip r:embed="rId2"/>
          <a:stretch>
            <a:fillRect/>
          </a:stretch>
        </p:blipFill>
        <p:spPr>
          <a:xfrm>
            <a:off x="2130142" y="2141538"/>
            <a:ext cx="7242740" cy="3649662"/>
          </a:xfrm>
        </p:spPr>
      </p:pic>
    </p:spTree>
    <p:extLst>
      <p:ext uri="{BB962C8B-B14F-4D97-AF65-F5344CB8AC3E}">
        <p14:creationId xmlns:p14="http://schemas.microsoft.com/office/powerpoint/2010/main" val="290326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8DC6-DCD9-C1F9-73A2-D83A78494302}"/>
              </a:ext>
            </a:extLst>
          </p:cNvPr>
          <p:cNvSpPr>
            <a:spLocks noGrp="1"/>
          </p:cNvSpPr>
          <p:nvPr>
            <p:ph type="title"/>
          </p:nvPr>
        </p:nvSpPr>
        <p:spPr/>
        <p:txBody>
          <a:bodyPr>
            <a:normAutofit/>
          </a:bodyPr>
          <a:lstStyle/>
          <a:p>
            <a:pPr algn="ctr"/>
            <a:r>
              <a:rPr lang="en-IN" sz="3200" b="1" u="sng" dirty="0"/>
              <a:t>OUTPUT FOR LIBRARIAN LOGIN</a:t>
            </a:r>
          </a:p>
        </p:txBody>
      </p:sp>
      <p:pic>
        <p:nvPicPr>
          <p:cNvPr id="9" name="Content Placeholder 8">
            <a:extLst>
              <a:ext uri="{FF2B5EF4-FFF2-40B4-BE49-F238E27FC236}">
                <a16:creationId xmlns:a16="http://schemas.microsoft.com/office/drawing/2014/main" id="{C391D40F-CC94-91B9-90BF-C2139D50512E}"/>
              </a:ext>
            </a:extLst>
          </p:cNvPr>
          <p:cNvPicPr>
            <a:picLocks noGrp="1" noChangeAspect="1"/>
          </p:cNvPicPr>
          <p:nvPr>
            <p:ph idx="1"/>
          </p:nvPr>
        </p:nvPicPr>
        <p:blipFill>
          <a:blip r:embed="rId2"/>
          <a:stretch>
            <a:fillRect/>
          </a:stretch>
        </p:blipFill>
        <p:spPr>
          <a:xfrm>
            <a:off x="2190867" y="2141538"/>
            <a:ext cx="7121291" cy="3649662"/>
          </a:xfrm>
        </p:spPr>
      </p:pic>
    </p:spTree>
    <p:extLst>
      <p:ext uri="{BB962C8B-B14F-4D97-AF65-F5344CB8AC3E}">
        <p14:creationId xmlns:p14="http://schemas.microsoft.com/office/powerpoint/2010/main" val="66593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00AD-8F96-7C07-715A-13E7EE7324E3}"/>
              </a:ext>
            </a:extLst>
          </p:cNvPr>
          <p:cNvSpPr>
            <a:spLocks noGrp="1"/>
          </p:cNvSpPr>
          <p:nvPr>
            <p:ph type="title"/>
          </p:nvPr>
        </p:nvSpPr>
        <p:spPr/>
        <p:txBody>
          <a:bodyPr>
            <a:normAutofit/>
          </a:bodyPr>
          <a:lstStyle/>
          <a:p>
            <a:pPr algn="ctr"/>
            <a:r>
              <a:rPr lang="en-IN" sz="3200" b="1" u="sng" dirty="0"/>
              <a:t>OUTPUTs FOR ADMIN-DASHBOARD </a:t>
            </a:r>
            <a:endParaRPr lang="en-IN" sz="3200" dirty="0"/>
          </a:p>
        </p:txBody>
      </p:sp>
      <p:pic>
        <p:nvPicPr>
          <p:cNvPr id="5" name="Content Placeholder 4">
            <a:extLst>
              <a:ext uri="{FF2B5EF4-FFF2-40B4-BE49-F238E27FC236}">
                <a16:creationId xmlns:a16="http://schemas.microsoft.com/office/drawing/2014/main" id="{386A41C9-70A6-C60E-CD2D-E7C015F14807}"/>
              </a:ext>
            </a:extLst>
          </p:cNvPr>
          <p:cNvPicPr>
            <a:picLocks noGrp="1" noChangeAspect="1"/>
          </p:cNvPicPr>
          <p:nvPr>
            <p:ph idx="1"/>
          </p:nvPr>
        </p:nvPicPr>
        <p:blipFill>
          <a:blip r:embed="rId2"/>
          <a:stretch>
            <a:fillRect/>
          </a:stretch>
        </p:blipFill>
        <p:spPr>
          <a:xfrm>
            <a:off x="2152462" y="2141538"/>
            <a:ext cx="7198100" cy="3649662"/>
          </a:xfrm>
        </p:spPr>
      </p:pic>
    </p:spTree>
    <p:extLst>
      <p:ext uri="{BB962C8B-B14F-4D97-AF65-F5344CB8AC3E}">
        <p14:creationId xmlns:p14="http://schemas.microsoft.com/office/powerpoint/2010/main" val="244424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B58F-C68B-1736-2403-43E8FB78E64D}"/>
              </a:ext>
            </a:extLst>
          </p:cNvPr>
          <p:cNvSpPr>
            <a:spLocks noGrp="1"/>
          </p:cNvSpPr>
          <p:nvPr>
            <p:ph type="title"/>
          </p:nvPr>
        </p:nvSpPr>
        <p:spPr>
          <a:xfrm>
            <a:off x="685801" y="1"/>
            <a:ext cx="10131425" cy="1559292"/>
          </a:xfrm>
        </p:spPr>
        <p:txBody>
          <a:bodyPr>
            <a:normAutofit/>
          </a:bodyPr>
          <a:lstStyle/>
          <a:p>
            <a:pPr algn="ctr"/>
            <a:r>
              <a:rPr lang="en-IN" sz="3200" b="1" u="sng" dirty="0"/>
              <a:t>TEAM MEMBERS</a:t>
            </a:r>
          </a:p>
        </p:txBody>
      </p:sp>
      <p:sp>
        <p:nvSpPr>
          <p:cNvPr id="3" name="Content Placeholder 2">
            <a:extLst>
              <a:ext uri="{FF2B5EF4-FFF2-40B4-BE49-F238E27FC236}">
                <a16:creationId xmlns:a16="http://schemas.microsoft.com/office/drawing/2014/main" id="{264F68A6-7F58-61BF-29DA-81373CF4C6D3}"/>
              </a:ext>
            </a:extLst>
          </p:cNvPr>
          <p:cNvSpPr>
            <a:spLocks noGrp="1"/>
          </p:cNvSpPr>
          <p:nvPr>
            <p:ph idx="1"/>
          </p:nvPr>
        </p:nvSpPr>
        <p:spPr>
          <a:xfrm>
            <a:off x="1457391" y="1376413"/>
            <a:ext cx="9120773" cy="5072513"/>
          </a:xfrm>
        </p:spPr>
        <p:txBody>
          <a:bodyPr>
            <a:normAutofit fontScale="32500" lnSpcReduction="20000"/>
          </a:bodyPr>
          <a:lstStyle/>
          <a:p>
            <a:pPr algn="just"/>
            <a:endParaRPr lang="en-IN" b="0" i="0" cap="none" dirty="0">
              <a:effectLst/>
              <a:latin typeface="Calibri" panose="020F0502020204030204" pitchFamily="34" charset="0"/>
            </a:endParaRPr>
          </a:p>
          <a:p>
            <a:pPr marL="0" indent="0">
              <a:buNone/>
            </a:pPr>
            <a:endParaRPr lang="en-IN" b="0" i="0" cap="none" dirty="0">
              <a:effectLst/>
              <a:latin typeface="Calibri" panose="020F0502020204030204" pitchFamily="34" charset="0"/>
            </a:endParaRPr>
          </a:p>
          <a:p>
            <a:pPr>
              <a:buFont typeface="Wingdings" panose="05000000000000000000" pitchFamily="2" charset="2"/>
              <a:buChar char="Ø"/>
            </a:pPr>
            <a:r>
              <a:rPr lang="en-IN" sz="5500" b="0" i="0" cap="none" dirty="0">
                <a:effectLst/>
                <a:latin typeface="Calibri" panose="020F0502020204030204" pitchFamily="34" charset="0"/>
              </a:rPr>
              <a:t>Kamran khan jaweed khan(Team Leader)</a:t>
            </a:r>
          </a:p>
          <a:p>
            <a:pPr algn="just">
              <a:buFont typeface="Wingdings" panose="05000000000000000000" pitchFamily="2" charset="2"/>
              <a:buChar char="Ø"/>
            </a:pPr>
            <a:r>
              <a:rPr lang="en-IN" sz="5500" b="0" i="0" cap="none" dirty="0">
                <a:effectLst/>
                <a:latin typeface="Calibri" panose="020F0502020204030204" pitchFamily="34" charset="0"/>
              </a:rPr>
              <a:t>Bikki shaw</a:t>
            </a:r>
          </a:p>
          <a:p>
            <a:pPr algn="just">
              <a:buFont typeface="Wingdings" panose="05000000000000000000" pitchFamily="2" charset="2"/>
              <a:buChar char="Ø"/>
            </a:pPr>
            <a:r>
              <a:rPr lang="en-IN" sz="5500" b="0" i="0" cap="none" dirty="0">
                <a:effectLst/>
                <a:latin typeface="Calibri" panose="020F0502020204030204" pitchFamily="34" charset="0"/>
              </a:rPr>
              <a:t>Prattigadapa supraja</a:t>
            </a:r>
          </a:p>
          <a:p>
            <a:pPr algn="just">
              <a:buFont typeface="Wingdings" panose="05000000000000000000" pitchFamily="2" charset="2"/>
              <a:buChar char="Ø"/>
            </a:pPr>
            <a:r>
              <a:rPr lang="en-IN" sz="5500" b="0" i="0" cap="none" dirty="0">
                <a:effectLst/>
                <a:latin typeface="Calibri" panose="020F0502020204030204" pitchFamily="34" charset="0"/>
              </a:rPr>
              <a:t>Tulasi v</a:t>
            </a:r>
            <a:endParaRPr lang="en-IN" sz="5500" cap="none" dirty="0">
              <a:latin typeface="Calibri" panose="020F0502020204030204" pitchFamily="34" charset="0"/>
            </a:endParaRPr>
          </a:p>
          <a:p>
            <a:pPr algn="just"/>
            <a:endParaRPr lang="en-IN" sz="5500" b="0" i="0" cap="none" dirty="0">
              <a:effectLst/>
              <a:latin typeface="Calibri" panose="020F0502020204030204" pitchFamily="34" charset="0"/>
            </a:endParaRPr>
          </a:p>
          <a:p>
            <a:pPr marL="0" indent="0" algn="just">
              <a:buNone/>
            </a:pPr>
            <a:endParaRPr lang="en-IN" sz="5500" b="0" i="0" cap="none" dirty="0">
              <a:effectLst/>
              <a:latin typeface="Calibri" panose="020F0502020204030204" pitchFamily="34" charset="0"/>
            </a:endParaRPr>
          </a:p>
          <a:p>
            <a:pPr algn="just">
              <a:buFont typeface="Wingdings" panose="05000000000000000000" pitchFamily="2" charset="2"/>
              <a:buChar char="ü"/>
            </a:pPr>
            <a:r>
              <a:rPr lang="en-IN" sz="5500" b="0" i="0" cap="none" dirty="0">
                <a:effectLst/>
                <a:latin typeface="Calibri" panose="020F0502020204030204" pitchFamily="34" charset="0"/>
              </a:rPr>
              <a:t>Janjanam venkata thirumala surekha</a:t>
            </a:r>
          </a:p>
          <a:p>
            <a:pPr algn="just">
              <a:buFont typeface="Wingdings" panose="05000000000000000000" pitchFamily="2" charset="2"/>
              <a:buChar char="ü"/>
            </a:pPr>
            <a:r>
              <a:rPr lang="en-IN" sz="5500" b="0" i="0" cap="none" dirty="0">
                <a:effectLst/>
                <a:latin typeface="Calibri" panose="020F0502020204030204" pitchFamily="34" charset="0"/>
              </a:rPr>
              <a:t>Swapnil shivaji kolhe</a:t>
            </a:r>
          </a:p>
          <a:p>
            <a:pPr algn="just">
              <a:buFont typeface="Wingdings" panose="05000000000000000000" pitchFamily="2" charset="2"/>
              <a:buChar char="ü"/>
            </a:pPr>
            <a:r>
              <a:rPr lang="en-IN" sz="5500" b="0" i="0" cap="none" dirty="0">
                <a:effectLst/>
                <a:latin typeface="Calibri" panose="020F0502020204030204" pitchFamily="34" charset="0"/>
              </a:rPr>
              <a:t>Shreya ravindra sabale</a:t>
            </a:r>
            <a:endParaRPr lang="en-IN" sz="5500" cap="none" dirty="0">
              <a:latin typeface="Calibri" panose="020F0502020204030204" pitchFamily="34" charset="0"/>
            </a:endParaRPr>
          </a:p>
          <a:p>
            <a:pPr algn="just">
              <a:buFont typeface="Wingdings" panose="05000000000000000000" pitchFamily="2" charset="2"/>
              <a:buChar char="ü"/>
            </a:pPr>
            <a:r>
              <a:rPr lang="en-IN" sz="5500" b="0" i="0" cap="none" dirty="0">
                <a:effectLst/>
                <a:latin typeface="Calibri" panose="020F0502020204030204" pitchFamily="34" charset="0"/>
              </a:rPr>
              <a:t>A manoj vamsi</a:t>
            </a:r>
          </a:p>
          <a:p>
            <a:pPr algn="just">
              <a:buFont typeface="Wingdings" panose="05000000000000000000" pitchFamily="2" charset="2"/>
              <a:buChar char="ü"/>
            </a:pPr>
            <a:r>
              <a:rPr lang="en-IN" sz="5500" b="0" i="0" cap="none" dirty="0">
                <a:effectLst/>
                <a:latin typeface="Calibri" panose="020F0502020204030204" pitchFamily="34" charset="0"/>
              </a:rPr>
              <a:t>Pathan abdulla</a:t>
            </a:r>
            <a:endParaRPr lang="en-IN" sz="5500" cap="none" dirty="0">
              <a:latin typeface="Calibri" panose="020F0502020204030204" pitchFamily="34" charset="0"/>
            </a:endParaRPr>
          </a:p>
          <a:p>
            <a:pPr algn="just">
              <a:buFont typeface="Wingdings" panose="05000000000000000000" pitchFamily="2" charset="2"/>
              <a:buChar char="ü"/>
            </a:pPr>
            <a:r>
              <a:rPr lang="en-IN" sz="5500" b="0" i="0" cap="none" dirty="0">
                <a:effectLst/>
                <a:latin typeface="Calibri" panose="020F0502020204030204" pitchFamily="34" charset="0"/>
              </a:rPr>
              <a:t>Balya madhukar</a:t>
            </a:r>
            <a:endParaRPr lang="en-IN" sz="5500" cap="none" dirty="0">
              <a:latin typeface="Calibri" panose="020F0502020204030204" pitchFamily="34" charset="0"/>
            </a:endParaRPr>
          </a:p>
          <a:p>
            <a:pPr marL="0" indent="0">
              <a:buNone/>
            </a:pPr>
            <a:endParaRPr lang="en-IN" b="0" i="0" cap="none" dirty="0">
              <a:effectLst/>
              <a:latin typeface="Calibri" panose="020F0502020204030204" pitchFamily="34" charset="0"/>
            </a:endParaRPr>
          </a:p>
          <a:p>
            <a:pPr marL="0" indent="0">
              <a:buNone/>
            </a:pPr>
            <a:endParaRPr lang="en-IN" b="0" i="0" cap="none" dirty="0">
              <a:effectLst/>
              <a:latin typeface="Calibri" panose="020F0502020204030204" pitchFamily="34" charset="0"/>
            </a:endParaRPr>
          </a:p>
          <a:p>
            <a:endParaRPr lang="en-IN" dirty="0"/>
          </a:p>
        </p:txBody>
      </p:sp>
      <p:sp>
        <p:nvSpPr>
          <p:cNvPr id="4" name="Oval 3">
            <a:extLst>
              <a:ext uri="{FF2B5EF4-FFF2-40B4-BE49-F238E27FC236}">
                <a16:creationId xmlns:a16="http://schemas.microsoft.com/office/drawing/2014/main" id="{7742E4A8-9A59-7076-F53E-8D6086238F95}"/>
              </a:ext>
            </a:extLst>
          </p:cNvPr>
          <p:cNvSpPr/>
          <p:nvPr/>
        </p:nvSpPr>
        <p:spPr>
          <a:xfrm>
            <a:off x="6785811" y="1891363"/>
            <a:ext cx="2887579" cy="137160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u="sng" dirty="0"/>
              <a:t>FRONT END</a:t>
            </a:r>
          </a:p>
        </p:txBody>
      </p:sp>
      <p:sp>
        <p:nvSpPr>
          <p:cNvPr id="5" name="Oval 4">
            <a:extLst>
              <a:ext uri="{FF2B5EF4-FFF2-40B4-BE49-F238E27FC236}">
                <a16:creationId xmlns:a16="http://schemas.microsoft.com/office/drawing/2014/main" id="{0D53B656-1804-D3C5-F1DC-B23B1A126A9D}"/>
              </a:ext>
            </a:extLst>
          </p:cNvPr>
          <p:cNvSpPr/>
          <p:nvPr/>
        </p:nvSpPr>
        <p:spPr>
          <a:xfrm>
            <a:off x="6785811" y="4403557"/>
            <a:ext cx="2983832" cy="144860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u="sng" dirty="0"/>
              <a:t>BACK END</a:t>
            </a:r>
          </a:p>
        </p:txBody>
      </p:sp>
    </p:spTree>
    <p:extLst>
      <p:ext uri="{BB962C8B-B14F-4D97-AF65-F5344CB8AC3E}">
        <p14:creationId xmlns:p14="http://schemas.microsoft.com/office/powerpoint/2010/main" val="3083462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733A-3DE6-F5AB-CCCB-19D6E756EA23}"/>
              </a:ext>
            </a:extLst>
          </p:cNvPr>
          <p:cNvSpPr>
            <a:spLocks noGrp="1"/>
          </p:cNvSpPr>
          <p:nvPr>
            <p:ph type="title"/>
          </p:nvPr>
        </p:nvSpPr>
        <p:spPr/>
        <p:txBody>
          <a:bodyPr>
            <a:normAutofit/>
          </a:bodyPr>
          <a:lstStyle/>
          <a:p>
            <a:pPr algn="ctr"/>
            <a:r>
              <a:rPr lang="en-IN" sz="3200" b="1" u="sng" dirty="0"/>
              <a:t>OUTPUTs FOR ADMIN-DASHBOARD(</a:t>
            </a:r>
            <a:r>
              <a:rPr lang="en-IN" sz="3200" b="1" u="sng" cap="none" dirty="0"/>
              <a:t>student action</a:t>
            </a:r>
            <a:r>
              <a:rPr lang="en-IN" sz="3200" b="1" u="sng" dirty="0"/>
              <a:t>) </a:t>
            </a:r>
            <a:endParaRPr lang="en-IN" sz="3200" dirty="0"/>
          </a:p>
        </p:txBody>
      </p:sp>
      <p:pic>
        <p:nvPicPr>
          <p:cNvPr id="5" name="Content Placeholder 4">
            <a:extLst>
              <a:ext uri="{FF2B5EF4-FFF2-40B4-BE49-F238E27FC236}">
                <a16:creationId xmlns:a16="http://schemas.microsoft.com/office/drawing/2014/main" id="{D752900A-95A5-D0B4-AD59-6A385312563E}"/>
              </a:ext>
            </a:extLst>
          </p:cNvPr>
          <p:cNvPicPr>
            <a:picLocks noGrp="1" noChangeAspect="1"/>
          </p:cNvPicPr>
          <p:nvPr>
            <p:ph idx="1"/>
          </p:nvPr>
        </p:nvPicPr>
        <p:blipFill>
          <a:blip r:embed="rId2"/>
          <a:stretch>
            <a:fillRect/>
          </a:stretch>
        </p:blipFill>
        <p:spPr>
          <a:xfrm>
            <a:off x="2179978" y="2141538"/>
            <a:ext cx="7143069" cy="3649662"/>
          </a:xfrm>
        </p:spPr>
      </p:pic>
    </p:spTree>
    <p:extLst>
      <p:ext uri="{BB962C8B-B14F-4D97-AF65-F5344CB8AC3E}">
        <p14:creationId xmlns:p14="http://schemas.microsoft.com/office/powerpoint/2010/main" val="44883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45D-1567-32B2-5B35-0ED69E4644FA}"/>
              </a:ext>
            </a:extLst>
          </p:cNvPr>
          <p:cNvSpPr>
            <a:spLocks noGrp="1"/>
          </p:cNvSpPr>
          <p:nvPr>
            <p:ph type="title"/>
          </p:nvPr>
        </p:nvSpPr>
        <p:spPr/>
        <p:txBody>
          <a:bodyPr>
            <a:normAutofit/>
          </a:bodyPr>
          <a:lstStyle/>
          <a:p>
            <a:pPr algn="ctr"/>
            <a:r>
              <a:rPr lang="en-IN" sz="3200" b="1" u="sng" dirty="0"/>
              <a:t>OUTPUTs FOR ADMIN-DASHBOARD (</a:t>
            </a:r>
            <a:r>
              <a:rPr lang="en-IN" sz="3200" b="1" u="sng" cap="none" dirty="0"/>
              <a:t>faculty action</a:t>
            </a:r>
            <a:r>
              <a:rPr lang="en-IN" sz="3200" b="1" u="sng" dirty="0"/>
              <a:t>)</a:t>
            </a:r>
            <a:endParaRPr lang="en-IN" sz="3200" dirty="0"/>
          </a:p>
        </p:txBody>
      </p:sp>
      <p:pic>
        <p:nvPicPr>
          <p:cNvPr id="5" name="Content Placeholder 4">
            <a:extLst>
              <a:ext uri="{FF2B5EF4-FFF2-40B4-BE49-F238E27FC236}">
                <a16:creationId xmlns:a16="http://schemas.microsoft.com/office/drawing/2014/main" id="{89100DB7-82E8-32E2-E5A3-84E4BA96683F}"/>
              </a:ext>
            </a:extLst>
          </p:cNvPr>
          <p:cNvPicPr>
            <a:picLocks noGrp="1" noChangeAspect="1"/>
          </p:cNvPicPr>
          <p:nvPr>
            <p:ph idx="1"/>
          </p:nvPr>
        </p:nvPicPr>
        <p:blipFill>
          <a:blip r:embed="rId2"/>
          <a:stretch>
            <a:fillRect/>
          </a:stretch>
        </p:blipFill>
        <p:spPr>
          <a:xfrm>
            <a:off x="2169022" y="2141538"/>
            <a:ext cx="7164980" cy="3649662"/>
          </a:xfrm>
        </p:spPr>
      </p:pic>
    </p:spTree>
    <p:extLst>
      <p:ext uri="{BB962C8B-B14F-4D97-AF65-F5344CB8AC3E}">
        <p14:creationId xmlns:p14="http://schemas.microsoft.com/office/powerpoint/2010/main" val="348088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ED04-C334-8C05-F8E6-031ED7D51314}"/>
              </a:ext>
            </a:extLst>
          </p:cNvPr>
          <p:cNvSpPr>
            <a:spLocks noGrp="1"/>
          </p:cNvSpPr>
          <p:nvPr>
            <p:ph type="title"/>
          </p:nvPr>
        </p:nvSpPr>
        <p:spPr/>
        <p:txBody>
          <a:bodyPr>
            <a:normAutofit/>
          </a:bodyPr>
          <a:lstStyle/>
          <a:p>
            <a:pPr algn="ctr"/>
            <a:r>
              <a:rPr lang="en-IN" sz="3200" b="1" u="sng" dirty="0"/>
              <a:t>OUTPUTs FOR ADMIN-DASHBOARD (</a:t>
            </a:r>
            <a:r>
              <a:rPr lang="en-IN" sz="3200" b="1" u="sng" cap="none" dirty="0"/>
              <a:t>librarian action</a:t>
            </a:r>
            <a:r>
              <a:rPr lang="en-IN" sz="3200" b="1" u="sng" dirty="0"/>
              <a:t>)</a:t>
            </a:r>
            <a:endParaRPr lang="en-IN" sz="3200" dirty="0"/>
          </a:p>
        </p:txBody>
      </p:sp>
      <p:pic>
        <p:nvPicPr>
          <p:cNvPr id="5" name="Content Placeholder 4">
            <a:extLst>
              <a:ext uri="{FF2B5EF4-FFF2-40B4-BE49-F238E27FC236}">
                <a16:creationId xmlns:a16="http://schemas.microsoft.com/office/drawing/2014/main" id="{9BD013D0-4371-007B-B757-9FF6D85664C0}"/>
              </a:ext>
            </a:extLst>
          </p:cNvPr>
          <p:cNvPicPr>
            <a:picLocks noGrp="1" noChangeAspect="1"/>
          </p:cNvPicPr>
          <p:nvPr>
            <p:ph idx="1"/>
          </p:nvPr>
        </p:nvPicPr>
        <p:blipFill>
          <a:blip r:embed="rId2"/>
          <a:stretch>
            <a:fillRect/>
          </a:stretch>
        </p:blipFill>
        <p:spPr>
          <a:xfrm>
            <a:off x="2146908" y="2141538"/>
            <a:ext cx="7209208" cy="3649662"/>
          </a:xfrm>
        </p:spPr>
      </p:pic>
    </p:spTree>
    <p:extLst>
      <p:ext uri="{BB962C8B-B14F-4D97-AF65-F5344CB8AC3E}">
        <p14:creationId xmlns:p14="http://schemas.microsoft.com/office/powerpoint/2010/main" val="88386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6BF9-4F3B-5E19-948C-865075072977}"/>
              </a:ext>
            </a:extLst>
          </p:cNvPr>
          <p:cNvSpPr>
            <a:spLocks noGrp="1"/>
          </p:cNvSpPr>
          <p:nvPr>
            <p:ph type="title"/>
          </p:nvPr>
        </p:nvSpPr>
        <p:spPr/>
        <p:txBody>
          <a:bodyPr>
            <a:normAutofit/>
          </a:bodyPr>
          <a:lstStyle/>
          <a:p>
            <a:pPr algn="ctr"/>
            <a:r>
              <a:rPr lang="en-IN" sz="3200" b="1" u="sng" dirty="0"/>
              <a:t>OUTPUTs FOR ADMIN-DASHBOARD (</a:t>
            </a:r>
            <a:r>
              <a:rPr lang="en-IN" sz="3200" b="1" u="sng" cap="none" dirty="0"/>
              <a:t>timetable action)</a:t>
            </a:r>
            <a:endParaRPr lang="en-IN" sz="3200" dirty="0"/>
          </a:p>
        </p:txBody>
      </p:sp>
      <p:pic>
        <p:nvPicPr>
          <p:cNvPr id="5" name="Content Placeholder 4">
            <a:extLst>
              <a:ext uri="{FF2B5EF4-FFF2-40B4-BE49-F238E27FC236}">
                <a16:creationId xmlns:a16="http://schemas.microsoft.com/office/drawing/2014/main" id="{9B160187-8D25-8D0B-6D69-ED2DA9B27E03}"/>
              </a:ext>
            </a:extLst>
          </p:cNvPr>
          <p:cNvPicPr>
            <a:picLocks noGrp="1" noChangeAspect="1"/>
          </p:cNvPicPr>
          <p:nvPr>
            <p:ph idx="1"/>
          </p:nvPr>
        </p:nvPicPr>
        <p:blipFill>
          <a:blip r:embed="rId2"/>
          <a:stretch>
            <a:fillRect/>
          </a:stretch>
        </p:blipFill>
        <p:spPr>
          <a:xfrm>
            <a:off x="2157999" y="2141538"/>
            <a:ext cx="7187026" cy="3649662"/>
          </a:xfrm>
        </p:spPr>
      </p:pic>
    </p:spTree>
    <p:extLst>
      <p:ext uri="{BB962C8B-B14F-4D97-AF65-F5344CB8AC3E}">
        <p14:creationId xmlns:p14="http://schemas.microsoft.com/office/powerpoint/2010/main" val="113267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79C-7DC3-249D-1AA9-C0D6D0898AB6}"/>
              </a:ext>
            </a:extLst>
          </p:cNvPr>
          <p:cNvSpPr>
            <a:spLocks noGrp="1"/>
          </p:cNvSpPr>
          <p:nvPr>
            <p:ph type="title"/>
          </p:nvPr>
        </p:nvSpPr>
        <p:spPr/>
        <p:txBody>
          <a:bodyPr>
            <a:normAutofit/>
          </a:bodyPr>
          <a:lstStyle/>
          <a:p>
            <a:pPr algn="ctr"/>
            <a:r>
              <a:rPr lang="en-IN" sz="3200" b="1" u="sng" dirty="0"/>
              <a:t>OUTPUTs FOR ADMIN-DASHBOARD (</a:t>
            </a:r>
            <a:r>
              <a:rPr lang="en-IN" sz="3200" b="1" u="sng" cap="none" dirty="0"/>
              <a:t>event action)</a:t>
            </a:r>
            <a:endParaRPr lang="en-IN" sz="3200" dirty="0"/>
          </a:p>
        </p:txBody>
      </p:sp>
      <p:pic>
        <p:nvPicPr>
          <p:cNvPr id="5" name="Content Placeholder 4">
            <a:extLst>
              <a:ext uri="{FF2B5EF4-FFF2-40B4-BE49-F238E27FC236}">
                <a16:creationId xmlns:a16="http://schemas.microsoft.com/office/drawing/2014/main" id="{CD8F872B-35A0-07A3-EFF9-662CDE2192F6}"/>
              </a:ext>
            </a:extLst>
          </p:cNvPr>
          <p:cNvPicPr>
            <a:picLocks noGrp="1" noChangeAspect="1"/>
          </p:cNvPicPr>
          <p:nvPr>
            <p:ph idx="1"/>
          </p:nvPr>
        </p:nvPicPr>
        <p:blipFill>
          <a:blip r:embed="rId2"/>
          <a:stretch>
            <a:fillRect/>
          </a:stretch>
        </p:blipFill>
        <p:spPr>
          <a:xfrm>
            <a:off x="2157999" y="2141538"/>
            <a:ext cx="7187026" cy="3649662"/>
          </a:xfrm>
        </p:spPr>
      </p:pic>
    </p:spTree>
    <p:extLst>
      <p:ext uri="{BB962C8B-B14F-4D97-AF65-F5344CB8AC3E}">
        <p14:creationId xmlns:p14="http://schemas.microsoft.com/office/powerpoint/2010/main" val="828568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CD52-16CF-1108-5B62-20CA89F0DB1A}"/>
              </a:ext>
            </a:extLst>
          </p:cNvPr>
          <p:cNvSpPr>
            <a:spLocks noGrp="1"/>
          </p:cNvSpPr>
          <p:nvPr>
            <p:ph type="title"/>
          </p:nvPr>
        </p:nvSpPr>
        <p:spPr/>
        <p:txBody>
          <a:bodyPr>
            <a:normAutofit/>
          </a:bodyPr>
          <a:lstStyle/>
          <a:p>
            <a:pPr algn="ctr"/>
            <a:r>
              <a:rPr lang="en-IN" sz="3200" b="1" u="sng" dirty="0"/>
              <a:t>OUTPUTs FOR ADMIN-DASHBOARD (</a:t>
            </a:r>
            <a:r>
              <a:rPr lang="en-IN" sz="3200" b="1" u="sng" cap="none" dirty="0"/>
              <a:t>available books</a:t>
            </a:r>
            <a:r>
              <a:rPr lang="en-IN" sz="3200" b="1" u="sng" dirty="0"/>
              <a:t>)</a:t>
            </a:r>
            <a:endParaRPr lang="en-IN" sz="3200" dirty="0"/>
          </a:p>
        </p:txBody>
      </p:sp>
      <p:pic>
        <p:nvPicPr>
          <p:cNvPr id="5" name="Content Placeholder 4">
            <a:extLst>
              <a:ext uri="{FF2B5EF4-FFF2-40B4-BE49-F238E27FC236}">
                <a16:creationId xmlns:a16="http://schemas.microsoft.com/office/drawing/2014/main" id="{9CE5BD68-09C3-3908-B463-9610504B99FB}"/>
              </a:ext>
            </a:extLst>
          </p:cNvPr>
          <p:cNvPicPr>
            <a:picLocks noGrp="1" noChangeAspect="1"/>
          </p:cNvPicPr>
          <p:nvPr>
            <p:ph idx="1"/>
          </p:nvPr>
        </p:nvPicPr>
        <p:blipFill>
          <a:blip r:embed="rId2"/>
          <a:stretch>
            <a:fillRect/>
          </a:stretch>
        </p:blipFill>
        <p:spPr>
          <a:xfrm>
            <a:off x="2163519" y="2141538"/>
            <a:ext cx="7175986" cy="3649662"/>
          </a:xfrm>
        </p:spPr>
      </p:pic>
    </p:spTree>
    <p:extLst>
      <p:ext uri="{BB962C8B-B14F-4D97-AF65-F5344CB8AC3E}">
        <p14:creationId xmlns:p14="http://schemas.microsoft.com/office/powerpoint/2010/main" val="3105337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B5DE-3065-810B-14FF-ECC5379297A6}"/>
              </a:ext>
            </a:extLst>
          </p:cNvPr>
          <p:cNvSpPr>
            <a:spLocks noGrp="1"/>
          </p:cNvSpPr>
          <p:nvPr>
            <p:ph type="title"/>
          </p:nvPr>
        </p:nvSpPr>
        <p:spPr/>
        <p:txBody>
          <a:bodyPr>
            <a:normAutofit/>
          </a:bodyPr>
          <a:lstStyle/>
          <a:p>
            <a:pPr algn="ctr"/>
            <a:r>
              <a:rPr lang="en-IN" sz="3200" b="1" u="sng" dirty="0"/>
              <a:t>TESTING USING POSTMAN TOOL</a:t>
            </a:r>
          </a:p>
        </p:txBody>
      </p:sp>
      <p:sp>
        <p:nvSpPr>
          <p:cNvPr id="3" name="Content Placeholder 2">
            <a:extLst>
              <a:ext uri="{FF2B5EF4-FFF2-40B4-BE49-F238E27FC236}">
                <a16:creationId xmlns:a16="http://schemas.microsoft.com/office/drawing/2014/main" id="{DCEB8149-C0EA-B299-3BF1-1C00F63ED798}"/>
              </a:ext>
            </a:extLst>
          </p:cNvPr>
          <p:cNvSpPr>
            <a:spLocks noGrp="1"/>
          </p:cNvSpPr>
          <p:nvPr>
            <p:ph idx="1"/>
          </p:nvPr>
        </p:nvSpPr>
        <p:spPr/>
        <p:txBody>
          <a:bodyPr/>
          <a:lstStyle/>
          <a:p>
            <a:r>
              <a:rPr lang="en-US" sz="2400" dirty="0">
                <a:latin typeface="Cambria" panose="02040503050406030204" pitchFamily="18" charset="0"/>
                <a:ea typeface="Cambria" panose="02040503050406030204" pitchFamily="18" charset="0"/>
              </a:rPr>
              <a:t>Tests are automated by creating test suites that can run again and again.</a:t>
            </a:r>
          </a:p>
          <a:p>
            <a:pPr marL="0" indent="0">
              <a:buNone/>
            </a:pPr>
            <a:r>
              <a:rPr lang="en-US" sz="2400" dirty="0">
                <a:latin typeface="Cambria" panose="02040503050406030204" pitchFamily="18" charset="0"/>
                <a:ea typeface="Cambria" panose="02040503050406030204" pitchFamily="18" charset="0"/>
              </a:rPr>
              <a:t> </a:t>
            </a:r>
          </a:p>
          <a:p>
            <a:r>
              <a:rPr lang="en-US" sz="2400" dirty="0">
                <a:latin typeface="Cambria" panose="02040503050406030204" pitchFamily="18" charset="0"/>
                <a:ea typeface="Cambria" panose="02040503050406030204" pitchFamily="18" charset="0"/>
              </a:rPr>
              <a:t>Postman can be used to automate the unit tests. Automated testing prevents human error and streamlines testing</a:t>
            </a:r>
            <a:r>
              <a:rPr lang="en-US" dirty="0">
                <a:latin typeface="Cambria" panose="02040503050406030204" pitchFamily="18" charset="0"/>
                <a:ea typeface="Cambria" panose="02040503050406030204" pitchFamily="18" charset="0"/>
              </a:rPr>
              <a:t>.</a:t>
            </a:r>
          </a:p>
          <a:p>
            <a:endParaRPr lang="en-IN" dirty="0"/>
          </a:p>
        </p:txBody>
      </p:sp>
    </p:spTree>
    <p:extLst>
      <p:ext uri="{BB962C8B-B14F-4D97-AF65-F5344CB8AC3E}">
        <p14:creationId xmlns:p14="http://schemas.microsoft.com/office/powerpoint/2010/main" val="263516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44D1-C062-48ED-4687-170DBE91BA83}"/>
              </a:ext>
            </a:extLst>
          </p:cNvPr>
          <p:cNvSpPr>
            <a:spLocks noGrp="1"/>
          </p:cNvSpPr>
          <p:nvPr>
            <p:ph type="title"/>
          </p:nvPr>
        </p:nvSpPr>
        <p:spPr/>
        <p:txBody>
          <a:bodyPr>
            <a:normAutofit/>
          </a:bodyPr>
          <a:lstStyle/>
          <a:p>
            <a:pPr algn="ctr"/>
            <a:r>
              <a:rPr lang="en-IN" sz="3200" b="1" u="sng" dirty="0"/>
              <a:t>ADVANTAGES</a:t>
            </a:r>
          </a:p>
        </p:txBody>
      </p:sp>
      <p:sp>
        <p:nvSpPr>
          <p:cNvPr id="3" name="Content Placeholder 2">
            <a:extLst>
              <a:ext uri="{FF2B5EF4-FFF2-40B4-BE49-F238E27FC236}">
                <a16:creationId xmlns:a16="http://schemas.microsoft.com/office/drawing/2014/main" id="{F73FAF18-EE4B-E8D0-B266-AF7C01B4312D}"/>
              </a:ext>
            </a:extLst>
          </p:cNvPr>
          <p:cNvSpPr>
            <a:spLocks noGrp="1"/>
          </p:cNvSpPr>
          <p:nvPr>
            <p:ph idx="1"/>
          </p:nvPr>
        </p:nvSpPr>
        <p:spPr/>
        <p:txBody>
          <a:bodyPr/>
          <a:lstStyle/>
          <a:p>
            <a:pPr marL="342900" lvl="0" indent="-342900" algn="just">
              <a:lnSpc>
                <a:spcPct val="100000"/>
              </a:lnSpc>
              <a:spcAft>
                <a:spcPts val="1000"/>
              </a:spcAft>
              <a:buFont typeface="Wingdings" panose="020B0604020202020204" pitchFamily="34" charset="0"/>
              <a:buChar char="Ø"/>
              <a:tabLst>
                <a:tab pos="533400" algn="l"/>
              </a:tabLst>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This system is very easy to understand and user friendly.</a:t>
            </a:r>
            <a:endParaRPr lang="en-IN"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Teacher, Student, Librarian are connected with each other on one system.</a:t>
            </a:r>
            <a:endParaRPr lang="en-IN"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This system is saving the time for student and teacher too.</a:t>
            </a:r>
            <a:endParaRPr lang="en-IN"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 this system user can connect any time whenever he/she wants.</a:t>
            </a:r>
            <a:endParaRPr lang="en-IN"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lvl="0" indent="-342900" algn="just">
              <a:lnSpc>
                <a:spcPct val="100000"/>
              </a:lnSpc>
              <a:spcAft>
                <a:spcPts val="1000"/>
              </a:spcAft>
              <a:buFont typeface="Wingdings" panose="020B0604020202020204" pitchFamily="34" charset="0"/>
              <a:buChar char="Ø"/>
              <a:tabLst>
                <a:tab pos="533400" algn="l"/>
              </a:tabLst>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This system is secure.</a:t>
            </a:r>
            <a:endParaRPr lang="en-IN"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403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020C-78BE-C70D-9746-B1E52C920499}"/>
              </a:ext>
            </a:extLst>
          </p:cNvPr>
          <p:cNvSpPr>
            <a:spLocks noGrp="1"/>
          </p:cNvSpPr>
          <p:nvPr>
            <p:ph type="title"/>
          </p:nvPr>
        </p:nvSpPr>
        <p:spPr/>
        <p:txBody>
          <a:bodyPr/>
          <a:lstStyle/>
          <a:p>
            <a:pPr algn="ctr"/>
            <a:r>
              <a:rPr lang="en-IN" b="1" u="sng" dirty="0"/>
              <a:t>APPLICATIONS</a:t>
            </a:r>
          </a:p>
        </p:txBody>
      </p:sp>
      <p:sp>
        <p:nvSpPr>
          <p:cNvPr id="3" name="Content Placeholder 2">
            <a:extLst>
              <a:ext uri="{FF2B5EF4-FFF2-40B4-BE49-F238E27FC236}">
                <a16:creationId xmlns:a16="http://schemas.microsoft.com/office/drawing/2014/main" id="{835FB3E4-AF05-D450-30FA-3B4481FDD2FD}"/>
              </a:ext>
            </a:extLst>
          </p:cNvPr>
          <p:cNvSpPr>
            <a:spLocks noGrp="1"/>
          </p:cNvSpPr>
          <p:nvPr>
            <p:ph idx="1"/>
          </p:nvPr>
        </p:nvSpPr>
        <p:spPr/>
        <p:txBody>
          <a:bodyPr/>
          <a:lstStyle/>
          <a:p>
            <a:pPr>
              <a:buFont typeface="Wingdings" panose="05000000000000000000" pitchFamily="2" charset="2"/>
              <a:buChar char="Ø"/>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College Management System can be useful for large, medium colleges.</a:t>
            </a:r>
          </a:p>
          <a:p>
            <a:pPr>
              <a:buFont typeface="Wingdings" panose="05000000000000000000" pitchFamily="2" charset="2"/>
              <a:buChar char="Ø"/>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Can give facility different type of enquires.</a:t>
            </a:r>
          </a:p>
          <a:p>
            <a:pPr>
              <a:buFont typeface="Wingdings" panose="05000000000000000000" pitchFamily="2" charset="2"/>
              <a:buChar char="Ø"/>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Management can maintain data regarding faculty, students easily and it can be updated easily.</a:t>
            </a:r>
          </a:p>
          <a:p>
            <a:pPr>
              <a:buFont typeface="Wingdings" panose="05000000000000000000" pitchFamily="2" charset="2"/>
              <a:buChar char="Ø"/>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User friendly. </a:t>
            </a:r>
          </a:p>
          <a:p>
            <a:pPr>
              <a:buFont typeface="Wingdings" panose="05000000000000000000" pitchFamily="2" charset="2"/>
              <a:buChar char="Ø"/>
            </a:pP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Immediate data access.</a:t>
            </a:r>
          </a:p>
          <a:p>
            <a:endParaRPr lang="en-IN" dirty="0"/>
          </a:p>
        </p:txBody>
      </p:sp>
    </p:spTree>
    <p:extLst>
      <p:ext uri="{BB962C8B-B14F-4D97-AF65-F5344CB8AC3E}">
        <p14:creationId xmlns:p14="http://schemas.microsoft.com/office/powerpoint/2010/main" val="2609376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2DBD-BEED-695E-72F1-1091B2D788F4}"/>
              </a:ext>
            </a:extLst>
          </p:cNvPr>
          <p:cNvSpPr>
            <a:spLocks noGrp="1"/>
          </p:cNvSpPr>
          <p:nvPr>
            <p:ph type="title"/>
          </p:nvPr>
        </p:nvSpPr>
        <p:spPr/>
        <p:txBody>
          <a:bodyPr>
            <a:normAutofit/>
          </a:bodyPr>
          <a:lstStyle/>
          <a:p>
            <a:pPr algn="ctr"/>
            <a:r>
              <a:rPr lang="en-IN" sz="3200" b="1" u="sng" dirty="0"/>
              <a:t>CONCLUSION</a:t>
            </a:r>
          </a:p>
        </p:txBody>
      </p:sp>
      <p:sp>
        <p:nvSpPr>
          <p:cNvPr id="3" name="Content Placeholder 2">
            <a:extLst>
              <a:ext uri="{FF2B5EF4-FFF2-40B4-BE49-F238E27FC236}">
                <a16:creationId xmlns:a16="http://schemas.microsoft.com/office/drawing/2014/main" id="{08255696-506E-77B9-425E-E721C88076DB}"/>
              </a:ext>
            </a:extLst>
          </p:cNvPr>
          <p:cNvSpPr>
            <a:spLocks noGrp="1"/>
          </p:cNvSpPr>
          <p:nvPr>
            <p:ph idx="1"/>
          </p:nvPr>
        </p:nvSpPr>
        <p:spPr/>
        <p:txBody>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The amount of time consumption is reduced and also the manual calculations are omitted, the reports can be obtained regularly and also whenever on demand by the user.</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Thus the system developed will be helpful to the administrator by easing his/her task. </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329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7CAE-B48E-6BA2-9A76-572AF9706B7D}"/>
              </a:ext>
            </a:extLst>
          </p:cNvPr>
          <p:cNvSpPr>
            <a:spLocks noGrp="1"/>
          </p:cNvSpPr>
          <p:nvPr>
            <p:ph type="title"/>
          </p:nvPr>
        </p:nvSpPr>
        <p:spPr/>
        <p:txBody>
          <a:bodyPr>
            <a:normAutofit/>
          </a:bodyPr>
          <a:lstStyle/>
          <a:p>
            <a:pPr algn="ctr"/>
            <a:r>
              <a:rPr lang="en-IN" sz="3200" b="1" u="sng" dirty="0"/>
              <a:t>ABSTRACT</a:t>
            </a:r>
          </a:p>
        </p:txBody>
      </p:sp>
      <p:sp>
        <p:nvSpPr>
          <p:cNvPr id="7" name="Content Placeholder 6">
            <a:extLst>
              <a:ext uri="{FF2B5EF4-FFF2-40B4-BE49-F238E27FC236}">
                <a16:creationId xmlns:a16="http://schemas.microsoft.com/office/drawing/2014/main" id="{2EB1FE9D-CDEB-D6B9-6060-34876EB000DD}"/>
              </a:ext>
            </a:extLst>
          </p:cNvPr>
          <p:cNvSpPr>
            <a:spLocks noGrp="1"/>
          </p:cNvSpPr>
          <p:nvPr>
            <p:ph idx="1"/>
          </p:nvPr>
        </p:nvSpPr>
        <p:spPr>
          <a:xfrm>
            <a:off x="1241659" y="1953929"/>
            <a:ext cx="9575567" cy="3837272"/>
          </a:xfrm>
        </p:spPr>
        <p:txBody>
          <a:bodyPr>
            <a:normAutofit fontScale="92500" lnSpcReduction="20000"/>
          </a:bodyPr>
          <a:lstStyle/>
          <a:p>
            <a:pPr algn="just">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 The main objective of college management system is to automate all functionalities of a college or university. Using this system you can manage all college management work like admission, fees submission, time table management and result declaration.</a:t>
            </a:r>
          </a:p>
          <a:p>
            <a:pPr marL="0" indent="0" algn="just">
              <a:buNone/>
            </a:pPr>
            <a:endParaRPr lang="en-US" sz="22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 Using this college management system you can view or update data and information about students and staff easily. This system helps in managing the activity like student admission, student registration, fees submission. Admin can also retrieve information of employee student. </a:t>
            </a:r>
          </a:p>
          <a:p>
            <a:pPr marL="0" indent="0" algn="just">
              <a:buNone/>
            </a:pPr>
            <a:endParaRPr lang="en-US" sz="1800" dirty="0">
              <a:latin typeface="Cambria" panose="02040503050406030204" pitchFamily="18" charset="0"/>
              <a:ea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3120400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058F30-62B2-2DF9-5053-A8D48E3A1034}"/>
              </a:ext>
            </a:extLst>
          </p:cNvPr>
          <p:cNvPicPr>
            <a:picLocks noChangeAspect="1"/>
          </p:cNvPicPr>
          <p:nvPr/>
        </p:nvPicPr>
        <p:blipFill>
          <a:blip r:embed="rId2"/>
          <a:stretch>
            <a:fillRect/>
          </a:stretch>
        </p:blipFill>
        <p:spPr>
          <a:xfrm>
            <a:off x="2120900" y="12700"/>
            <a:ext cx="7950200" cy="6832600"/>
          </a:xfrm>
          <a:prstGeom prst="rect">
            <a:avLst/>
          </a:prstGeom>
        </p:spPr>
      </p:pic>
    </p:spTree>
    <p:extLst>
      <p:ext uri="{BB962C8B-B14F-4D97-AF65-F5344CB8AC3E}">
        <p14:creationId xmlns:p14="http://schemas.microsoft.com/office/powerpoint/2010/main" val="70664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64BB-160D-4949-70BE-A1FE3C79F162}"/>
              </a:ext>
            </a:extLst>
          </p:cNvPr>
          <p:cNvSpPr>
            <a:spLocks noGrp="1"/>
          </p:cNvSpPr>
          <p:nvPr>
            <p:ph type="title"/>
          </p:nvPr>
        </p:nvSpPr>
        <p:spPr>
          <a:xfrm>
            <a:off x="685801" y="609600"/>
            <a:ext cx="10131425" cy="949693"/>
          </a:xfrm>
        </p:spPr>
        <p:txBody>
          <a:bodyPr>
            <a:normAutofit/>
          </a:bodyPr>
          <a:lstStyle/>
          <a:p>
            <a:pPr algn="ctr"/>
            <a:r>
              <a:rPr lang="en-IN" sz="3200" b="1" u="sng" dirty="0"/>
              <a:t>OBJECTIVE</a:t>
            </a:r>
          </a:p>
        </p:txBody>
      </p:sp>
      <p:sp>
        <p:nvSpPr>
          <p:cNvPr id="3" name="Content Placeholder 2">
            <a:extLst>
              <a:ext uri="{FF2B5EF4-FFF2-40B4-BE49-F238E27FC236}">
                <a16:creationId xmlns:a16="http://schemas.microsoft.com/office/drawing/2014/main" id="{227C8C6D-FC83-360C-E07A-02D23E537E51}"/>
              </a:ext>
            </a:extLst>
          </p:cNvPr>
          <p:cNvSpPr>
            <a:spLocks noGrp="1"/>
          </p:cNvSpPr>
          <p:nvPr>
            <p:ph idx="1"/>
          </p:nvPr>
        </p:nvSpPr>
        <p:spPr>
          <a:xfrm>
            <a:off x="685801" y="1722923"/>
            <a:ext cx="10131425" cy="4068278"/>
          </a:xfrm>
        </p:spPr>
        <p:txBody>
          <a:bodyPr>
            <a:normAutofit/>
          </a:bodyPr>
          <a:lstStyle/>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ERP College Management Module which is used by Schools as well as Colleges to manage their daily activities which include the management of Employees, Students, Books and Library Records, Parents details, Assignments, Admission Process, Results and Reports, Exams, Events, Attendance, Timetable, Fees and Other Reports. </a:t>
            </a:r>
          </a:p>
          <a:p>
            <a:pPr marL="0" indent="0">
              <a:buNone/>
            </a:pP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 It provides one-point access to manage these wide range of activities both effectively and efficiently.</a:t>
            </a:r>
          </a:p>
          <a:p>
            <a:pPr>
              <a:buFont typeface="Wingdings" panose="05000000000000000000" pitchFamily="2" charset="2"/>
              <a:buChar char="ü"/>
            </a:pP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 To increase data accuracy and make college management system more secure, effective, convenient and accessible</a:t>
            </a:r>
            <a:r>
              <a:rPr lang="en-US" sz="1800" dirty="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22448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769C-4773-7D8B-5F71-BAB711EEA34D}"/>
              </a:ext>
            </a:extLst>
          </p:cNvPr>
          <p:cNvSpPr>
            <a:spLocks noGrp="1"/>
          </p:cNvSpPr>
          <p:nvPr>
            <p:ph type="title"/>
          </p:nvPr>
        </p:nvSpPr>
        <p:spPr/>
        <p:txBody>
          <a:bodyPr>
            <a:normAutofit/>
          </a:bodyPr>
          <a:lstStyle/>
          <a:p>
            <a:pPr algn="ctr"/>
            <a:r>
              <a:rPr lang="en-IN" sz="3200" b="1" u="sng" dirty="0"/>
              <a:t>TOOLS AND TECHNOLOGIES</a:t>
            </a:r>
          </a:p>
        </p:txBody>
      </p:sp>
      <p:sp>
        <p:nvSpPr>
          <p:cNvPr id="3" name="Content Placeholder 2">
            <a:extLst>
              <a:ext uri="{FF2B5EF4-FFF2-40B4-BE49-F238E27FC236}">
                <a16:creationId xmlns:a16="http://schemas.microsoft.com/office/drawing/2014/main" id="{811573DB-2154-9309-F3E5-1EE847ACE852}"/>
              </a:ext>
            </a:extLst>
          </p:cNvPr>
          <p:cNvSpPr>
            <a:spLocks noGrp="1"/>
          </p:cNvSpPr>
          <p:nvPr>
            <p:ph idx="1"/>
          </p:nvPr>
        </p:nvSpPr>
        <p:spPr>
          <a:xfrm>
            <a:off x="685801" y="2142067"/>
            <a:ext cx="10903016" cy="4403112"/>
          </a:xfrm>
        </p:spPr>
        <p:txBody>
          <a:bodyPr/>
          <a:lstStyle/>
          <a:p>
            <a:pPr marR="0" algn="l">
              <a:spcBef>
                <a:spcPts val="0"/>
              </a:spcBef>
              <a:spcAft>
                <a:spcPts val="0"/>
              </a:spcAft>
              <a:buFont typeface="Wingdings" panose="05000000000000000000" pitchFamily="2" charset="2"/>
              <a:buChar char="Ø"/>
            </a:pPr>
            <a:r>
              <a:rPr lang="en-US" sz="2800" b="0" i="0" dirty="0">
                <a:effectLst/>
                <a:latin typeface="Calibri" panose="020F0502020204030204" pitchFamily="34" charset="0"/>
              </a:rPr>
              <a:t>   Front-End: Angular</a:t>
            </a:r>
          </a:p>
          <a:p>
            <a:pPr marL="171450" marR="0" indent="-457200" algn="l">
              <a:spcBef>
                <a:spcPts val="0"/>
              </a:spcBef>
              <a:spcAft>
                <a:spcPts val="0"/>
              </a:spcAft>
              <a:buFont typeface="Wingdings" panose="05000000000000000000" pitchFamily="2" charset="2"/>
              <a:buChar char="Ø"/>
            </a:pPr>
            <a:r>
              <a:rPr lang="en-US" sz="2800" b="0" i="0" dirty="0">
                <a:effectLst/>
                <a:latin typeface="Calibri" panose="020F0502020204030204" pitchFamily="34" charset="0"/>
              </a:rPr>
              <a:t>Server-side: Spring Boot, JPA, Hibernate</a:t>
            </a:r>
          </a:p>
          <a:p>
            <a:pPr marR="0" algn="l">
              <a:spcBef>
                <a:spcPts val="0"/>
              </a:spcBef>
              <a:spcAft>
                <a:spcPts val="0"/>
              </a:spcAft>
              <a:buFont typeface="Wingdings" panose="05000000000000000000" pitchFamily="2" charset="2"/>
              <a:buChar char="Ø"/>
            </a:pPr>
            <a:r>
              <a:rPr lang="en-US" sz="2800" b="0" i="0" dirty="0">
                <a:effectLst/>
                <a:latin typeface="Calibri" panose="020F0502020204030204" pitchFamily="34" charset="0"/>
              </a:rPr>
              <a:t>  Back-end: MYSQL</a:t>
            </a:r>
          </a:p>
          <a:p>
            <a:pPr marL="171450" marR="0" indent="-457200" algn="l">
              <a:spcBef>
                <a:spcPts val="0"/>
              </a:spcBef>
              <a:spcAft>
                <a:spcPts val="800"/>
              </a:spcAft>
              <a:buFont typeface="Wingdings" panose="05000000000000000000" pitchFamily="2" charset="2"/>
              <a:buChar char="Ø"/>
            </a:pPr>
            <a:r>
              <a:rPr lang="en-US" sz="2800" b="0" i="0" dirty="0">
                <a:effectLst/>
                <a:latin typeface="Calibri" panose="020F0502020204030204" pitchFamily="34" charset="0"/>
              </a:rPr>
              <a:t>Web Server: Tomcat</a:t>
            </a:r>
          </a:p>
          <a:p>
            <a:endParaRPr lang="en-IN" dirty="0"/>
          </a:p>
        </p:txBody>
      </p:sp>
      <p:pic>
        <p:nvPicPr>
          <p:cNvPr id="4" name="Picture 3" descr="Logo&#10;&#10;Description automatically generated">
            <a:extLst>
              <a:ext uri="{FF2B5EF4-FFF2-40B4-BE49-F238E27FC236}">
                <a16:creationId xmlns:a16="http://schemas.microsoft.com/office/drawing/2014/main" id="{E3FE25E2-3ED0-5E44-C71E-36ACAF5E1A86}"/>
              </a:ext>
            </a:extLst>
          </p:cNvPr>
          <p:cNvPicPr>
            <a:picLocks noChangeAspect="1"/>
          </p:cNvPicPr>
          <p:nvPr/>
        </p:nvPicPr>
        <p:blipFill>
          <a:blip r:embed="rId2"/>
          <a:stretch>
            <a:fillRect/>
          </a:stretch>
        </p:blipFill>
        <p:spPr>
          <a:xfrm>
            <a:off x="4771948" y="4748432"/>
            <a:ext cx="2322378" cy="1982804"/>
          </a:xfrm>
          <a:prstGeom prst="rect">
            <a:avLst/>
          </a:prstGeom>
          <a:ln>
            <a:noFill/>
          </a:ln>
        </p:spPr>
      </p:pic>
      <p:pic>
        <p:nvPicPr>
          <p:cNvPr id="6" name="Content Placeholder 9">
            <a:extLst>
              <a:ext uri="{FF2B5EF4-FFF2-40B4-BE49-F238E27FC236}">
                <a16:creationId xmlns:a16="http://schemas.microsoft.com/office/drawing/2014/main" id="{DE61D182-B0BD-432C-92C6-970B86A0F708}"/>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7561043" y="4106717"/>
            <a:ext cx="2952329" cy="1224136"/>
          </a:xfrm>
          <a:prstGeom prst="rect">
            <a:avLst/>
          </a:prstGeom>
        </p:spPr>
      </p:pic>
      <p:pic>
        <p:nvPicPr>
          <p:cNvPr id="7" name="Content Placeholder 11">
            <a:extLst>
              <a:ext uri="{FF2B5EF4-FFF2-40B4-BE49-F238E27FC236}">
                <a16:creationId xmlns:a16="http://schemas.microsoft.com/office/drawing/2014/main" id="{D0D836E8-B94C-4AB0-8668-ADC7CB20F0D0}"/>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7257189" y="2364545"/>
            <a:ext cx="3752676" cy="1224136"/>
          </a:xfrm>
          <a:prstGeom prst="rect">
            <a:avLst/>
          </a:prstGeom>
        </p:spPr>
      </p:pic>
    </p:spTree>
    <p:extLst>
      <p:ext uri="{BB962C8B-B14F-4D97-AF65-F5344CB8AC3E}">
        <p14:creationId xmlns:p14="http://schemas.microsoft.com/office/powerpoint/2010/main" val="347526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FE2F-EA32-7558-62D2-3EDE01AB5AA3}"/>
              </a:ext>
            </a:extLst>
          </p:cNvPr>
          <p:cNvSpPr>
            <a:spLocks noGrp="1"/>
          </p:cNvSpPr>
          <p:nvPr>
            <p:ph type="title"/>
          </p:nvPr>
        </p:nvSpPr>
        <p:spPr>
          <a:xfrm>
            <a:off x="685801" y="-377687"/>
            <a:ext cx="10131425" cy="2350866"/>
          </a:xfrm>
        </p:spPr>
        <p:txBody>
          <a:bodyPr>
            <a:normAutofit/>
          </a:bodyPr>
          <a:lstStyle/>
          <a:p>
            <a:pPr algn="ctr"/>
            <a:br>
              <a:rPr lang="en-IN" sz="3200" b="1" u="sng" dirty="0"/>
            </a:br>
            <a:r>
              <a:rPr lang="en-IN" sz="3200" b="1" u="sng" dirty="0"/>
              <a:t>PROJECT ARCHITECTURE</a:t>
            </a:r>
          </a:p>
        </p:txBody>
      </p:sp>
      <p:pic>
        <p:nvPicPr>
          <p:cNvPr id="9" name="Content Placeholder 4">
            <a:extLst>
              <a:ext uri="{FF2B5EF4-FFF2-40B4-BE49-F238E27FC236}">
                <a16:creationId xmlns:a16="http://schemas.microsoft.com/office/drawing/2014/main" id="{0D020A65-6A08-4C9B-9EF5-21A2962D7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666" y="2622925"/>
            <a:ext cx="6763694" cy="2495898"/>
          </a:xfrm>
          <a:prstGeom prst="rect">
            <a:avLst/>
          </a:prstGeom>
        </p:spPr>
      </p:pic>
    </p:spTree>
    <p:extLst>
      <p:ext uri="{BB962C8B-B14F-4D97-AF65-F5344CB8AC3E}">
        <p14:creationId xmlns:p14="http://schemas.microsoft.com/office/powerpoint/2010/main" val="154371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E9F8-1FFD-2872-103E-B6C156690AC1}"/>
              </a:ext>
            </a:extLst>
          </p:cNvPr>
          <p:cNvSpPr>
            <a:spLocks noGrp="1"/>
          </p:cNvSpPr>
          <p:nvPr>
            <p:ph type="title"/>
          </p:nvPr>
        </p:nvSpPr>
        <p:spPr/>
        <p:txBody>
          <a:bodyPr/>
          <a:lstStyle/>
          <a:p>
            <a:pPr algn="ctr"/>
            <a:r>
              <a:rPr lang="en-IN" u="sng" dirty="0"/>
              <a:t>ER DIAGRAM</a:t>
            </a:r>
          </a:p>
        </p:txBody>
      </p:sp>
      <p:pic>
        <p:nvPicPr>
          <p:cNvPr id="4" name="Content Placeholder 8">
            <a:extLst>
              <a:ext uri="{FF2B5EF4-FFF2-40B4-BE49-F238E27FC236}">
                <a16:creationId xmlns:a16="http://schemas.microsoft.com/office/drawing/2014/main" id="{53FF525C-019D-2F8F-A9D8-A59350EA1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969" y="2141538"/>
            <a:ext cx="8263086" cy="3649662"/>
          </a:xfrm>
        </p:spPr>
      </p:pic>
    </p:spTree>
    <p:extLst>
      <p:ext uri="{BB962C8B-B14F-4D97-AF65-F5344CB8AC3E}">
        <p14:creationId xmlns:p14="http://schemas.microsoft.com/office/powerpoint/2010/main" val="85525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52CB-DA84-1B08-F54B-A035BB153BD4}"/>
              </a:ext>
            </a:extLst>
          </p:cNvPr>
          <p:cNvSpPr>
            <a:spLocks noGrp="1"/>
          </p:cNvSpPr>
          <p:nvPr>
            <p:ph type="title"/>
          </p:nvPr>
        </p:nvSpPr>
        <p:spPr/>
        <p:txBody>
          <a:bodyPr>
            <a:normAutofit/>
          </a:bodyPr>
          <a:lstStyle/>
          <a:p>
            <a:r>
              <a:rPr lang="en-IN" sz="3200" b="1" u="sng" dirty="0"/>
              <a:t>MODULES FOR CMS</a:t>
            </a:r>
          </a:p>
        </p:txBody>
      </p:sp>
      <p:sp>
        <p:nvSpPr>
          <p:cNvPr id="3" name="Content Placeholder 2">
            <a:extLst>
              <a:ext uri="{FF2B5EF4-FFF2-40B4-BE49-F238E27FC236}">
                <a16:creationId xmlns:a16="http://schemas.microsoft.com/office/drawing/2014/main" id="{97DD6AC0-3508-A251-28E0-84DEB0EEF40E}"/>
              </a:ext>
            </a:extLst>
          </p:cNvPr>
          <p:cNvSpPr>
            <a:spLocks noGrp="1"/>
          </p:cNvSpPr>
          <p:nvPr>
            <p:ph idx="1"/>
          </p:nvPr>
        </p:nvSpPr>
        <p:spPr>
          <a:xfrm>
            <a:off x="685801" y="2142067"/>
            <a:ext cx="10131425" cy="3633091"/>
          </a:xfrm>
        </p:spPr>
        <p:txBody>
          <a:bodyPr>
            <a:normAutofit/>
          </a:bodyPr>
          <a:lstStyle/>
          <a:p>
            <a:pPr>
              <a:buFont typeface="Wingdings" panose="05000000000000000000" pitchFamily="2" charset="2"/>
              <a:buChar char="Ø"/>
            </a:pPr>
            <a:r>
              <a:rPr lang="en-IN" sz="2800" dirty="0"/>
              <a:t> Admin Module</a:t>
            </a:r>
          </a:p>
          <a:p>
            <a:pPr>
              <a:buFont typeface="Wingdings" panose="05000000000000000000" pitchFamily="2" charset="2"/>
              <a:buChar char="Ø"/>
            </a:pPr>
            <a:r>
              <a:rPr lang="en-IN" sz="2800" dirty="0"/>
              <a:t> Student Module</a:t>
            </a:r>
          </a:p>
          <a:p>
            <a:pPr>
              <a:buFont typeface="Wingdings" panose="05000000000000000000" pitchFamily="2" charset="2"/>
              <a:buChar char="Ø"/>
            </a:pPr>
            <a:r>
              <a:rPr lang="en-IN" sz="2800" dirty="0"/>
              <a:t> Faculty Module</a:t>
            </a:r>
          </a:p>
          <a:p>
            <a:pPr>
              <a:buFont typeface="Wingdings" panose="05000000000000000000" pitchFamily="2" charset="2"/>
              <a:buChar char="Ø"/>
            </a:pPr>
            <a:r>
              <a:rPr lang="en-IN" sz="2800" dirty="0"/>
              <a:t> Librarian Module</a:t>
            </a:r>
          </a:p>
        </p:txBody>
      </p:sp>
      <p:pic>
        <p:nvPicPr>
          <p:cNvPr id="2054" name="Picture 6" descr="Group of College Student studying in a city park Group of College Student studying in a city park , Girls, Smiling, Females, Human Face,student, friends, Book, smiling college campus stock pictures, royalty-free photos &amp; images">
            <a:extLst>
              <a:ext uri="{FF2B5EF4-FFF2-40B4-BE49-F238E27FC236}">
                <a16:creationId xmlns:a16="http://schemas.microsoft.com/office/drawing/2014/main" id="{B40C6B82-7CB6-787A-517E-6D6003DD1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261" y="0"/>
            <a:ext cx="721573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6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D60B-FB1D-6D8A-CFA7-2FD721DE42D8}"/>
              </a:ext>
            </a:extLst>
          </p:cNvPr>
          <p:cNvSpPr>
            <a:spLocks noGrp="1"/>
          </p:cNvSpPr>
          <p:nvPr>
            <p:ph type="title"/>
          </p:nvPr>
        </p:nvSpPr>
        <p:spPr/>
        <p:txBody>
          <a:bodyPr>
            <a:normAutofit/>
          </a:bodyPr>
          <a:lstStyle/>
          <a:p>
            <a:pPr algn="ctr"/>
            <a:r>
              <a:rPr lang="en-IN" b="1" dirty="0"/>
              <a:t>                                                                </a:t>
            </a:r>
            <a:r>
              <a:rPr lang="en-IN" b="1" u="sng" dirty="0"/>
              <a:t>ADMIN</a:t>
            </a:r>
          </a:p>
        </p:txBody>
      </p:sp>
      <p:sp>
        <p:nvSpPr>
          <p:cNvPr id="6" name="TextBox 5">
            <a:extLst>
              <a:ext uri="{FF2B5EF4-FFF2-40B4-BE49-F238E27FC236}">
                <a16:creationId xmlns:a16="http://schemas.microsoft.com/office/drawing/2014/main" id="{692CECC5-51D7-7B52-EDF2-A16D8B9CFC9F}"/>
              </a:ext>
            </a:extLst>
          </p:cNvPr>
          <p:cNvSpPr txBox="1"/>
          <p:nvPr/>
        </p:nvSpPr>
        <p:spPr>
          <a:xfrm>
            <a:off x="7006390" y="1121479"/>
            <a:ext cx="4582428" cy="3691780"/>
          </a:xfrm>
          <a:prstGeom prst="rect">
            <a:avLst/>
          </a:prstGeom>
          <a:noFill/>
        </p:spPr>
        <p:txBody>
          <a:bodyPr wrap="square">
            <a:spAutoFit/>
          </a:bodyPr>
          <a:lstStyle/>
          <a:p>
            <a:pPr lvl="1">
              <a:lnSpc>
                <a:spcPct val="150000"/>
              </a:lnSpc>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mj-lt"/>
              <a:buAutoNum type="alphaLcPeriod"/>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ü"/>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Login</a:t>
            </a:r>
          </a:p>
          <a:p>
            <a:pPr marL="742950" lvl="1" indent="-285750">
              <a:lnSpc>
                <a:spcPct val="150000"/>
              </a:lnSpc>
              <a:buFont typeface="Wingdings" panose="05000000000000000000" pitchFamily="2" charset="2"/>
              <a:buChar char="ü"/>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Add/View Student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ü"/>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Add/View </a:t>
            </a:r>
            <a:r>
              <a:rPr lang="en-US" sz="2000" b="1" u="sng" dirty="0">
                <a:latin typeface="Calibri" panose="020F0502020204030204" pitchFamily="34" charset="0"/>
                <a:ea typeface="Calibri" panose="020F0502020204030204" pitchFamily="34" charset="0"/>
                <a:cs typeface="Times New Roman" panose="02020603050405020304" pitchFamily="18" charset="0"/>
              </a:rPr>
              <a:t>Faculty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ü"/>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Add Time-Table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ü"/>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Add Event</a:t>
            </a:r>
          </a:p>
          <a:p>
            <a:pPr marL="742950" lvl="1" indent="-285750">
              <a:lnSpc>
                <a:spcPct val="150000"/>
              </a:lnSpc>
              <a:buFont typeface="Wingdings" panose="05000000000000000000" pitchFamily="2" charset="2"/>
              <a:buChar char="ü"/>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View Books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6" name="Picture 4" descr="Students asking doubts to professor Professor helping student in library at college. Group of multiethnic students taking an active part in a lesson while standing in library. Mature woman teacher and university student discussing over math formulas on whiteboard. college campus stock pictures, royalty-free photos &amp; images">
            <a:extLst>
              <a:ext uri="{FF2B5EF4-FFF2-40B4-BE49-F238E27FC236}">
                <a16:creationId xmlns:a16="http://schemas.microsoft.com/office/drawing/2014/main" id="{C521F0FE-894F-63F3-872B-06438C9CDA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700639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628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6443</TotalTime>
  <Words>589</Words>
  <Application>Microsoft Office PowerPoint</Application>
  <PresentationFormat>Widescreen</PresentationFormat>
  <Paragraphs>109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vt:lpstr>
      <vt:lpstr>Times New Roman</vt:lpstr>
      <vt:lpstr>Wingdings</vt:lpstr>
      <vt:lpstr>Celestial</vt:lpstr>
      <vt:lpstr>PowerPoint Presentation</vt:lpstr>
      <vt:lpstr>TEAM MEMBERS</vt:lpstr>
      <vt:lpstr>ABSTRACT</vt:lpstr>
      <vt:lpstr>OBJECTIVE</vt:lpstr>
      <vt:lpstr>TOOLS AND TECHNOLOGIES</vt:lpstr>
      <vt:lpstr> PROJECT ARCHITECTURE</vt:lpstr>
      <vt:lpstr>ER DIAGRAM</vt:lpstr>
      <vt:lpstr>MODULES FOR CMS</vt:lpstr>
      <vt:lpstr>                                                                ADMIN</vt:lpstr>
      <vt:lpstr>         STUDENT</vt:lpstr>
      <vt:lpstr>FACULTY</vt:lpstr>
      <vt:lpstr>LIBRARIAN</vt:lpstr>
      <vt:lpstr>Output for home page</vt:lpstr>
      <vt:lpstr>Output for about page</vt:lpstr>
      <vt:lpstr>OUTPUT FOR ADMIN LOGIN</vt:lpstr>
      <vt:lpstr>OUTPUT FOR student LOGIN</vt:lpstr>
      <vt:lpstr>OUTPUT FOR FACULTY LOGIN</vt:lpstr>
      <vt:lpstr>OUTPUT FOR LIBRARIAN LOGIN</vt:lpstr>
      <vt:lpstr>OUTPUTs FOR ADMIN-DASHBOARD </vt:lpstr>
      <vt:lpstr>OUTPUTs FOR ADMIN-DASHBOARD(student action) </vt:lpstr>
      <vt:lpstr>OUTPUTs FOR ADMIN-DASHBOARD (faculty action)</vt:lpstr>
      <vt:lpstr>OUTPUTs FOR ADMIN-DASHBOARD (librarian action)</vt:lpstr>
      <vt:lpstr>OUTPUTs FOR ADMIN-DASHBOARD (timetable action)</vt:lpstr>
      <vt:lpstr>OUTPUTs FOR ADMIN-DASHBOARD (event action)</vt:lpstr>
      <vt:lpstr>OUTPUTs FOR ADMIN-DASHBOARD (available books)</vt:lpstr>
      <vt:lpstr>TESTING USING POSTMAN TOOL</vt:lpstr>
      <vt:lpstr>ADVANTAGES</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 System for college management GROUP-3</dc:title>
  <dc:creator>surekha janjanam</dc:creator>
  <cp:lastModifiedBy>surekha janjanam</cp:lastModifiedBy>
  <cp:revision>32</cp:revision>
  <dcterms:created xsi:type="dcterms:W3CDTF">2022-05-10T09:44:48Z</dcterms:created>
  <dcterms:modified xsi:type="dcterms:W3CDTF">2022-05-18T04:08:50Z</dcterms:modified>
</cp:coreProperties>
</file>