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19F808-36E9-4A4F-9DE4-FAC1233DA7CE}">
  <a:tblStyle styleId="{8C19F808-36E9-4A4F-9DE4-FAC1233DA7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981eb0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981eb0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7b5eb1b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7b5eb1b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b7b5eb1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b7b5eb1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378bf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378bf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7b5eb1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7b5eb1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7b5eb1b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7b5eb1b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7b5eb1b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b7b5eb1b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b7b5eb1b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b7b5eb1b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Modeling Assistant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03775"/>
            <a:ext cx="85206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Developer: Kamran Makarian, DE, USA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Tom Medvitz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Dec. 5,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55B8"/>
                </a:solidFill>
              </a:rPr>
              <a:t>Description &amp;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43300"/>
            <a:ext cx="8520600" cy="3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Description: This app assists beginner machine learning practitioners in model selection process.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Project Intro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Design documents (user stories, class summary UML, test plan)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Demo!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25" y="133075"/>
            <a:ext cx="7822152" cy="48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B8"/>
              </a:buClr>
              <a:buSzPct val="100000"/>
              <a:buFont typeface="Arial"/>
              <a:buNone/>
            </a:pPr>
            <a:r>
              <a:rPr b="1" lang="en" sz="3000">
                <a:solidFill>
                  <a:srgbClr val="0055B8"/>
                </a:solidFill>
              </a:rPr>
              <a:t>Supervised Learning vs. Unsupervised Learning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6"/>
          <p:cNvGrpSpPr/>
          <p:nvPr/>
        </p:nvGrpSpPr>
        <p:grpSpPr>
          <a:xfrm>
            <a:off x="311866" y="1892075"/>
            <a:ext cx="8520276" cy="2726282"/>
            <a:chOff x="634907" y="1366"/>
            <a:chExt cx="9454367" cy="3229809"/>
          </a:xfrm>
        </p:grpSpPr>
        <p:sp>
          <p:nvSpPr>
            <p:cNvPr id="73" name="Google Shape;73;p16"/>
            <p:cNvSpPr/>
            <p:nvPr/>
          </p:nvSpPr>
          <p:spPr>
            <a:xfrm>
              <a:off x="8231325" y="1952728"/>
              <a:ext cx="980700" cy="437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71538"/>
                  </a:lnTo>
                  <a:lnTo>
                    <a:pt x="120000" y="7153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4" name="Google Shape;74;p16"/>
            <p:cNvSpPr/>
            <p:nvPr/>
          </p:nvSpPr>
          <p:spPr>
            <a:xfrm>
              <a:off x="7250556" y="1952728"/>
              <a:ext cx="980700" cy="437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71538"/>
                  </a:lnTo>
                  <a:lnTo>
                    <a:pt x="0" y="71538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5" name="Google Shape;75;p16"/>
            <p:cNvSpPr/>
            <p:nvPr/>
          </p:nvSpPr>
          <p:spPr>
            <a:xfrm>
              <a:off x="5779402" y="758360"/>
              <a:ext cx="2451900" cy="437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71538"/>
                  </a:lnTo>
                  <a:lnTo>
                    <a:pt x="120000" y="7153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6" name="Google Shape;76;p16"/>
            <p:cNvSpPr/>
            <p:nvPr/>
          </p:nvSpPr>
          <p:spPr>
            <a:xfrm>
              <a:off x="5730970" y="758360"/>
              <a:ext cx="91500" cy="447600"/>
            </a:xfrm>
            <a:custGeom>
              <a:rect b="b" l="l" r="r" t="t"/>
              <a:pathLst>
                <a:path extrusionOk="0" h="120000" w="120000">
                  <a:moveTo>
                    <a:pt x="63558" y="0"/>
                  </a:moveTo>
                  <a:lnTo>
                    <a:pt x="63558" y="72638"/>
                  </a:lnTo>
                  <a:lnTo>
                    <a:pt x="60000" y="72638"/>
                  </a:ln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7" name="Google Shape;77;p16"/>
            <p:cNvSpPr/>
            <p:nvPr/>
          </p:nvSpPr>
          <p:spPr>
            <a:xfrm>
              <a:off x="3327479" y="1952728"/>
              <a:ext cx="1961400" cy="437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71538"/>
                  </a:lnTo>
                  <a:lnTo>
                    <a:pt x="120000" y="7153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8" name="Google Shape;78;p16"/>
            <p:cNvSpPr/>
            <p:nvPr/>
          </p:nvSpPr>
          <p:spPr>
            <a:xfrm>
              <a:off x="3281759" y="1952728"/>
              <a:ext cx="91500" cy="4374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9" name="Google Shape;79;p16"/>
            <p:cNvSpPr/>
            <p:nvPr/>
          </p:nvSpPr>
          <p:spPr>
            <a:xfrm>
              <a:off x="1365941" y="1952728"/>
              <a:ext cx="1961400" cy="437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71538"/>
                  </a:lnTo>
                  <a:lnTo>
                    <a:pt x="0" y="71538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0" name="Google Shape;80;p16"/>
            <p:cNvSpPr/>
            <p:nvPr/>
          </p:nvSpPr>
          <p:spPr>
            <a:xfrm>
              <a:off x="3327479" y="758360"/>
              <a:ext cx="2451900" cy="437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71538"/>
                  </a:lnTo>
                  <a:lnTo>
                    <a:pt x="0" y="71538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1" name="Google Shape;81;p16"/>
            <p:cNvSpPr/>
            <p:nvPr/>
          </p:nvSpPr>
          <p:spPr>
            <a:xfrm>
              <a:off x="5048368" y="1366"/>
              <a:ext cx="1462200" cy="756900"/>
            </a:xfrm>
            <a:prstGeom prst="rect">
              <a:avLst/>
            </a:prstGeom>
            <a:solidFill>
              <a:srgbClr val="0055B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5048368" y="1366"/>
              <a:ext cx="1462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80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Learning Paradigms</a:t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5340782" y="590139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5340782" y="590139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2596446" y="1195734"/>
              <a:ext cx="1462200" cy="756900"/>
            </a:xfrm>
            <a:prstGeom prst="rect">
              <a:avLst/>
            </a:prstGeom>
            <a:solidFill>
              <a:srgbClr val="0055B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2596446" y="1195734"/>
              <a:ext cx="1462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80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Supervised</a:t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2888859" y="1784507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2888859" y="1784507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634907" y="2390102"/>
              <a:ext cx="1462200" cy="756900"/>
            </a:xfrm>
            <a:prstGeom prst="rect">
              <a:avLst/>
            </a:prstGeom>
            <a:solidFill>
              <a:srgbClr val="0055B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634907" y="2390102"/>
              <a:ext cx="1462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80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927321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927321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596446" y="2390102"/>
              <a:ext cx="1462200" cy="756900"/>
            </a:xfrm>
            <a:prstGeom prst="rect">
              <a:avLst/>
            </a:prstGeom>
            <a:solidFill>
              <a:srgbClr val="0055B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2596446" y="2390102"/>
              <a:ext cx="1462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80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Classification</a:t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888859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2888859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557984" y="2390102"/>
              <a:ext cx="1462200" cy="756900"/>
            </a:xfrm>
            <a:prstGeom prst="rect">
              <a:avLst/>
            </a:prstGeom>
            <a:solidFill>
              <a:srgbClr val="0055B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4557984" y="2390102"/>
              <a:ext cx="1462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80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Other</a:t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850397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4850397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045656" y="1205893"/>
              <a:ext cx="1462200" cy="756900"/>
            </a:xfrm>
            <a:prstGeom prst="rect">
              <a:avLst/>
            </a:prstGeom>
            <a:solidFill>
              <a:srgbClr val="0055B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5045656" y="1205893"/>
              <a:ext cx="1462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80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Other</a:t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850397" y="1784507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4850397" y="1784507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500291" y="1195734"/>
              <a:ext cx="1462200" cy="756900"/>
            </a:xfrm>
            <a:prstGeom prst="rect">
              <a:avLst/>
            </a:prstGeom>
            <a:solidFill>
              <a:srgbClr val="0055B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7500291" y="1195734"/>
              <a:ext cx="1462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80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Unsupervised</a:t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792705" y="1784507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7792705" y="1784507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519522" y="2390102"/>
              <a:ext cx="1462200" cy="756900"/>
            </a:xfrm>
            <a:prstGeom prst="rect">
              <a:avLst/>
            </a:prstGeom>
            <a:solidFill>
              <a:srgbClr val="0055B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6519522" y="2390102"/>
              <a:ext cx="1462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80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Clustering</a:t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811936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811936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481060" y="2390102"/>
              <a:ext cx="1462200" cy="756900"/>
            </a:xfrm>
            <a:prstGeom prst="rect">
              <a:avLst/>
            </a:prstGeom>
            <a:solidFill>
              <a:srgbClr val="0055B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8481060" y="2390102"/>
              <a:ext cx="1462200" cy="7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80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Other</a:t>
              </a: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773474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8773474" y="2978875"/>
              <a:ext cx="13158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428225" y="1359447"/>
            <a:ext cx="1593000" cy="1106747"/>
            <a:chOff x="1475463" y="1402412"/>
            <a:chExt cx="1593000" cy="646200"/>
          </a:xfrm>
        </p:grpSpPr>
        <p:sp>
          <p:nvSpPr>
            <p:cNvPr id="118" name="Google Shape;118;p16"/>
            <p:cNvSpPr/>
            <p:nvPr/>
          </p:nvSpPr>
          <p:spPr>
            <a:xfrm>
              <a:off x="1475463" y="1402412"/>
              <a:ext cx="1593000" cy="646200"/>
            </a:xfrm>
            <a:prstGeom prst="roundRect">
              <a:avLst>
                <a:gd fmla="val 16667" name="adj"/>
              </a:avLst>
            </a:prstGeom>
            <a:solidFill>
              <a:srgbClr val="76BC20"/>
            </a:solidFill>
            <a:ln cap="flat" cmpd="sng" w="12700">
              <a:solidFill>
                <a:srgbClr val="314F0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475463" y="1402412"/>
              <a:ext cx="15930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Learning from Labeled Data</a:t>
              </a:r>
              <a:endParaRPr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7096521" y="1359500"/>
            <a:ext cx="1735508" cy="1106787"/>
            <a:chOff x="9998288" y="1246904"/>
            <a:chExt cx="1604575" cy="923400"/>
          </a:xfrm>
        </p:grpSpPr>
        <p:sp>
          <p:nvSpPr>
            <p:cNvPr id="121" name="Google Shape;121;p16"/>
            <p:cNvSpPr/>
            <p:nvPr/>
          </p:nvSpPr>
          <p:spPr>
            <a:xfrm>
              <a:off x="9998288" y="1246904"/>
              <a:ext cx="1593000" cy="923400"/>
            </a:xfrm>
            <a:prstGeom prst="roundRect">
              <a:avLst>
                <a:gd fmla="val 16667" name="adj"/>
              </a:avLst>
            </a:prstGeom>
            <a:solidFill>
              <a:srgbClr val="76BC20"/>
            </a:solidFill>
            <a:ln cap="flat" cmpd="sng" w="12700">
              <a:solidFill>
                <a:srgbClr val="314F0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0009863" y="1258479"/>
              <a:ext cx="1593000" cy="7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Learning from Unlabeled Data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55B8"/>
                </a:solidFill>
              </a:rPr>
              <a:t>User Stories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11700" y="712925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1700"/>
              <a:t>As a user of this application, I can run the program to perform basic </a:t>
            </a:r>
            <a:r>
              <a:rPr lang="en" sz="1700" u="sng"/>
              <a:t>exploratory data analysis</a:t>
            </a:r>
            <a:r>
              <a:rPr lang="en" sz="1700"/>
              <a:t>, including summary statistics, feature type categorization, and missing value identification, so that I can understand the structure and quality of my data more quickly.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1700"/>
              <a:t>As a user of this application, I can run the program to perform simple (mean-based) </a:t>
            </a:r>
            <a:r>
              <a:rPr lang="en" sz="1700" u="sng"/>
              <a:t>imputation</a:t>
            </a:r>
            <a:r>
              <a:rPr lang="en" sz="1700"/>
              <a:t> on numerical missing values and </a:t>
            </a:r>
            <a:r>
              <a:rPr lang="en" sz="1700" u="sng"/>
              <a:t>save the results as a new CSV file</a:t>
            </a:r>
            <a:r>
              <a:rPr lang="en" sz="1700"/>
              <a:t>, so that I can prepare my data for future machine learning tasks efficiently</a:t>
            </a:r>
            <a:r>
              <a:rPr lang="en" sz="1700"/>
              <a:t>.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1700"/>
              <a:t>As a user of this application, I can run the program to </a:t>
            </a:r>
            <a:r>
              <a:rPr lang="en" sz="1700" u="sng"/>
              <a:t>suggest an appropriate machine learning model</a:t>
            </a:r>
            <a:r>
              <a:rPr lang="en" sz="1700"/>
              <a:t> based on my dataset type and target variable, so that I can focus on implementation rather than initial research.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1700"/>
              <a:t>As a user of this application, I can run the program to </a:t>
            </a:r>
            <a:r>
              <a:rPr lang="en" sz="1700" u="sng"/>
              <a:t>view a catalog of ML models</a:t>
            </a:r>
            <a:r>
              <a:rPr lang="en" sz="1700"/>
              <a:t> that includes their types, functionalities, and limitations, so that I can make an informed decision for my ML project.</a:t>
            </a:r>
            <a:r>
              <a:rPr lang="en" sz="1700"/>
              <a:t>.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32300" y="76200"/>
            <a:ext cx="18891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solidFill>
                  <a:srgbClr val="0055B8"/>
                </a:solidFill>
              </a:rPr>
              <a:t>Class Summary UML</a:t>
            </a:r>
            <a:endParaRPr sz="9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74" y="152400"/>
            <a:ext cx="8724226" cy="49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32300" y="76200"/>
            <a:ext cx="18891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solidFill>
                  <a:srgbClr val="0055B8"/>
                </a:solidFill>
              </a:rPr>
              <a:t>Class Summary UML</a:t>
            </a:r>
            <a:endParaRPr sz="9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74" y="152400"/>
            <a:ext cx="8724226" cy="49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132300" y="76200"/>
            <a:ext cx="8949910" cy="5077124"/>
          </a:xfrm>
          <a:custGeom>
            <a:rect b="b" l="l" r="r" t="t"/>
            <a:pathLst>
              <a:path extrusionOk="0" h="203962" w="362088">
                <a:moveTo>
                  <a:pt x="94776" y="2210"/>
                </a:moveTo>
                <a:cubicBezTo>
                  <a:pt x="93458" y="11426"/>
                  <a:pt x="88670" y="20246"/>
                  <a:pt x="82711" y="27399"/>
                </a:cubicBezTo>
                <a:cubicBezTo>
                  <a:pt x="79035" y="31811"/>
                  <a:pt x="72245" y="32169"/>
                  <a:pt x="67259" y="35019"/>
                </a:cubicBezTo>
                <a:cubicBezTo>
                  <a:pt x="63606" y="37107"/>
                  <a:pt x="60970" y="41196"/>
                  <a:pt x="56888" y="42215"/>
                </a:cubicBezTo>
                <a:cubicBezTo>
                  <a:pt x="51980" y="43441"/>
                  <a:pt x="45436" y="40755"/>
                  <a:pt x="41859" y="44332"/>
                </a:cubicBezTo>
                <a:cubicBezTo>
                  <a:pt x="38422" y="47769"/>
                  <a:pt x="40009" y="53903"/>
                  <a:pt x="38473" y="58514"/>
                </a:cubicBezTo>
                <a:cubicBezTo>
                  <a:pt x="34999" y="68940"/>
                  <a:pt x="30750" y="79251"/>
                  <a:pt x="24926" y="88570"/>
                </a:cubicBezTo>
                <a:cubicBezTo>
                  <a:pt x="18734" y="98479"/>
                  <a:pt x="8506" y="105834"/>
                  <a:pt x="3759" y="116510"/>
                </a:cubicBezTo>
                <a:cubicBezTo>
                  <a:pt x="-2303" y="130143"/>
                  <a:pt x="796" y="146252"/>
                  <a:pt x="796" y="161172"/>
                </a:cubicBezTo>
                <a:cubicBezTo>
                  <a:pt x="796" y="169821"/>
                  <a:pt x="1060" y="178651"/>
                  <a:pt x="3336" y="186995"/>
                </a:cubicBezTo>
                <a:cubicBezTo>
                  <a:pt x="4481" y="191194"/>
                  <a:pt x="4068" y="196406"/>
                  <a:pt x="7146" y="199484"/>
                </a:cubicBezTo>
                <a:cubicBezTo>
                  <a:pt x="13774" y="206112"/>
                  <a:pt x="25770" y="201627"/>
                  <a:pt x="35086" y="202659"/>
                </a:cubicBezTo>
                <a:cubicBezTo>
                  <a:pt x="58649" y="205269"/>
                  <a:pt x="82683" y="199926"/>
                  <a:pt x="106206" y="202870"/>
                </a:cubicBezTo>
                <a:cubicBezTo>
                  <a:pt x="121052" y="204728"/>
                  <a:pt x="136117" y="201812"/>
                  <a:pt x="151079" y="201812"/>
                </a:cubicBezTo>
                <a:cubicBezTo>
                  <a:pt x="160110" y="201812"/>
                  <a:pt x="170514" y="206598"/>
                  <a:pt x="178173" y="201812"/>
                </a:cubicBezTo>
                <a:cubicBezTo>
                  <a:pt x="190660" y="194008"/>
                  <a:pt x="192698" y="172978"/>
                  <a:pt x="206536" y="167945"/>
                </a:cubicBezTo>
                <a:cubicBezTo>
                  <a:pt x="229501" y="159593"/>
                  <a:pt x="258104" y="164823"/>
                  <a:pt x="277656" y="150165"/>
                </a:cubicBezTo>
                <a:cubicBezTo>
                  <a:pt x="283180" y="146023"/>
                  <a:pt x="283602" y="137603"/>
                  <a:pt x="285276" y="130904"/>
                </a:cubicBezTo>
                <a:cubicBezTo>
                  <a:pt x="286500" y="126005"/>
                  <a:pt x="283301" y="119107"/>
                  <a:pt x="287181" y="115875"/>
                </a:cubicBezTo>
                <a:cubicBezTo>
                  <a:pt x="303028" y="102673"/>
                  <a:pt x="328343" y="111564"/>
                  <a:pt x="348353" y="106562"/>
                </a:cubicBezTo>
                <a:cubicBezTo>
                  <a:pt x="352704" y="105474"/>
                  <a:pt x="359635" y="106372"/>
                  <a:pt x="361053" y="102117"/>
                </a:cubicBezTo>
                <a:cubicBezTo>
                  <a:pt x="363039" y="96160"/>
                  <a:pt x="361533" y="89540"/>
                  <a:pt x="361053" y="83279"/>
                </a:cubicBezTo>
                <a:cubicBezTo>
                  <a:pt x="360017" y="69772"/>
                  <a:pt x="361053" y="56186"/>
                  <a:pt x="361053" y="42639"/>
                </a:cubicBezTo>
                <a:cubicBezTo>
                  <a:pt x="361053" y="33467"/>
                  <a:pt x="361053" y="24294"/>
                  <a:pt x="361053" y="15122"/>
                </a:cubicBezTo>
                <a:cubicBezTo>
                  <a:pt x="361053" y="11218"/>
                  <a:pt x="363032" y="5644"/>
                  <a:pt x="359783" y="3480"/>
                </a:cubicBezTo>
                <a:cubicBezTo>
                  <a:pt x="354084" y="-316"/>
                  <a:pt x="346098" y="2845"/>
                  <a:pt x="339251" y="2845"/>
                </a:cubicBezTo>
                <a:cubicBezTo>
                  <a:pt x="325913" y="2845"/>
                  <a:pt x="312502" y="2217"/>
                  <a:pt x="299246" y="3692"/>
                </a:cubicBezTo>
                <a:cubicBezTo>
                  <a:pt x="268948" y="7064"/>
                  <a:pt x="238291" y="1999"/>
                  <a:pt x="207806" y="1999"/>
                </a:cubicBezTo>
                <a:cubicBezTo>
                  <a:pt x="182964" y="1999"/>
                  <a:pt x="158141" y="305"/>
                  <a:pt x="133299" y="305"/>
                </a:cubicBezTo>
                <a:cubicBezTo>
                  <a:pt x="124550" y="305"/>
                  <a:pt x="115802" y="305"/>
                  <a:pt x="107053" y="305"/>
                </a:cubicBezTo>
                <a:cubicBezTo>
                  <a:pt x="103039" y="305"/>
                  <a:pt x="97428" y="-916"/>
                  <a:pt x="95199" y="242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Google Shape;142;p19"/>
          <p:cNvSpPr/>
          <p:nvPr/>
        </p:nvSpPr>
        <p:spPr>
          <a:xfrm>
            <a:off x="7233050" y="3111190"/>
            <a:ext cx="1834075" cy="1931575"/>
          </a:xfrm>
          <a:custGeom>
            <a:rect b="b" l="l" r="r" t="t"/>
            <a:pathLst>
              <a:path extrusionOk="0" h="77263" w="73363">
                <a:moveTo>
                  <a:pt x="71640" y="3116"/>
                </a:moveTo>
                <a:cubicBezTo>
                  <a:pt x="71640" y="22026"/>
                  <a:pt x="74159" y="41027"/>
                  <a:pt x="72275" y="59843"/>
                </a:cubicBezTo>
                <a:cubicBezTo>
                  <a:pt x="71804" y="64549"/>
                  <a:pt x="74562" y="69678"/>
                  <a:pt x="72699" y="74025"/>
                </a:cubicBezTo>
                <a:cubicBezTo>
                  <a:pt x="71511" y="76798"/>
                  <a:pt x="66826" y="75718"/>
                  <a:pt x="63809" y="75718"/>
                </a:cubicBezTo>
                <a:cubicBezTo>
                  <a:pt x="56752" y="75718"/>
                  <a:pt x="49685" y="75700"/>
                  <a:pt x="42642" y="76141"/>
                </a:cubicBezTo>
                <a:cubicBezTo>
                  <a:pt x="33628" y="76705"/>
                  <a:pt x="24581" y="76565"/>
                  <a:pt x="15549" y="76565"/>
                </a:cubicBezTo>
                <a:cubicBezTo>
                  <a:pt x="11165" y="76565"/>
                  <a:pt x="5793" y="78524"/>
                  <a:pt x="2425" y="75718"/>
                </a:cubicBezTo>
                <a:cubicBezTo>
                  <a:pt x="-1168" y="72725"/>
                  <a:pt x="1155" y="66424"/>
                  <a:pt x="1155" y="61748"/>
                </a:cubicBezTo>
                <a:cubicBezTo>
                  <a:pt x="1155" y="53982"/>
                  <a:pt x="-656" y="46171"/>
                  <a:pt x="309" y="38465"/>
                </a:cubicBezTo>
                <a:cubicBezTo>
                  <a:pt x="1222" y="31172"/>
                  <a:pt x="1579" y="23801"/>
                  <a:pt x="1579" y="16451"/>
                </a:cubicBezTo>
                <a:cubicBezTo>
                  <a:pt x="1579" y="11881"/>
                  <a:pt x="465" y="6138"/>
                  <a:pt x="3695" y="2905"/>
                </a:cubicBezTo>
                <a:cubicBezTo>
                  <a:pt x="9302" y="-2708"/>
                  <a:pt x="19530" y="1773"/>
                  <a:pt x="27402" y="788"/>
                </a:cubicBezTo>
                <a:cubicBezTo>
                  <a:pt x="34688" y="-124"/>
                  <a:pt x="42247" y="40"/>
                  <a:pt x="49415" y="1635"/>
                </a:cubicBezTo>
                <a:cubicBezTo>
                  <a:pt x="56792" y="3277"/>
                  <a:pt x="64732" y="858"/>
                  <a:pt x="72064" y="2693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0055B8"/>
                </a:solidFill>
              </a:rPr>
              <a:t>Test Plan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3117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{8C19F808-36E9-4A4F-9DE4-FAC1233DA7CE}</a:tableStyleId>
              </a:tblPr>
              <a:tblGrid>
                <a:gridCol w="2298775"/>
                <a:gridCol w="2795825"/>
                <a:gridCol w="3426000"/>
              </a:tblGrid>
              <a:tr h="6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class DatasetProcessor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Description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Inputs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Expected Outputs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Test number of rows after data analysis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DatasetProcessorTest.csv which includes 5 rows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number of rows is 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Test number of features after data analysis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DatasetProcessorTest.csv which includes 6 features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number of features is 6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Test calculation of mean values after data analysis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DatasetProcessorTest.csv which includes 3 numerical features.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{'income'= String.valueOf(7000.0), 'experience'= String.valueOf(7), 'age'=54}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0055B8"/>
                </a:solidFill>
              </a:rPr>
              <a:t>Demo!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