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257" r:id="rId3"/>
    <p:sldId id="300" r:id="rId4"/>
    <p:sldId id="258" r:id="rId5"/>
    <p:sldId id="259" r:id="rId6"/>
    <p:sldId id="260" r:id="rId7"/>
    <p:sldId id="261" r:id="rId8"/>
    <p:sldId id="288" r:id="rId9"/>
    <p:sldId id="262" r:id="rId10"/>
    <p:sldId id="263" r:id="rId11"/>
    <p:sldId id="264" r:id="rId12"/>
    <p:sldId id="265" r:id="rId13"/>
    <p:sldId id="289" r:id="rId14"/>
    <p:sldId id="290" r:id="rId15"/>
    <p:sldId id="305" r:id="rId16"/>
    <p:sldId id="291" r:id="rId17"/>
    <p:sldId id="292" r:id="rId18"/>
    <p:sldId id="293" r:id="rId19"/>
    <p:sldId id="307" r:id="rId20"/>
    <p:sldId id="309" r:id="rId21"/>
    <p:sldId id="310" r:id="rId22"/>
    <p:sldId id="308" r:id="rId23"/>
    <p:sldId id="306" r:id="rId24"/>
    <p:sldId id="311" r:id="rId25"/>
    <p:sldId id="294" r:id="rId26"/>
    <p:sldId id="312" r:id="rId27"/>
    <p:sldId id="268" r:id="rId28"/>
    <p:sldId id="269" r:id="rId29"/>
    <p:sldId id="298" r:id="rId30"/>
    <p:sldId id="299" r:id="rId31"/>
    <p:sldId id="270" r:id="rId32"/>
    <p:sldId id="297" r:id="rId33"/>
    <p:sldId id="271" r:id="rId34"/>
    <p:sldId id="272" r:id="rId35"/>
    <p:sldId id="273" r:id="rId36"/>
    <p:sldId id="274" r:id="rId37"/>
    <p:sldId id="275" r:id="rId38"/>
    <p:sldId id="276" r:id="rId39"/>
    <p:sldId id="277" r:id="rId40"/>
    <p:sldId id="287" r:id="rId41"/>
    <p:sldId id="303" r:id="rId42"/>
    <p:sldId id="304" r:id="rId43"/>
    <p:sldId id="302" r:id="rId44"/>
    <p:sldId id="327" r:id="rId4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797" y="2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00824D24-101C-496B-AAB8-080618E91071}" type="datetimeFigureOut">
              <a:rPr lang="en-US" smtClean="0"/>
              <a:pPr/>
              <a:t>4/15/2017</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4902F106-ABF6-428E-83AC-E98DB5F2CA3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02F106-ABF6-428E-83AC-E98DB5F2CA3F}"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24E07F4-6E98-4074-89D6-E41C30E17F8F}" type="datetimeFigureOut">
              <a:rPr lang="en-US" smtClean="0"/>
              <a:pPr/>
              <a:t>4/15/2017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25D360-1C09-45D2-8D1C-00ADCEE6F34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4E07F4-6E98-4074-89D6-E41C30E17F8F}" type="datetimeFigureOut">
              <a:rPr lang="en-US" smtClean="0"/>
              <a:pPr/>
              <a:t>4/15/2017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25D360-1C09-45D2-8D1C-00ADCEE6F3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4E07F4-6E98-4074-89D6-E41C30E17F8F}" type="datetimeFigureOut">
              <a:rPr lang="en-US" smtClean="0"/>
              <a:pPr/>
              <a:t>4/15/2017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25D360-1C09-45D2-8D1C-00ADCEE6F34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24E07F4-6E98-4074-89D6-E41C30E17F8F}" type="datetimeFigureOut">
              <a:rPr lang="en-US" smtClean="0"/>
              <a:pPr/>
              <a:t>4/15/2017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25D360-1C09-45D2-8D1C-00ADCEE6F3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4E07F4-6E98-4074-89D6-E41C30E17F8F}" type="datetimeFigureOut">
              <a:rPr lang="en-US" smtClean="0"/>
              <a:pPr/>
              <a:t>4/15/2017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25D360-1C09-45D2-8D1C-00ADCEE6F3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24E07F4-6E98-4074-89D6-E41C30E17F8F}" type="datetimeFigureOut">
              <a:rPr lang="en-US" smtClean="0"/>
              <a:pPr/>
              <a:t>4/15/2017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25D360-1C09-45D2-8D1C-00ADCEE6F3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24E07F4-6E98-4074-89D6-E41C30E17F8F}" type="datetimeFigureOut">
              <a:rPr lang="en-US" smtClean="0"/>
              <a:pPr/>
              <a:t>4/15/2017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25D360-1C09-45D2-8D1C-00ADCEE6F3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24E07F4-6E98-4074-89D6-E41C30E17F8F}" type="datetimeFigureOut">
              <a:rPr lang="en-US" smtClean="0"/>
              <a:pPr/>
              <a:t>4/15/2017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25D360-1C09-45D2-8D1C-00ADCEE6F3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4E07F4-6E98-4074-89D6-E41C30E17F8F}" type="datetimeFigureOut">
              <a:rPr lang="en-US" smtClean="0"/>
              <a:pPr/>
              <a:t>4/15/2017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25D360-1C09-45D2-8D1C-00ADCEE6F3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4E07F4-6E98-4074-89D6-E41C30E17F8F}" type="datetimeFigureOut">
              <a:rPr lang="en-US" smtClean="0"/>
              <a:pPr/>
              <a:t>4/15/2017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25D360-1C09-45D2-8D1C-00ADCEE6F34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4E07F4-6E98-4074-89D6-E41C30E17F8F}" type="datetimeFigureOut">
              <a:rPr lang="en-US" smtClean="0"/>
              <a:pPr/>
              <a:t>4/15/2017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25D360-1C09-45D2-8D1C-00ADCEE6F34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4E07F4-6E98-4074-89D6-E41C30E17F8F}" type="datetimeFigureOut">
              <a:rPr lang="en-US" smtClean="0"/>
              <a:pPr/>
              <a:t>4/15/2017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25D360-1C09-45D2-8D1C-00ADCEE6F34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2130425"/>
            <a:ext cx="8534400" cy="1470025"/>
          </a:xfrm>
        </p:spPr>
        <p:txBody>
          <a:bodyPr>
            <a:normAutofit/>
          </a:bodyPr>
          <a:lstStyle/>
          <a:p>
            <a:r>
              <a:rPr lang="en-US" b="1" dirty="0" smtClean="0">
                <a:solidFill>
                  <a:schemeClr val="tx2"/>
                </a:solidFill>
              </a:rPr>
              <a:t/>
            </a:r>
            <a:br>
              <a:rPr lang="en-US" b="1" dirty="0" smtClean="0">
                <a:solidFill>
                  <a:schemeClr val="tx2"/>
                </a:solidFill>
              </a:rPr>
            </a:br>
            <a:r>
              <a:rPr lang="en-US" b="1" dirty="0" smtClean="0">
                <a:solidFill>
                  <a:schemeClr val="tx2"/>
                </a:solidFill>
              </a:rPr>
              <a:t>Course Code: </a:t>
            </a:r>
            <a:r>
              <a:rPr lang="en-US" b="1" dirty="0" smtClean="0">
                <a:solidFill>
                  <a:schemeClr val="tx2"/>
                </a:solidFill>
              </a:rPr>
              <a:t>CSE-413 </a:t>
            </a:r>
            <a:endParaRPr lang="en-US" b="1" dirty="0">
              <a:solidFill>
                <a:schemeClr val="tx2"/>
              </a:solidFill>
            </a:endParaRPr>
          </a:p>
        </p:txBody>
      </p:sp>
      <p:sp>
        <p:nvSpPr>
          <p:cNvPr id="3" name="Subtitle 2"/>
          <p:cNvSpPr>
            <a:spLocks noGrp="1"/>
          </p:cNvSpPr>
          <p:nvPr>
            <p:ph type="subTitle" idx="1"/>
          </p:nvPr>
        </p:nvSpPr>
        <p:spPr/>
        <p:txBody>
          <a:bodyPr/>
          <a:lstStyle/>
          <a:p>
            <a:r>
              <a:rPr lang="en-US" b="1" dirty="0" smtClean="0">
                <a:solidFill>
                  <a:schemeClr val="tx1"/>
                </a:solidFill>
              </a:rPr>
              <a:t>Course Instructor</a:t>
            </a:r>
          </a:p>
          <a:p>
            <a:r>
              <a:rPr lang="en-US" dirty="0" err="1" smtClean="0">
                <a:solidFill>
                  <a:schemeClr val="tx1"/>
                </a:solidFill>
              </a:rPr>
              <a:t>Taofica</a:t>
            </a:r>
            <a:r>
              <a:rPr lang="en-US" dirty="0" smtClean="0">
                <a:solidFill>
                  <a:schemeClr val="tx1"/>
                </a:solidFill>
              </a:rPr>
              <a:t> </a:t>
            </a:r>
            <a:r>
              <a:rPr lang="en-US" dirty="0" err="1" smtClean="0">
                <a:solidFill>
                  <a:schemeClr val="tx1"/>
                </a:solidFill>
              </a:rPr>
              <a:t>Amrine</a:t>
            </a:r>
            <a:endParaRPr lang="en-US" dirty="0" smtClean="0">
              <a:solidFill>
                <a:schemeClr val="tx1"/>
              </a:solidFill>
            </a:endParaRPr>
          </a:p>
          <a:p>
            <a:r>
              <a:rPr lang="en-US" dirty="0" smtClean="0">
                <a:solidFill>
                  <a:schemeClr val="tx1"/>
                </a:solidFill>
              </a:rPr>
              <a:t>CSE, </a:t>
            </a:r>
            <a:r>
              <a:rPr lang="en-US" dirty="0" smtClean="0">
                <a:solidFill>
                  <a:schemeClr val="tx1"/>
                </a:solidFill>
              </a:rPr>
              <a:t>PCIU</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Evaluation of Microprocessor</a:t>
            </a:r>
            <a:br>
              <a:rPr lang="en-US" dirty="0" smtClean="0">
                <a:solidFill>
                  <a:srgbClr val="002060"/>
                </a:solidFill>
              </a:rPr>
            </a:br>
            <a:r>
              <a:rPr lang="en-US" sz="3600" dirty="0" smtClean="0">
                <a:solidFill>
                  <a:srgbClr val="C00000"/>
                </a:solidFill>
              </a:rPr>
              <a:t>Third generation microprocessors (1979 – 80) </a:t>
            </a:r>
            <a:r>
              <a:rPr lang="en-US" u="sng" dirty="0" smtClean="0">
                <a:solidFill>
                  <a:srgbClr val="C00000"/>
                </a:solidFill>
              </a:rPr>
              <a:t/>
            </a:r>
            <a:br>
              <a:rPr lang="en-US" u="sng" dirty="0" smtClean="0">
                <a:solidFill>
                  <a:srgbClr val="C00000"/>
                </a:solidFill>
              </a:rPr>
            </a:br>
            <a:endParaRPr lang="en-US" dirty="0"/>
          </a:p>
        </p:txBody>
      </p:sp>
      <p:sp>
        <p:nvSpPr>
          <p:cNvPr id="3" name="Content Placeholder 2"/>
          <p:cNvSpPr>
            <a:spLocks noGrp="1"/>
          </p:cNvSpPr>
          <p:nvPr>
            <p:ph sz="half" idx="1"/>
          </p:nvPr>
        </p:nvSpPr>
        <p:spPr/>
        <p:txBody>
          <a:bodyPr>
            <a:normAutofit/>
          </a:bodyPr>
          <a:lstStyle/>
          <a:p>
            <a:pPr algn="just"/>
            <a:r>
              <a:rPr lang="en-US" sz="2200" dirty="0" smtClean="0"/>
              <a:t>This age is dominated by </a:t>
            </a:r>
            <a:r>
              <a:rPr lang="en-US" sz="2200" dirty="0" smtClean="0">
                <a:solidFill>
                  <a:srgbClr val="FF0000"/>
                </a:solidFill>
              </a:rPr>
              <a:t>16 – bits microprocessors </a:t>
            </a:r>
          </a:p>
          <a:p>
            <a:pPr algn="just"/>
            <a:r>
              <a:rPr lang="en-US" sz="2200" dirty="0" smtClean="0"/>
              <a:t>Some of them were: </a:t>
            </a:r>
          </a:p>
          <a:p>
            <a:pPr marL="457200" indent="-457200" algn="just">
              <a:buFont typeface="+mj-lt"/>
              <a:buAutoNum type="arabicPeriod"/>
            </a:pPr>
            <a:r>
              <a:rPr lang="en-US" sz="2200" dirty="0" smtClean="0"/>
              <a:t>  Intel’s 8086/80186/80286 </a:t>
            </a:r>
          </a:p>
          <a:p>
            <a:pPr marL="457200" indent="-457200" algn="just">
              <a:buFont typeface="+mj-lt"/>
              <a:buAutoNum type="arabicPeriod"/>
            </a:pPr>
            <a:r>
              <a:rPr lang="en-US" sz="2200" dirty="0" smtClean="0"/>
              <a:t> </a:t>
            </a:r>
            <a:r>
              <a:rPr lang="en-US" sz="2200" dirty="0" err="1" smtClean="0"/>
              <a:t>Motorolla’s</a:t>
            </a:r>
            <a:r>
              <a:rPr lang="en-US" sz="2200" dirty="0" smtClean="0"/>
              <a:t> 68000/68010 </a:t>
            </a:r>
          </a:p>
          <a:p>
            <a:pPr algn="just"/>
            <a:r>
              <a:rPr lang="en-US" sz="2200" dirty="0" smtClean="0"/>
              <a:t>They were designed using </a:t>
            </a:r>
            <a:r>
              <a:rPr lang="en-US" sz="2200" dirty="0" smtClean="0">
                <a:solidFill>
                  <a:srgbClr val="FF0000"/>
                </a:solidFill>
              </a:rPr>
              <a:t>HMOS technology </a:t>
            </a:r>
          </a:p>
          <a:p>
            <a:pPr algn="just"/>
            <a:r>
              <a:rPr lang="en-US" sz="2200" dirty="0" smtClean="0"/>
              <a:t>HMOS provides some advantages over NMOS as Speed-power-product of </a:t>
            </a:r>
            <a:r>
              <a:rPr lang="en-US" sz="2200" dirty="0" smtClean="0">
                <a:solidFill>
                  <a:srgbClr val="FF0000"/>
                </a:solidFill>
              </a:rPr>
              <a:t>HMOS is four times better than that of NMOS</a:t>
            </a:r>
            <a:r>
              <a:rPr lang="en-US" sz="2200" dirty="0" smtClean="0"/>
              <a:t>.  </a:t>
            </a:r>
          </a:p>
          <a:p>
            <a:pPr>
              <a:buNone/>
            </a:pPr>
            <a:endParaRPr lang="en-US" dirty="0"/>
          </a:p>
        </p:txBody>
      </p:sp>
      <p:sp>
        <p:nvSpPr>
          <p:cNvPr id="4" name="Content Placeholder 3"/>
          <p:cNvSpPr>
            <a:spLocks noGrp="1"/>
          </p:cNvSpPr>
          <p:nvPr>
            <p:ph sz="half" idx="2"/>
          </p:nvPr>
        </p:nvSpPr>
        <p:spPr/>
        <p:txBody>
          <a:bodyPr>
            <a:normAutofit/>
          </a:bodyPr>
          <a:lstStyle/>
          <a:p>
            <a:pPr algn="just"/>
            <a:r>
              <a:rPr lang="en-US" sz="2200" dirty="0" smtClean="0">
                <a:solidFill>
                  <a:srgbClr val="FF0000"/>
                </a:solidFill>
              </a:rPr>
              <a:t>HMOS can accommodate twice the circuit density compared to NMOS</a:t>
            </a:r>
          </a:p>
          <a:p>
            <a:pPr algn="just"/>
            <a:r>
              <a:rPr lang="en-US" sz="2200" dirty="0" smtClean="0"/>
              <a:t>Intel used HMOS technology to recreate 8085A and named it as 8085AH with a higher price tag. </a:t>
            </a:r>
          </a:p>
          <a:p>
            <a:endParaRPr lang="en-US" dirty="0"/>
          </a:p>
        </p:txBody>
      </p:sp>
      <p:pic>
        <p:nvPicPr>
          <p:cNvPr id="3074" name="Picture 2"/>
          <p:cNvPicPr>
            <a:picLocks noChangeAspect="1" noChangeArrowheads="1"/>
          </p:cNvPicPr>
          <p:nvPr/>
        </p:nvPicPr>
        <p:blipFill>
          <a:blip r:embed="rId2"/>
          <a:srcRect/>
          <a:stretch>
            <a:fillRect/>
          </a:stretch>
        </p:blipFill>
        <p:spPr bwMode="auto">
          <a:xfrm>
            <a:off x="5638800" y="4114800"/>
            <a:ext cx="2543175" cy="206692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rgbClr val="002060"/>
                </a:solidFill>
              </a:rPr>
              <a:t>Evaluation of Microprocessor</a:t>
            </a:r>
            <a:br>
              <a:rPr lang="en-US" dirty="0" smtClean="0">
                <a:solidFill>
                  <a:srgbClr val="002060"/>
                </a:solidFill>
              </a:rPr>
            </a:br>
            <a:r>
              <a:rPr lang="en-US" sz="3600" dirty="0" smtClean="0">
                <a:solidFill>
                  <a:srgbClr val="C00000"/>
                </a:solidFill>
              </a:rPr>
              <a:t>Fourth Generation (1981 – 1995) </a:t>
            </a:r>
            <a:r>
              <a:rPr lang="en-US" u="sng" dirty="0" smtClean="0">
                <a:solidFill>
                  <a:srgbClr val="C00000"/>
                </a:solidFill>
              </a:rPr>
              <a:t/>
            </a:r>
            <a:br>
              <a:rPr lang="en-US" u="sng" dirty="0" smtClean="0">
                <a:solidFill>
                  <a:srgbClr val="C00000"/>
                </a:solidFill>
              </a:rPr>
            </a:br>
            <a:endParaRPr lang="en-US" dirty="0"/>
          </a:p>
        </p:txBody>
      </p:sp>
      <p:sp>
        <p:nvSpPr>
          <p:cNvPr id="3" name="Content Placeholder 2"/>
          <p:cNvSpPr>
            <a:spLocks noGrp="1"/>
          </p:cNvSpPr>
          <p:nvPr>
            <p:ph sz="half" idx="1"/>
          </p:nvPr>
        </p:nvSpPr>
        <p:spPr/>
        <p:txBody>
          <a:bodyPr>
            <a:noAutofit/>
          </a:bodyPr>
          <a:lstStyle/>
          <a:p>
            <a:r>
              <a:rPr lang="en-US" sz="2200" dirty="0" smtClean="0"/>
              <a:t>This era marked the beginning of </a:t>
            </a:r>
            <a:r>
              <a:rPr lang="en-US" sz="2200" dirty="0" smtClean="0">
                <a:solidFill>
                  <a:srgbClr val="FF0000"/>
                </a:solidFill>
              </a:rPr>
              <a:t>32 bits microprocessors </a:t>
            </a:r>
          </a:p>
          <a:p>
            <a:pPr marL="514350" indent="-514350">
              <a:buFont typeface="+mj-lt"/>
              <a:buAutoNum type="arabicPeriod"/>
            </a:pPr>
            <a:r>
              <a:rPr lang="en-US" sz="2200" dirty="0" smtClean="0"/>
              <a:t>Intel introduced 432, which was bit problematic </a:t>
            </a:r>
          </a:p>
          <a:p>
            <a:pPr marL="514350" indent="-514350">
              <a:buFont typeface="+mj-lt"/>
              <a:buAutoNum type="arabicPeriod"/>
            </a:pPr>
            <a:r>
              <a:rPr lang="en-US" sz="2200" dirty="0" smtClean="0"/>
              <a:t>Then a clean 80386 is launched. </a:t>
            </a:r>
          </a:p>
          <a:p>
            <a:pPr marL="514350" indent="-514350">
              <a:buFont typeface="+mj-lt"/>
              <a:buAutoNum type="arabicPeriod"/>
            </a:pPr>
            <a:r>
              <a:rPr lang="en-US" sz="2200" dirty="0" smtClean="0"/>
              <a:t> Motorola introduced 68020/68030. </a:t>
            </a:r>
          </a:p>
          <a:p>
            <a:r>
              <a:rPr lang="en-US" sz="2200" dirty="0" smtClean="0"/>
              <a:t>They were fabricated using low-power version of the HMOS technology called </a:t>
            </a:r>
            <a:r>
              <a:rPr lang="en-US" sz="2200" dirty="0" smtClean="0">
                <a:solidFill>
                  <a:srgbClr val="FF0000"/>
                </a:solidFill>
              </a:rPr>
              <a:t>HCMOS.</a:t>
            </a:r>
            <a:r>
              <a:rPr lang="en-US" sz="2200" dirty="0" smtClean="0"/>
              <a:t> </a:t>
            </a:r>
          </a:p>
        </p:txBody>
      </p:sp>
      <p:sp>
        <p:nvSpPr>
          <p:cNvPr id="4" name="Content Placeholder 3"/>
          <p:cNvSpPr>
            <a:spLocks noGrp="1"/>
          </p:cNvSpPr>
          <p:nvPr>
            <p:ph sz="half" idx="2"/>
          </p:nvPr>
        </p:nvSpPr>
        <p:spPr/>
        <p:txBody>
          <a:bodyPr>
            <a:normAutofit fontScale="92500" lnSpcReduction="20000"/>
          </a:bodyPr>
          <a:lstStyle/>
          <a:p>
            <a:r>
              <a:rPr lang="en-US" sz="2400" dirty="0" smtClean="0"/>
              <a:t>Motorola introduced 32-bit RISC processors called MC88100 </a:t>
            </a:r>
          </a:p>
          <a:p>
            <a:r>
              <a:rPr lang="en-US" sz="2400" dirty="0" smtClean="0">
                <a:latin typeface="Verdana" pitchFamily="34" charset="0"/>
                <a:ea typeface="Verdana" pitchFamily="34" charset="0"/>
                <a:cs typeface="Verdana" pitchFamily="34" charset="0"/>
                <a:sym typeface="Symbol"/>
              </a:rPr>
              <a:t>Physical memory space 2</a:t>
            </a:r>
            <a:r>
              <a:rPr lang="en-US" sz="2400" baseline="30000" dirty="0" smtClean="0">
                <a:latin typeface="Verdana" pitchFamily="34" charset="0"/>
                <a:ea typeface="Verdana" pitchFamily="34" charset="0"/>
                <a:cs typeface="Verdana" pitchFamily="34" charset="0"/>
                <a:sym typeface="Symbol"/>
              </a:rPr>
              <a:t>24</a:t>
            </a:r>
            <a:r>
              <a:rPr lang="en-US" sz="2400" dirty="0" smtClean="0">
                <a:latin typeface="Verdana" pitchFamily="34" charset="0"/>
                <a:ea typeface="Verdana" pitchFamily="34" charset="0"/>
                <a:cs typeface="Verdana" pitchFamily="34" charset="0"/>
                <a:sym typeface="Symbol"/>
              </a:rPr>
              <a:t> bytes = 16 Mb</a:t>
            </a:r>
          </a:p>
          <a:p>
            <a:r>
              <a:rPr lang="en-US" sz="2400" dirty="0" smtClean="0">
                <a:solidFill>
                  <a:schemeClr val="accent2">
                    <a:lumMod val="75000"/>
                  </a:schemeClr>
                </a:solidFill>
                <a:latin typeface="Verdana" pitchFamily="34" charset="0"/>
                <a:ea typeface="Verdana" pitchFamily="34" charset="0"/>
                <a:cs typeface="Verdana" pitchFamily="34" charset="0"/>
                <a:sym typeface="Symbol"/>
              </a:rPr>
              <a:t>Virtual memory space 2</a:t>
            </a:r>
            <a:r>
              <a:rPr lang="en-US" sz="2400" baseline="30000" dirty="0" smtClean="0">
                <a:solidFill>
                  <a:schemeClr val="accent2">
                    <a:lumMod val="75000"/>
                  </a:schemeClr>
                </a:solidFill>
                <a:latin typeface="Verdana" pitchFamily="34" charset="0"/>
                <a:ea typeface="Verdana" pitchFamily="34" charset="0"/>
                <a:cs typeface="Verdana" pitchFamily="34" charset="0"/>
                <a:sym typeface="Symbol"/>
              </a:rPr>
              <a:t>40</a:t>
            </a:r>
            <a:r>
              <a:rPr lang="en-US" sz="2400" dirty="0" smtClean="0">
                <a:solidFill>
                  <a:schemeClr val="accent2">
                    <a:lumMod val="75000"/>
                  </a:schemeClr>
                </a:solidFill>
                <a:latin typeface="Verdana" pitchFamily="34" charset="0"/>
                <a:ea typeface="Verdana" pitchFamily="34" charset="0"/>
                <a:cs typeface="Verdana" pitchFamily="34" charset="0"/>
                <a:sym typeface="Symbol"/>
              </a:rPr>
              <a:t> bytes = 1 Tb</a:t>
            </a:r>
          </a:p>
          <a:p>
            <a:r>
              <a:rPr lang="en-US" sz="2400" dirty="0" smtClean="0">
                <a:latin typeface="Verdana" pitchFamily="34" charset="0"/>
                <a:ea typeface="Verdana" pitchFamily="34" charset="0"/>
                <a:cs typeface="Verdana" pitchFamily="34" charset="0"/>
                <a:sym typeface="Symbol"/>
              </a:rPr>
              <a:t>Floating point hardware</a:t>
            </a:r>
          </a:p>
          <a:p>
            <a:r>
              <a:rPr lang="en-US" sz="2400" dirty="0" smtClean="0">
                <a:solidFill>
                  <a:schemeClr val="accent2">
                    <a:lumMod val="75000"/>
                  </a:schemeClr>
                </a:solidFill>
                <a:latin typeface="Verdana" pitchFamily="34" charset="0"/>
                <a:ea typeface="Verdana" pitchFamily="34" charset="0"/>
                <a:cs typeface="Verdana" pitchFamily="34" charset="0"/>
                <a:sym typeface="Symbol"/>
              </a:rPr>
              <a:t>Supports increased number of addressing modes</a:t>
            </a:r>
          </a:p>
          <a:p>
            <a:endParaRPr lang="en-US" sz="2400" dirty="0" smtClean="0"/>
          </a:p>
          <a:p>
            <a:pPr>
              <a:buNone/>
            </a:pPr>
            <a:endParaRPr lang="en-US" dirty="0" smtClean="0"/>
          </a:p>
          <a:p>
            <a:r>
              <a:rPr lang="en-US" dirty="0" smtClean="0"/>
              <a:t>Intel 80386</a:t>
            </a:r>
            <a:endParaRPr lang="en-US" dirty="0"/>
          </a:p>
        </p:txBody>
      </p:sp>
      <p:pic>
        <p:nvPicPr>
          <p:cNvPr id="4098" name="Picture 2"/>
          <p:cNvPicPr>
            <a:picLocks noChangeAspect="1" noChangeArrowheads="1"/>
          </p:cNvPicPr>
          <p:nvPr/>
        </p:nvPicPr>
        <p:blipFill>
          <a:blip r:embed="rId3"/>
          <a:srcRect/>
          <a:stretch>
            <a:fillRect/>
          </a:stretch>
        </p:blipFill>
        <p:spPr bwMode="auto">
          <a:xfrm>
            <a:off x="7010400" y="4724400"/>
            <a:ext cx="1857375" cy="189547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rgbClr val="002060"/>
                </a:solidFill>
              </a:rPr>
              <a:t>Evaluation of Microprocessor</a:t>
            </a:r>
            <a:br>
              <a:rPr lang="en-US" dirty="0" smtClean="0">
                <a:solidFill>
                  <a:srgbClr val="002060"/>
                </a:solidFill>
              </a:rPr>
            </a:br>
            <a:r>
              <a:rPr lang="en-US" sz="3600" dirty="0" smtClean="0">
                <a:solidFill>
                  <a:srgbClr val="C00000"/>
                </a:solidFill>
              </a:rPr>
              <a:t>Fifth Generation (1995 – till date)</a:t>
            </a:r>
            <a:r>
              <a:rPr lang="en-US" u="sng" dirty="0" smtClean="0">
                <a:solidFill>
                  <a:srgbClr val="C00000"/>
                </a:solidFill>
              </a:rPr>
              <a:t/>
            </a:r>
            <a:br>
              <a:rPr lang="en-US" u="sng" dirty="0" smtClean="0">
                <a:solidFill>
                  <a:srgbClr val="C00000"/>
                </a:solidFill>
              </a:rPr>
            </a:br>
            <a:endParaRPr lang="en-US" dirty="0"/>
          </a:p>
        </p:txBody>
      </p:sp>
      <p:sp>
        <p:nvSpPr>
          <p:cNvPr id="3" name="Content Placeholder 2"/>
          <p:cNvSpPr>
            <a:spLocks noGrp="1"/>
          </p:cNvSpPr>
          <p:nvPr>
            <p:ph sz="half" idx="1"/>
          </p:nvPr>
        </p:nvSpPr>
        <p:spPr/>
        <p:txBody>
          <a:bodyPr>
            <a:normAutofit fontScale="92500" lnSpcReduction="10000"/>
          </a:bodyPr>
          <a:lstStyle/>
          <a:p>
            <a:r>
              <a:rPr lang="en-US" sz="2600" dirty="0" smtClean="0"/>
              <a:t>This age the emphasis is on introducing chips that carry on chip functionalities and improvements in the speed of memory and I/O devices along with introduction of </a:t>
            </a:r>
            <a:r>
              <a:rPr lang="en-US" sz="2600" dirty="0" smtClean="0">
                <a:solidFill>
                  <a:srgbClr val="FF0000"/>
                </a:solidFill>
              </a:rPr>
              <a:t>64-bit microprocessors</a:t>
            </a:r>
            <a:r>
              <a:rPr lang="en-US" sz="2600" dirty="0" smtClean="0"/>
              <a:t>. </a:t>
            </a:r>
          </a:p>
          <a:p>
            <a:r>
              <a:rPr lang="en-US" sz="2600" dirty="0" smtClean="0"/>
              <a:t>Intel leads the show here with Pentium, Celeron and very recently dual and quad core processors working with up to </a:t>
            </a:r>
            <a:r>
              <a:rPr lang="en-US" sz="2600" dirty="0" smtClean="0">
                <a:solidFill>
                  <a:srgbClr val="FF0000"/>
                </a:solidFill>
              </a:rPr>
              <a:t>3.5GHz speed</a:t>
            </a:r>
            <a:r>
              <a:rPr lang="en-US" sz="2600" dirty="0" smtClean="0"/>
              <a:t>. </a:t>
            </a:r>
            <a:endParaRPr lang="en-US" sz="2600" dirty="0"/>
          </a:p>
        </p:txBody>
      </p:sp>
      <p:sp>
        <p:nvSpPr>
          <p:cNvPr id="4" name="Content Placeholder 3"/>
          <p:cNvSpPr>
            <a:spLocks noGrp="1"/>
          </p:cNvSpPr>
          <p:nvPr>
            <p:ph sz="half" idx="2"/>
          </p:nvPr>
        </p:nvSpPr>
        <p:spPr/>
        <p:txBody>
          <a:bodyPr>
            <a:normAutofit fontScale="92500" lnSpcReduction="10000"/>
          </a:bodyPr>
          <a:lstStyle/>
          <a:p>
            <a:endParaRPr lang="en-US" dirty="0"/>
          </a:p>
        </p:txBody>
      </p:sp>
      <p:pic>
        <p:nvPicPr>
          <p:cNvPr id="5122" name="Picture 2"/>
          <p:cNvPicPr>
            <a:picLocks noChangeAspect="1" noChangeArrowheads="1"/>
          </p:cNvPicPr>
          <p:nvPr/>
        </p:nvPicPr>
        <p:blipFill>
          <a:blip r:embed="rId2"/>
          <a:srcRect/>
          <a:stretch>
            <a:fillRect/>
          </a:stretch>
        </p:blipFill>
        <p:spPr bwMode="auto">
          <a:xfrm>
            <a:off x="5486400" y="2286000"/>
            <a:ext cx="2390775" cy="2047875"/>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solidFill>
                  <a:srgbClr val="002060"/>
                </a:solidFill>
              </a:rPr>
              <a:t>Types of Microprocessors</a:t>
            </a:r>
            <a:endParaRPr lang="en-US" dirty="0"/>
          </a:p>
        </p:txBody>
      </p:sp>
      <p:sp>
        <p:nvSpPr>
          <p:cNvPr id="3" name="Content Placeholder 2"/>
          <p:cNvSpPr>
            <a:spLocks noGrp="1"/>
          </p:cNvSpPr>
          <p:nvPr>
            <p:ph idx="1"/>
          </p:nvPr>
        </p:nvSpPr>
        <p:spPr>
          <a:xfrm>
            <a:off x="457200" y="1219200"/>
            <a:ext cx="8229600" cy="4906963"/>
          </a:xfrm>
        </p:spPr>
        <p:txBody>
          <a:bodyPr/>
          <a:lstStyle/>
          <a:p>
            <a:endParaRPr lang="en-US" dirty="0"/>
          </a:p>
        </p:txBody>
      </p:sp>
      <p:sp>
        <p:nvSpPr>
          <p:cNvPr id="4" name="TextBox 3"/>
          <p:cNvSpPr txBox="1"/>
          <p:nvPr/>
        </p:nvSpPr>
        <p:spPr>
          <a:xfrm>
            <a:off x="3276600" y="1295400"/>
            <a:ext cx="1981200" cy="38100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b="1" dirty="0" smtClean="0"/>
              <a:t>Microprocessor</a:t>
            </a:r>
            <a:endParaRPr lang="en-US" b="1" dirty="0"/>
          </a:p>
        </p:txBody>
      </p:sp>
      <p:sp>
        <p:nvSpPr>
          <p:cNvPr id="5" name="TextBox 4"/>
          <p:cNvSpPr txBox="1"/>
          <p:nvPr/>
        </p:nvSpPr>
        <p:spPr>
          <a:xfrm>
            <a:off x="5562600" y="2667000"/>
            <a:ext cx="10668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32-bit µp</a:t>
            </a:r>
            <a:endParaRPr lang="en-US" dirty="0"/>
          </a:p>
        </p:txBody>
      </p:sp>
      <p:sp>
        <p:nvSpPr>
          <p:cNvPr id="6" name="TextBox 5"/>
          <p:cNvSpPr txBox="1"/>
          <p:nvPr/>
        </p:nvSpPr>
        <p:spPr>
          <a:xfrm>
            <a:off x="2362200" y="2667000"/>
            <a:ext cx="10668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8-bit µp</a:t>
            </a:r>
            <a:endParaRPr lang="en-US" dirty="0"/>
          </a:p>
        </p:txBody>
      </p:sp>
      <p:sp>
        <p:nvSpPr>
          <p:cNvPr id="8" name="TextBox 7"/>
          <p:cNvSpPr txBox="1"/>
          <p:nvPr/>
        </p:nvSpPr>
        <p:spPr>
          <a:xfrm>
            <a:off x="3962400" y="2667000"/>
            <a:ext cx="10668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16-bit µp</a:t>
            </a:r>
            <a:endParaRPr lang="en-US" dirty="0"/>
          </a:p>
        </p:txBody>
      </p:sp>
      <p:sp>
        <p:nvSpPr>
          <p:cNvPr id="9" name="TextBox 8"/>
          <p:cNvSpPr txBox="1"/>
          <p:nvPr/>
        </p:nvSpPr>
        <p:spPr>
          <a:xfrm>
            <a:off x="762000" y="2667000"/>
            <a:ext cx="10668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4-bit µp</a:t>
            </a:r>
            <a:endParaRPr lang="en-US" dirty="0"/>
          </a:p>
        </p:txBody>
      </p:sp>
      <p:cxnSp>
        <p:nvCxnSpPr>
          <p:cNvPr id="11" name="Straight Connector 10"/>
          <p:cNvCxnSpPr/>
          <p:nvPr/>
        </p:nvCxnSpPr>
        <p:spPr>
          <a:xfrm>
            <a:off x="1219200" y="2057400"/>
            <a:ext cx="6553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990600" y="2362200"/>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2667794" y="2361406"/>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a:off x="4191794" y="2361406"/>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5791994" y="2361406"/>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7468394" y="2361406"/>
            <a:ext cx="60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7162800" y="2667000"/>
            <a:ext cx="106680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64-bit µp</a:t>
            </a:r>
            <a:endParaRPr lang="en-US" dirty="0"/>
          </a:p>
        </p:txBody>
      </p:sp>
      <p:sp>
        <p:nvSpPr>
          <p:cNvPr id="25" name="TextBox 24"/>
          <p:cNvSpPr txBox="1"/>
          <p:nvPr/>
        </p:nvSpPr>
        <p:spPr>
          <a:xfrm>
            <a:off x="762000" y="3657600"/>
            <a:ext cx="1066800"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342900" indent="-342900">
              <a:buAutoNum type="arabicPeriod"/>
            </a:pPr>
            <a:r>
              <a:rPr lang="en-US" dirty="0" smtClean="0"/>
              <a:t>Intel-4004</a:t>
            </a:r>
          </a:p>
          <a:p>
            <a:pPr marL="342900" indent="-342900">
              <a:buAutoNum type="arabicPeriod"/>
            </a:pPr>
            <a:endParaRPr lang="en-US" dirty="0"/>
          </a:p>
        </p:txBody>
      </p:sp>
      <p:cxnSp>
        <p:nvCxnSpPr>
          <p:cNvPr id="26" name="Straight Connector 25"/>
          <p:cNvCxnSpPr/>
          <p:nvPr/>
        </p:nvCxnSpPr>
        <p:spPr>
          <a:xfrm rot="5400000">
            <a:off x="991394" y="3352006"/>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2667794" y="3352006"/>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4191794" y="3352006"/>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5791994" y="3352006"/>
            <a:ext cx="609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7468394" y="3352006"/>
            <a:ext cx="60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2438400" y="3657600"/>
            <a:ext cx="1066800"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342900" indent="-342900">
              <a:buAutoNum type="arabicPeriod"/>
            </a:pPr>
            <a:r>
              <a:rPr lang="en-US" dirty="0" smtClean="0"/>
              <a:t>Intel-8008</a:t>
            </a:r>
          </a:p>
          <a:p>
            <a:pPr marL="342900" indent="-342900">
              <a:buAutoNum type="arabicPeriod"/>
            </a:pPr>
            <a:r>
              <a:rPr lang="en-US" dirty="0" smtClean="0"/>
              <a:t>Intel-8085</a:t>
            </a:r>
            <a:endParaRPr lang="en-US" dirty="0"/>
          </a:p>
        </p:txBody>
      </p:sp>
      <p:sp>
        <p:nvSpPr>
          <p:cNvPr id="32" name="TextBox 31"/>
          <p:cNvSpPr txBox="1"/>
          <p:nvPr/>
        </p:nvSpPr>
        <p:spPr>
          <a:xfrm>
            <a:off x="3962400" y="3657600"/>
            <a:ext cx="1143000"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342900" indent="-342900">
              <a:buAutoNum type="arabicPeriod"/>
            </a:pPr>
            <a:r>
              <a:rPr lang="en-US" dirty="0" smtClean="0"/>
              <a:t>Intel-8086</a:t>
            </a:r>
          </a:p>
          <a:p>
            <a:pPr marL="342900" indent="-342900">
              <a:buAutoNum type="arabicPeriod"/>
            </a:pPr>
            <a:r>
              <a:rPr lang="en-US" dirty="0" smtClean="0"/>
              <a:t>Intel-80286</a:t>
            </a:r>
            <a:endParaRPr lang="en-US" dirty="0"/>
          </a:p>
        </p:txBody>
      </p:sp>
      <p:sp>
        <p:nvSpPr>
          <p:cNvPr id="33" name="TextBox 32"/>
          <p:cNvSpPr txBox="1"/>
          <p:nvPr/>
        </p:nvSpPr>
        <p:spPr>
          <a:xfrm>
            <a:off x="5257800" y="3657600"/>
            <a:ext cx="2057400" cy="2308324"/>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342900" indent="-342900">
              <a:buAutoNum type="arabicPeriod"/>
            </a:pPr>
            <a:r>
              <a:rPr lang="en-US" dirty="0" smtClean="0"/>
              <a:t>Intel-80386</a:t>
            </a:r>
          </a:p>
          <a:p>
            <a:pPr marL="342900" indent="-342900">
              <a:buAutoNum type="arabicPeriod"/>
            </a:pPr>
            <a:r>
              <a:rPr lang="en-US" dirty="0" smtClean="0"/>
              <a:t>Intel Pentium</a:t>
            </a:r>
          </a:p>
          <a:p>
            <a:pPr marL="342900" indent="-342900">
              <a:buAutoNum type="arabicPeriod"/>
            </a:pPr>
            <a:r>
              <a:rPr lang="en-US" dirty="0" smtClean="0"/>
              <a:t>Intel Pentium Pro</a:t>
            </a:r>
          </a:p>
          <a:p>
            <a:pPr marL="342900" indent="-342900">
              <a:buAutoNum type="arabicPeriod"/>
            </a:pPr>
            <a:r>
              <a:rPr lang="en-US" dirty="0" smtClean="0"/>
              <a:t>Intel Pentium II</a:t>
            </a:r>
          </a:p>
          <a:p>
            <a:pPr marL="342900" indent="-342900">
              <a:buAutoNum type="arabicPeriod"/>
            </a:pPr>
            <a:r>
              <a:rPr lang="en-US" dirty="0" smtClean="0"/>
              <a:t>Intel Pentium III</a:t>
            </a:r>
          </a:p>
          <a:p>
            <a:pPr marL="342900" indent="-342900">
              <a:buAutoNum type="arabicPeriod"/>
            </a:pPr>
            <a:r>
              <a:rPr lang="en-US" dirty="0" smtClean="0"/>
              <a:t>Intel Pentium 4</a:t>
            </a:r>
          </a:p>
          <a:p>
            <a:pPr marL="342900" indent="-342900">
              <a:buAutoNum type="arabicPeriod"/>
            </a:pPr>
            <a:endParaRPr lang="en-US" dirty="0"/>
          </a:p>
        </p:txBody>
      </p:sp>
      <p:sp>
        <p:nvSpPr>
          <p:cNvPr id="34" name="TextBox 33"/>
          <p:cNvSpPr txBox="1"/>
          <p:nvPr/>
        </p:nvSpPr>
        <p:spPr>
          <a:xfrm>
            <a:off x="7467600" y="3657600"/>
            <a:ext cx="1676400"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marL="342900" indent="-342900">
              <a:buAutoNum type="arabicPeriod"/>
            </a:pPr>
            <a:r>
              <a:rPr lang="en-US" dirty="0" smtClean="0"/>
              <a:t>Intel Dual Core</a:t>
            </a:r>
          </a:p>
          <a:p>
            <a:pPr marL="342900" indent="-342900">
              <a:buAutoNum type="arabicPeriod"/>
            </a:pPr>
            <a:r>
              <a:rPr lang="en-US" dirty="0" smtClean="0"/>
              <a:t>Intel Duel Core 17</a:t>
            </a:r>
            <a:endParaRPr lang="en-US" dirty="0"/>
          </a:p>
        </p:txBody>
      </p:sp>
      <p:cxnSp>
        <p:nvCxnSpPr>
          <p:cNvPr id="36" name="Straight Connector 35"/>
          <p:cNvCxnSpPr>
            <a:stCxn id="4" idx="2"/>
          </p:cNvCxnSpPr>
          <p:nvPr/>
        </p:nvCxnSpPr>
        <p:spPr>
          <a:xfrm rot="5400000">
            <a:off x="4076700" y="1866900"/>
            <a:ext cx="381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002060"/>
                </a:solidFill>
              </a:rPr>
              <a:t>4-bit Microprocessor</a:t>
            </a:r>
            <a:endParaRPr lang="en-US" dirty="0">
              <a:solidFill>
                <a:srgbClr val="002060"/>
              </a:solidFill>
            </a:endParaRPr>
          </a:p>
        </p:txBody>
      </p:sp>
      <p:sp>
        <p:nvSpPr>
          <p:cNvPr id="3" name="Content Placeholder 2"/>
          <p:cNvSpPr>
            <a:spLocks noGrp="1"/>
          </p:cNvSpPr>
          <p:nvPr>
            <p:ph idx="1"/>
          </p:nvPr>
        </p:nvSpPr>
        <p:spPr>
          <a:xfrm>
            <a:off x="304800" y="1600200"/>
            <a:ext cx="8534400" cy="4525963"/>
          </a:xfrm>
        </p:spPr>
        <p:txBody>
          <a:bodyPr>
            <a:normAutofit/>
          </a:bodyPr>
          <a:lstStyle/>
          <a:p>
            <a:pPr algn="just">
              <a:buNone/>
            </a:pPr>
            <a:r>
              <a:rPr lang="en-US" sz="2400" dirty="0" smtClean="0">
                <a:solidFill>
                  <a:srgbClr val="C00000"/>
                </a:solidFill>
              </a:rPr>
              <a:t>4-bit microprocessor </a:t>
            </a:r>
            <a:r>
              <a:rPr lang="en-US" sz="2400" dirty="0" smtClean="0"/>
              <a:t>means that ALU can work with 4-bit number </a:t>
            </a:r>
          </a:p>
          <a:p>
            <a:pPr algn="just">
              <a:buNone/>
            </a:pPr>
            <a:r>
              <a:rPr lang="en-US" sz="2400" dirty="0" smtClean="0"/>
              <a:t>at a time or, data width of this microprocessor is 4-bit.</a:t>
            </a:r>
            <a:endParaRPr lang="en-US" sz="2400" dirty="0"/>
          </a:p>
        </p:txBody>
      </p:sp>
      <p:pic>
        <p:nvPicPr>
          <p:cNvPr id="1026" name="Picture 2"/>
          <p:cNvPicPr>
            <a:picLocks noChangeAspect="1" noChangeArrowheads="1"/>
          </p:cNvPicPr>
          <p:nvPr/>
        </p:nvPicPr>
        <p:blipFill>
          <a:blip r:embed="rId2"/>
          <a:srcRect/>
          <a:stretch>
            <a:fillRect/>
          </a:stretch>
        </p:blipFill>
        <p:spPr bwMode="auto">
          <a:xfrm>
            <a:off x="1676400" y="2819400"/>
            <a:ext cx="5219700" cy="322897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002060"/>
                </a:solidFill>
              </a:rPr>
              <a:t>8-bit Microprocessor</a:t>
            </a:r>
            <a:endParaRPr lang="en-US" dirty="0"/>
          </a:p>
        </p:txBody>
      </p:sp>
      <p:sp>
        <p:nvSpPr>
          <p:cNvPr id="3" name="Content Placeholder 2"/>
          <p:cNvSpPr>
            <a:spLocks noGrp="1"/>
          </p:cNvSpPr>
          <p:nvPr>
            <p:ph idx="1"/>
          </p:nvPr>
        </p:nvSpPr>
        <p:spPr/>
        <p:txBody>
          <a:bodyPr/>
          <a:lstStyle/>
          <a:p>
            <a:r>
              <a:rPr lang="en-US" dirty="0" smtClean="0"/>
              <a:t>Intel 8008</a:t>
            </a:r>
            <a:endParaRPr lang="en-US" dirty="0"/>
          </a:p>
        </p:txBody>
      </p:sp>
      <p:pic>
        <p:nvPicPr>
          <p:cNvPr id="1026" name="Picture 2"/>
          <p:cNvPicPr>
            <a:picLocks noChangeAspect="1" noChangeArrowheads="1"/>
          </p:cNvPicPr>
          <p:nvPr/>
        </p:nvPicPr>
        <p:blipFill>
          <a:blip r:embed="rId2"/>
          <a:srcRect/>
          <a:stretch>
            <a:fillRect/>
          </a:stretch>
        </p:blipFill>
        <p:spPr bwMode="auto">
          <a:xfrm>
            <a:off x="457200" y="2438400"/>
            <a:ext cx="8229600" cy="3746677"/>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002060"/>
                </a:solidFill>
              </a:rPr>
              <a:t>8-bit Microprocessor</a:t>
            </a:r>
            <a:endParaRPr lang="en-US" dirty="0">
              <a:solidFill>
                <a:srgbClr val="002060"/>
              </a:solidFill>
            </a:endParaRPr>
          </a:p>
        </p:txBody>
      </p:sp>
      <p:sp>
        <p:nvSpPr>
          <p:cNvPr id="3" name="Content Placeholder 2"/>
          <p:cNvSpPr>
            <a:spLocks noGrp="1"/>
          </p:cNvSpPr>
          <p:nvPr>
            <p:ph idx="1"/>
          </p:nvPr>
        </p:nvSpPr>
        <p:spPr/>
        <p:txBody>
          <a:bodyPr/>
          <a:lstStyle/>
          <a:p>
            <a:pPr algn="just">
              <a:buNone/>
            </a:pPr>
            <a:r>
              <a:rPr lang="en-US" sz="2400" dirty="0" smtClean="0">
                <a:solidFill>
                  <a:srgbClr val="C00000"/>
                </a:solidFill>
              </a:rPr>
              <a:t>8-bit microprocessor </a:t>
            </a:r>
            <a:r>
              <a:rPr lang="en-US" sz="2400" dirty="0" smtClean="0"/>
              <a:t>means that ALU can work with 8-bit </a:t>
            </a:r>
          </a:p>
          <a:p>
            <a:pPr algn="just">
              <a:buNone/>
            </a:pPr>
            <a:r>
              <a:rPr lang="en-US" sz="2400" dirty="0" smtClean="0"/>
              <a:t>number at a time or, data width of this microprocessor is 8-bit.</a:t>
            </a:r>
          </a:p>
          <a:p>
            <a:pPr>
              <a:buNone/>
            </a:pPr>
            <a:endParaRPr lang="en-US" dirty="0"/>
          </a:p>
        </p:txBody>
      </p:sp>
      <p:pic>
        <p:nvPicPr>
          <p:cNvPr id="2051" name="Picture 3"/>
          <p:cNvPicPr>
            <a:picLocks noChangeAspect="1" noChangeArrowheads="1"/>
          </p:cNvPicPr>
          <p:nvPr/>
        </p:nvPicPr>
        <p:blipFill>
          <a:blip r:embed="rId2"/>
          <a:srcRect/>
          <a:stretch>
            <a:fillRect/>
          </a:stretch>
        </p:blipFill>
        <p:spPr bwMode="auto">
          <a:xfrm>
            <a:off x="1066800" y="2590800"/>
            <a:ext cx="7467601" cy="38957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002060"/>
                </a:solidFill>
              </a:rPr>
              <a:t>16-bit Microprocessor</a:t>
            </a:r>
            <a:endParaRPr lang="en-US" dirty="0">
              <a:solidFill>
                <a:srgbClr val="002060"/>
              </a:solidFill>
            </a:endParaRPr>
          </a:p>
        </p:txBody>
      </p:sp>
      <p:sp>
        <p:nvSpPr>
          <p:cNvPr id="3" name="Content Placeholder 2"/>
          <p:cNvSpPr>
            <a:spLocks noGrp="1"/>
          </p:cNvSpPr>
          <p:nvPr>
            <p:ph idx="1"/>
          </p:nvPr>
        </p:nvSpPr>
        <p:spPr/>
        <p:txBody>
          <a:bodyPr>
            <a:normAutofit/>
          </a:bodyPr>
          <a:lstStyle/>
          <a:p>
            <a:pPr>
              <a:buNone/>
            </a:pPr>
            <a:r>
              <a:rPr lang="en-US" sz="2400" dirty="0" smtClean="0">
                <a:solidFill>
                  <a:srgbClr val="C00000"/>
                </a:solidFill>
              </a:rPr>
              <a:t>16-bit microprocessor </a:t>
            </a:r>
            <a:r>
              <a:rPr lang="en-US" sz="2400" dirty="0" smtClean="0"/>
              <a:t>means that ALU can work with 16-bit </a:t>
            </a:r>
          </a:p>
          <a:p>
            <a:pPr>
              <a:buNone/>
            </a:pPr>
            <a:r>
              <a:rPr lang="en-US" sz="2400" dirty="0" smtClean="0"/>
              <a:t>number at a time or, data width of this microprocessor is 16-bit.</a:t>
            </a:r>
            <a:endParaRPr lang="en-US" sz="2400" dirty="0"/>
          </a:p>
        </p:txBody>
      </p:sp>
      <p:pic>
        <p:nvPicPr>
          <p:cNvPr id="3074" name="Picture 2"/>
          <p:cNvPicPr>
            <a:picLocks noChangeAspect="1" noChangeArrowheads="1"/>
          </p:cNvPicPr>
          <p:nvPr/>
        </p:nvPicPr>
        <p:blipFill>
          <a:blip r:embed="rId2"/>
          <a:srcRect/>
          <a:stretch>
            <a:fillRect/>
          </a:stretch>
        </p:blipFill>
        <p:spPr bwMode="auto">
          <a:xfrm>
            <a:off x="533400" y="2590800"/>
            <a:ext cx="8001000" cy="4086225"/>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002060"/>
                </a:solidFill>
              </a:rPr>
              <a:t>32-bit Microprocessor</a:t>
            </a:r>
            <a:endParaRPr lang="en-US" dirty="0">
              <a:solidFill>
                <a:srgbClr val="002060"/>
              </a:solidFill>
            </a:endParaRPr>
          </a:p>
        </p:txBody>
      </p:sp>
      <p:sp>
        <p:nvSpPr>
          <p:cNvPr id="3" name="Content Placeholder 2"/>
          <p:cNvSpPr>
            <a:spLocks noGrp="1"/>
          </p:cNvSpPr>
          <p:nvPr>
            <p:ph idx="1"/>
          </p:nvPr>
        </p:nvSpPr>
        <p:spPr>
          <a:xfrm>
            <a:off x="457200" y="1295400"/>
            <a:ext cx="8229600" cy="4953000"/>
          </a:xfrm>
        </p:spPr>
        <p:txBody>
          <a:bodyPr/>
          <a:lstStyle/>
          <a:p>
            <a:pPr>
              <a:buNone/>
            </a:pPr>
            <a:r>
              <a:rPr lang="en-US" sz="2400" dirty="0" smtClean="0">
                <a:solidFill>
                  <a:srgbClr val="C00000"/>
                </a:solidFill>
              </a:rPr>
              <a:t>32-bit microprocessor </a:t>
            </a:r>
            <a:r>
              <a:rPr lang="en-US" sz="2400" dirty="0" smtClean="0"/>
              <a:t>means that ALU can work with 32-bit </a:t>
            </a:r>
          </a:p>
          <a:p>
            <a:pPr>
              <a:buNone/>
            </a:pPr>
            <a:r>
              <a:rPr lang="en-US" sz="2400" dirty="0" smtClean="0"/>
              <a:t>number at a time or, data width of this microprocessor is 32-bit.</a:t>
            </a:r>
          </a:p>
          <a:p>
            <a:r>
              <a:rPr lang="en-US" b="1" dirty="0" smtClean="0"/>
              <a:t>Intel 80386</a:t>
            </a:r>
          </a:p>
          <a:p>
            <a:pPr>
              <a:buNone/>
            </a:pPr>
            <a:endParaRPr lang="en-US" dirty="0"/>
          </a:p>
        </p:txBody>
      </p:sp>
      <p:pic>
        <p:nvPicPr>
          <p:cNvPr id="2050" name="Picture 2"/>
          <p:cNvPicPr>
            <a:picLocks noChangeAspect="1" noChangeArrowheads="1"/>
          </p:cNvPicPr>
          <p:nvPr/>
        </p:nvPicPr>
        <p:blipFill>
          <a:blip r:embed="rId2"/>
          <a:srcRect/>
          <a:stretch>
            <a:fillRect/>
          </a:stretch>
        </p:blipFill>
        <p:spPr bwMode="auto">
          <a:xfrm>
            <a:off x="457200" y="3009900"/>
            <a:ext cx="5095875" cy="38481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5781675" y="2667000"/>
            <a:ext cx="3362325" cy="35242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002060"/>
                </a:solidFill>
              </a:rPr>
              <a:t>32-bit Microprocessor</a:t>
            </a:r>
            <a:endParaRPr lang="en-US" dirty="0"/>
          </a:p>
        </p:txBody>
      </p:sp>
      <p:sp>
        <p:nvSpPr>
          <p:cNvPr id="3" name="Content Placeholder 2"/>
          <p:cNvSpPr>
            <a:spLocks noGrp="1"/>
          </p:cNvSpPr>
          <p:nvPr>
            <p:ph idx="1"/>
          </p:nvPr>
        </p:nvSpPr>
        <p:spPr/>
        <p:txBody>
          <a:bodyPr>
            <a:normAutofit/>
          </a:bodyPr>
          <a:lstStyle/>
          <a:p>
            <a:r>
              <a:rPr lang="en-US" b="1" dirty="0" smtClean="0"/>
              <a:t>Intel-Pentium</a:t>
            </a:r>
            <a:endParaRPr lang="en-US" b="1" dirty="0"/>
          </a:p>
        </p:txBody>
      </p:sp>
      <p:pic>
        <p:nvPicPr>
          <p:cNvPr id="3074" name="Picture 2"/>
          <p:cNvPicPr>
            <a:picLocks noChangeAspect="1" noChangeArrowheads="1"/>
          </p:cNvPicPr>
          <p:nvPr/>
        </p:nvPicPr>
        <p:blipFill>
          <a:blip r:embed="rId2"/>
          <a:srcRect/>
          <a:stretch>
            <a:fillRect/>
          </a:stretch>
        </p:blipFill>
        <p:spPr bwMode="auto">
          <a:xfrm>
            <a:off x="457200" y="2514600"/>
            <a:ext cx="8686800" cy="350039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534400" cy="1143000"/>
          </a:xfrm>
        </p:spPr>
        <p:txBody>
          <a:bodyPr>
            <a:normAutofit/>
          </a:bodyPr>
          <a:lstStyle/>
          <a:p>
            <a:pPr algn="l"/>
            <a:r>
              <a:rPr lang="en-US" dirty="0" smtClean="0">
                <a:solidFill>
                  <a:schemeClr val="tx2"/>
                </a:solidFill>
              </a:rPr>
              <a:t>Microprocessor</a:t>
            </a:r>
            <a:endParaRPr lang="en-US" dirty="0">
              <a:solidFill>
                <a:schemeClr val="tx2"/>
              </a:solidFill>
            </a:endParaRPr>
          </a:p>
        </p:txBody>
      </p:sp>
      <p:sp>
        <p:nvSpPr>
          <p:cNvPr id="3" name="Content Placeholder 2"/>
          <p:cNvSpPr>
            <a:spLocks noGrp="1"/>
          </p:cNvSpPr>
          <p:nvPr>
            <p:ph sz="half" idx="1"/>
          </p:nvPr>
        </p:nvSpPr>
        <p:spPr>
          <a:xfrm>
            <a:off x="0" y="1371600"/>
            <a:ext cx="4191000" cy="4525963"/>
          </a:xfrm>
        </p:spPr>
        <p:txBody>
          <a:bodyPr>
            <a:normAutofit fontScale="85000" lnSpcReduction="10000"/>
          </a:bodyPr>
          <a:lstStyle/>
          <a:p>
            <a:pPr algn="just">
              <a:buNone/>
            </a:pPr>
            <a:r>
              <a:rPr lang="en-US" sz="2400" dirty="0" smtClean="0"/>
              <a:t>Microprocessor  is a multipurpose, </a:t>
            </a:r>
          </a:p>
          <a:p>
            <a:pPr algn="just">
              <a:buNone/>
            </a:pPr>
            <a:r>
              <a:rPr lang="en-US" sz="2400" dirty="0" smtClean="0"/>
              <a:t>programmable register based </a:t>
            </a:r>
          </a:p>
          <a:p>
            <a:pPr algn="just">
              <a:buNone/>
            </a:pPr>
            <a:r>
              <a:rPr lang="en-US" sz="2400" dirty="0" smtClean="0"/>
              <a:t>electronic device which read binary</a:t>
            </a:r>
          </a:p>
          <a:p>
            <a:pPr algn="just">
              <a:buNone/>
            </a:pPr>
            <a:r>
              <a:rPr lang="en-US" sz="2400" dirty="0" smtClean="0"/>
              <a:t> instructions from memory, </a:t>
            </a:r>
          </a:p>
          <a:p>
            <a:pPr algn="just">
              <a:buNone/>
            </a:pPr>
            <a:r>
              <a:rPr lang="en-US" sz="2400" dirty="0" smtClean="0"/>
              <a:t>processes the input data as per </a:t>
            </a:r>
          </a:p>
          <a:p>
            <a:pPr algn="just">
              <a:buNone/>
            </a:pPr>
            <a:r>
              <a:rPr lang="en-US" sz="2400" dirty="0" smtClean="0"/>
              <a:t>instructions and provides output. It is </a:t>
            </a:r>
          </a:p>
          <a:p>
            <a:pPr algn="just">
              <a:buNone/>
            </a:pPr>
            <a:r>
              <a:rPr lang="en-US" sz="2400" dirty="0" smtClean="0"/>
              <a:t>an IC which has only the CPU inside </a:t>
            </a:r>
          </a:p>
          <a:p>
            <a:pPr algn="just">
              <a:buNone/>
            </a:pPr>
            <a:r>
              <a:rPr lang="en-US" sz="2400" dirty="0" smtClean="0"/>
              <a:t>them i.e. only the processing powers </a:t>
            </a:r>
          </a:p>
          <a:p>
            <a:pPr algn="just">
              <a:buNone/>
            </a:pPr>
            <a:r>
              <a:rPr lang="en-US" sz="2400" dirty="0" smtClean="0"/>
              <a:t>such as Intel’s Pentium 1,2,3,4, core </a:t>
            </a:r>
          </a:p>
          <a:p>
            <a:pPr algn="just">
              <a:buNone/>
            </a:pPr>
            <a:r>
              <a:rPr lang="en-US" sz="2400" dirty="0" smtClean="0"/>
              <a:t>2 duo, i3, i5 etc. These Micro </a:t>
            </a:r>
          </a:p>
          <a:p>
            <a:pPr algn="just">
              <a:buNone/>
            </a:pPr>
            <a:r>
              <a:rPr lang="en-US" sz="2400" dirty="0" smtClean="0"/>
              <a:t>processors don’t have RAM, ROM, </a:t>
            </a:r>
          </a:p>
          <a:p>
            <a:pPr algn="just">
              <a:buNone/>
            </a:pPr>
            <a:r>
              <a:rPr lang="en-US" sz="2400" dirty="0" smtClean="0"/>
              <a:t>and other peripheral on the chip.</a:t>
            </a:r>
          </a:p>
          <a:p>
            <a:pPr algn="just">
              <a:buNone/>
            </a:pPr>
            <a:endParaRPr lang="en-US" sz="2400" dirty="0" smtClean="0"/>
          </a:p>
          <a:p>
            <a:pPr>
              <a:buNone/>
            </a:pPr>
            <a:endParaRPr lang="en-US" sz="2400" dirty="0"/>
          </a:p>
        </p:txBody>
      </p:sp>
      <p:sp>
        <p:nvSpPr>
          <p:cNvPr id="6" name="Content Placeholder 5"/>
          <p:cNvSpPr>
            <a:spLocks noGrp="1"/>
          </p:cNvSpPr>
          <p:nvPr>
            <p:ph sz="half" idx="2"/>
          </p:nvPr>
        </p:nvSpPr>
        <p:spPr>
          <a:xfrm>
            <a:off x="4343400" y="1066800"/>
            <a:ext cx="4343400" cy="5059363"/>
          </a:xfrm>
        </p:spPr>
        <p:txBody>
          <a:bodyPr>
            <a:normAutofit fontScale="85000" lnSpcReduction="10000"/>
          </a:bodyPr>
          <a:lstStyle/>
          <a:p>
            <a:pPr>
              <a:buNone/>
            </a:pPr>
            <a:r>
              <a:rPr lang="en-US" sz="2400" dirty="0" smtClean="0"/>
              <a:t>A system designer has to add them </a:t>
            </a:r>
          </a:p>
          <a:p>
            <a:pPr>
              <a:buNone/>
            </a:pPr>
            <a:r>
              <a:rPr lang="en-US" sz="2400" dirty="0" smtClean="0"/>
              <a:t>externally to make them functional. </a:t>
            </a:r>
          </a:p>
          <a:p>
            <a:endParaRPr lang="en-US" dirty="0"/>
          </a:p>
        </p:txBody>
      </p:sp>
      <p:pic>
        <p:nvPicPr>
          <p:cNvPr id="6146" name="Picture 2"/>
          <p:cNvPicPr>
            <a:picLocks noChangeAspect="1" noChangeArrowheads="1"/>
          </p:cNvPicPr>
          <p:nvPr/>
        </p:nvPicPr>
        <p:blipFill>
          <a:blip r:embed="rId2"/>
          <a:srcRect/>
          <a:stretch>
            <a:fillRect/>
          </a:stretch>
        </p:blipFill>
        <p:spPr bwMode="auto">
          <a:xfrm>
            <a:off x="4267200" y="2209800"/>
            <a:ext cx="4648199" cy="3276600"/>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002060"/>
                </a:solidFill>
              </a:rPr>
              <a:t>32-bit Microprocessor</a:t>
            </a:r>
            <a:endParaRPr lang="en-US" dirty="0"/>
          </a:p>
        </p:txBody>
      </p:sp>
      <p:sp>
        <p:nvSpPr>
          <p:cNvPr id="3" name="Content Placeholder 2"/>
          <p:cNvSpPr>
            <a:spLocks noGrp="1"/>
          </p:cNvSpPr>
          <p:nvPr>
            <p:ph idx="1"/>
          </p:nvPr>
        </p:nvSpPr>
        <p:spPr/>
        <p:txBody>
          <a:bodyPr/>
          <a:lstStyle/>
          <a:p>
            <a:r>
              <a:rPr lang="en-US" b="1" dirty="0" smtClean="0"/>
              <a:t>Intel-Pentium II</a:t>
            </a:r>
            <a:endParaRPr lang="en-US" b="1" dirty="0"/>
          </a:p>
        </p:txBody>
      </p:sp>
      <p:pic>
        <p:nvPicPr>
          <p:cNvPr id="5122" name="Picture 2"/>
          <p:cNvPicPr>
            <a:picLocks noChangeAspect="1" noChangeArrowheads="1"/>
          </p:cNvPicPr>
          <p:nvPr/>
        </p:nvPicPr>
        <p:blipFill>
          <a:blip r:embed="rId2"/>
          <a:srcRect/>
          <a:stretch>
            <a:fillRect/>
          </a:stretch>
        </p:blipFill>
        <p:spPr bwMode="auto">
          <a:xfrm>
            <a:off x="685800" y="2667000"/>
            <a:ext cx="5543550" cy="2600325"/>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002060"/>
                </a:solidFill>
              </a:rPr>
              <a:t>32-bit Microprocessor</a:t>
            </a:r>
            <a:endParaRPr lang="en-US" dirty="0"/>
          </a:p>
        </p:txBody>
      </p:sp>
      <p:sp>
        <p:nvSpPr>
          <p:cNvPr id="3" name="Content Placeholder 2"/>
          <p:cNvSpPr>
            <a:spLocks noGrp="1"/>
          </p:cNvSpPr>
          <p:nvPr>
            <p:ph idx="1"/>
          </p:nvPr>
        </p:nvSpPr>
        <p:spPr/>
        <p:txBody>
          <a:bodyPr/>
          <a:lstStyle/>
          <a:p>
            <a:r>
              <a:rPr lang="en-US" b="1" dirty="0" smtClean="0"/>
              <a:t>Intel-Pentium III</a:t>
            </a:r>
          </a:p>
        </p:txBody>
      </p:sp>
      <p:pic>
        <p:nvPicPr>
          <p:cNvPr id="6146" name="Picture 2"/>
          <p:cNvPicPr>
            <a:picLocks noChangeAspect="1" noChangeArrowheads="1"/>
          </p:cNvPicPr>
          <p:nvPr/>
        </p:nvPicPr>
        <p:blipFill>
          <a:blip r:embed="rId2"/>
          <a:srcRect/>
          <a:stretch>
            <a:fillRect/>
          </a:stretch>
        </p:blipFill>
        <p:spPr bwMode="auto">
          <a:xfrm>
            <a:off x="838200" y="2743200"/>
            <a:ext cx="5695950" cy="245745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002060"/>
                </a:solidFill>
              </a:rPr>
              <a:t>32-bit Microprocessor</a:t>
            </a:r>
            <a:endParaRPr lang="en-US" dirty="0"/>
          </a:p>
        </p:txBody>
      </p:sp>
      <p:sp>
        <p:nvSpPr>
          <p:cNvPr id="3" name="Content Placeholder 2"/>
          <p:cNvSpPr>
            <a:spLocks noGrp="1"/>
          </p:cNvSpPr>
          <p:nvPr>
            <p:ph idx="1"/>
          </p:nvPr>
        </p:nvSpPr>
        <p:spPr/>
        <p:txBody>
          <a:bodyPr>
            <a:normAutofit/>
          </a:bodyPr>
          <a:lstStyle/>
          <a:p>
            <a:r>
              <a:rPr lang="en-US" b="1" dirty="0" smtClean="0"/>
              <a:t>Intel-Pentium Pro</a:t>
            </a:r>
            <a:endParaRPr lang="en-US" b="1" dirty="0"/>
          </a:p>
        </p:txBody>
      </p:sp>
      <p:pic>
        <p:nvPicPr>
          <p:cNvPr id="4098" name="Picture 2"/>
          <p:cNvPicPr>
            <a:picLocks noChangeAspect="1" noChangeArrowheads="1"/>
          </p:cNvPicPr>
          <p:nvPr/>
        </p:nvPicPr>
        <p:blipFill>
          <a:blip r:embed="rId2"/>
          <a:srcRect/>
          <a:stretch>
            <a:fillRect/>
          </a:stretch>
        </p:blipFill>
        <p:spPr bwMode="auto">
          <a:xfrm>
            <a:off x="533400" y="2819400"/>
            <a:ext cx="5667375" cy="268605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endParaRPr lang="en-US"/>
          </a:p>
        </p:txBody>
      </p:sp>
      <p:sp>
        <p:nvSpPr>
          <p:cNvPr id="11" name="Content Placeholder 10"/>
          <p:cNvSpPr>
            <a:spLocks noGrp="1"/>
          </p:cNvSpPr>
          <p:nvPr>
            <p:ph idx="1"/>
          </p:nvPr>
        </p:nvSpPr>
        <p:spPr/>
        <p:txBody>
          <a:bodyPr/>
          <a:lstStyle/>
          <a:p>
            <a:r>
              <a:rPr lang="en-US" dirty="0" smtClean="0"/>
              <a:t>Intel Pentium 4</a:t>
            </a:r>
            <a:endParaRPr lang="en-US" dirty="0"/>
          </a:p>
        </p:txBody>
      </p:sp>
      <p:pic>
        <p:nvPicPr>
          <p:cNvPr id="5" name="Picture 2"/>
          <p:cNvPicPr>
            <a:picLocks noChangeAspect="1" noChangeArrowheads="1"/>
          </p:cNvPicPr>
          <p:nvPr/>
        </p:nvPicPr>
        <p:blipFill>
          <a:blip r:embed="rId2"/>
          <a:srcRect/>
          <a:stretch>
            <a:fillRect/>
          </a:stretch>
        </p:blipFill>
        <p:spPr bwMode="auto">
          <a:xfrm>
            <a:off x="5638800" y="2971800"/>
            <a:ext cx="3162300" cy="2409825"/>
          </a:xfrm>
          <a:prstGeom prst="rect">
            <a:avLst/>
          </a:prstGeom>
          <a:noFill/>
          <a:ln w="9525">
            <a:noFill/>
            <a:miter lim="800000"/>
            <a:headEnd/>
            <a:tailEnd/>
          </a:ln>
          <a:effectLst/>
        </p:spPr>
      </p:pic>
      <p:pic>
        <p:nvPicPr>
          <p:cNvPr id="7170" name="Picture 2"/>
          <p:cNvPicPr>
            <a:picLocks noChangeAspect="1" noChangeArrowheads="1"/>
          </p:cNvPicPr>
          <p:nvPr/>
        </p:nvPicPr>
        <p:blipFill>
          <a:blip r:embed="rId3"/>
          <a:srcRect/>
          <a:stretch>
            <a:fillRect/>
          </a:stretch>
        </p:blipFill>
        <p:spPr bwMode="auto">
          <a:xfrm>
            <a:off x="304800" y="3048000"/>
            <a:ext cx="5095875" cy="306705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a:srcRect/>
          <a:stretch>
            <a:fillRect/>
          </a:stretch>
        </p:blipFill>
        <p:spPr bwMode="auto">
          <a:xfrm>
            <a:off x="0" y="485776"/>
            <a:ext cx="9144000" cy="5513163"/>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002060"/>
                </a:solidFill>
              </a:rPr>
              <a:t>64-bit Microprocessor</a:t>
            </a:r>
            <a:endParaRPr lang="en-US" dirty="0">
              <a:solidFill>
                <a:srgbClr val="002060"/>
              </a:solidFill>
            </a:endParaRPr>
          </a:p>
        </p:txBody>
      </p:sp>
      <p:sp>
        <p:nvSpPr>
          <p:cNvPr id="3" name="Content Placeholder 2"/>
          <p:cNvSpPr>
            <a:spLocks noGrp="1"/>
          </p:cNvSpPr>
          <p:nvPr>
            <p:ph idx="1"/>
          </p:nvPr>
        </p:nvSpPr>
        <p:spPr/>
        <p:txBody>
          <a:bodyPr/>
          <a:lstStyle/>
          <a:p>
            <a:pPr>
              <a:buNone/>
            </a:pPr>
            <a:r>
              <a:rPr lang="en-US" sz="2400" dirty="0" smtClean="0">
                <a:solidFill>
                  <a:srgbClr val="C00000"/>
                </a:solidFill>
              </a:rPr>
              <a:t>64-bit microprocessor </a:t>
            </a:r>
            <a:r>
              <a:rPr lang="en-US" sz="2400" dirty="0" smtClean="0"/>
              <a:t>means that ALU can work with 64-bit </a:t>
            </a:r>
          </a:p>
          <a:p>
            <a:pPr>
              <a:buNone/>
            </a:pPr>
            <a:r>
              <a:rPr lang="en-US" sz="2400" dirty="0" smtClean="0"/>
              <a:t>number at a time or, data width of this microprocessor is 64-bit.</a:t>
            </a:r>
          </a:p>
          <a:p>
            <a:pPr>
              <a:buNone/>
            </a:pPr>
            <a:endParaRPr lang="en-US" dirty="0"/>
          </a:p>
        </p:txBody>
      </p:sp>
      <p:pic>
        <p:nvPicPr>
          <p:cNvPr id="5122" name="Picture 2"/>
          <p:cNvPicPr>
            <a:picLocks noChangeAspect="1" noChangeArrowheads="1"/>
          </p:cNvPicPr>
          <p:nvPr/>
        </p:nvPicPr>
        <p:blipFill>
          <a:blip r:embed="rId2"/>
          <a:srcRect/>
          <a:stretch>
            <a:fillRect/>
          </a:stretch>
        </p:blipFill>
        <p:spPr bwMode="auto">
          <a:xfrm>
            <a:off x="533400" y="2590800"/>
            <a:ext cx="3181350" cy="3400425"/>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3733800" y="3048000"/>
            <a:ext cx="5257800" cy="2581275"/>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002060"/>
                </a:solidFill>
              </a:rPr>
              <a:t>Microprocessor-based Computer System</a:t>
            </a:r>
            <a:endParaRPr lang="en-US" dirty="0"/>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a:srcRect/>
          <a:stretch>
            <a:fillRect/>
          </a:stretch>
        </p:blipFill>
        <p:spPr bwMode="auto">
          <a:xfrm>
            <a:off x="0" y="1524000"/>
            <a:ext cx="9144000" cy="49911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002060"/>
                </a:solidFill>
              </a:rPr>
              <a:t>H</a:t>
            </a:r>
            <a:r>
              <a:rPr lang="en-US" dirty="0" smtClean="0">
                <a:solidFill>
                  <a:srgbClr val="002060"/>
                </a:solidFill>
              </a:rPr>
              <a:t>ardware of a microprocessor</a:t>
            </a:r>
            <a:endParaRPr lang="en-US" dirty="0">
              <a:solidFill>
                <a:srgbClr val="002060"/>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2659288" y="1600200"/>
            <a:ext cx="3825423" cy="45259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002060"/>
                </a:solidFill>
              </a:rPr>
              <a:t>Hardware of a microprocessor</a:t>
            </a:r>
            <a:endParaRPr lang="en-US" dirty="0"/>
          </a:p>
        </p:txBody>
      </p:sp>
      <p:sp>
        <p:nvSpPr>
          <p:cNvPr id="3" name="Content Placeholder 2"/>
          <p:cNvSpPr>
            <a:spLocks noGrp="1"/>
          </p:cNvSpPr>
          <p:nvPr>
            <p:ph idx="1"/>
          </p:nvPr>
        </p:nvSpPr>
        <p:spPr/>
        <p:txBody>
          <a:bodyPr>
            <a:normAutofit fontScale="62500" lnSpcReduction="20000"/>
          </a:bodyPr>
          <a:lstStyle/>
          <a:p>
            <a:pPr marL="514350" indent="-514350">
              <a:buAutoNum type="arabicPeriod"/>
            </a:pPr>
            <a:r>
              <a:rPr lang="en-US" sz="3800" u="sng" dirty="0" smtClean="0">
                <a:solidFill>
                  <a:srgbClr val="C00000"/>
                </a:solidFill>
              </a:rPr>
              <a:t>Arithmetic &amp; Logic Unit (ALU) </a:t>
            </a:r>
          </a:p>
          <a:p>
            <a:pPr marL="514350" indent="-514350" algn="just">
              <a:buFont typeface="Wingdings" pitchFamily="2" charset="2"/>
              <a:buChar char="q"/>
            </a:pPr>
            <a:r>
              <a:rPr lang="en-US" dirty="0" smtClean="0"/>
              <a:t>The part of the central processing unit that deals with operations such as addition, subtraction and multiplication of integers and Boolean operations. It receives control signals from the control unit telling it to carry out these operations. </a:t>
            </a:r>
          </a:p>
          <a:p>
            <a:pPr marL="514350" indent="-514350" algn="just">
              <a:buFont typeface="Wingdings" pitchFamily="2" charset="2"/>
              <a:buChar char="q"/>
            </a:pPr>
            <a:r>
              <a:rPr lang="en-US" dirty="0" smtClean="0"/>
              <a:t>It works in conjunction with the register array for many of these, in particular,  the accumulator and flag registers. The accumulator holds the results of operations,  while the flag register contains a number of individual bits that are used to store information about the last operation carried out by the ALU. </a:t>
            </a:r>
          </a:p>
          <a:p>
            <a:pPr marL="514350" indent="-514350" algn="just">
              <a:buFont typeface="Wingdings" pitchFamily="2" charset="2"/>
              <a:buChar char="q"/>
            </a:pPr>
            <a:r>
              <a:rPr lang="en-US" dirty="0" smtClean="0"/>
              <a:t>Some of the tasks performed by the ALU are given below: </a:t>
            </a:r>
          </a:p>
          <a:p>
            <a:pPr marL="514350" indent="-514350" algn="just">
              <a:buNone/>
            </a:pPr>
            <a:r>
              <a:rPr lang="en-US" dirty="0" smtClean="0"/>
              <a:t>          </a:t>
            </a:r>
            <a:r>
              <a:rPr lang="en-US" b="1" dirty="0" smtClean="0"/>
              <a:t>Addition and subtraction: </a:t>
            </a:r>
            <a:r>
              <a:rPr lang="en-US" dirty="0" smtClean="0"/>
              <a:t>These  two tasks are performed by constructs of logic gates, such as half adders and full adders. While they may be termed 'adders', with the aid of they can also perform subtraction via use of inverters and 'two's complement' arithmetic. </a:t>
            </a:r>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Hardware of a microprocessor</a:t>
            </a:r>
            <a:endParaRPr lang="en-US" dirty="0"/>
          </a:p>
        </p:txBody>
      </p:sp>
      <p:sp>
        <p:nvSpPr>
          <p:cNvPr id="3" name="Content Placeholder 2"/>
          <p:cNvSpPr>
            <a:spLocks noGrp="1"/>
          </p:cNvSpPr>
          <p:nvPr>
            <p:ph idx="1"/>
          </p:nvPr>
        </p:nvSpPr>
        <p:spPr/>
        <p:txBody>
          <a:bodyPr>
            <a:normAutofit fontScale="25000" lnSpcReduction="20000"/>
          </a:bodyPr>
          <a:lstStyle/>
          <a:p>
            <a:pPr marL="514350" indent="-514350">
              <a:buAutoNum type="arabicPeriod"/>
            </a:pPr>
            <a:r>
              <a:rPr lang="en-US" sz="9600" u="sng" dirty="0" smtClean="0">
                <a:solidFill>
                  <a:srgbClr val="C00000"/>
                </a:solidFill>
              </a:rPr>
              <a:t>Arithmetic &amp; Logic Unit (ALU) </a:t>
            </a:r>
          </a:p>
          <a:p>
            <a:pPr marL="514350" indent="-514350">
              <a:buNone/>
            </a:pPr>
            <a:endParaRPr lang="en-US" b="1" u="sng" dirty="0" smtClean="0">
              <a:solidFill>
                <a:srgbClr val="C00000"/>
              </a:solidFill>
            </a:endParaRPr>
          </a:p>
          <a:p>
            <a:pPr>
              <a:buNone/>
            </a:pPr>
            <a:r>
              <a:rPr lang="en-US" sz="8000" b="1" dirty="0" smtClean="0"/>
              <a:t>Multiplication and division:  </a:t>
            </a:r>
            <a:r>
              <a:rPr lang="en-US" sz="8000" dirty="0" smtClean="0"/>
              <a:t>In most modern processors, the multiplication </a:t>
            </a:r>
          </a:p>
          <a:p>
            <a:pPr>
              <a:buNone/>
            </a:pPr>
            <a:r>
              <a:rPr lang="en-US" sz="8000" dirty="0" smtClean="0"/>
              <a:t>and division of integer values is handled by specific floating-point hardware </a:t>
            </a:r>
          </a:p>
          <a:p>
            <a:pPr>
              <a:buNone/>
            </a:pPr>
            <a:r>
              <a:rPr lang="en-US" sz="8000" dirty="0" smtClean="0"/>
              <a:t>within the CPU. Earlier processors used either additional chips known as </a:t>
            </a:r>
          </a:p>
          <a:p>
            <a:pPr>
              <a:buNone/>
            </a:pPr>
            <a:r>
              <a:rPr lang="en-US" sz="8000" dirty="0" err="1" smtClean="0"/>
              <a:t>maths</a:t>
            </a:r>
            <a:r>
              <a:rPr lang="en-US" sz="8000" dirty="0" smtClean="0"/>
              <a:t> co-processors, or used a completely different method to perform the </a:t>
            </a:r>
          </a:p>
          <a:p>
            <a:pPr>
              <a:buNone/>
            </a:pPr>
            <a:r>
              <a:rPr lang="en-US" sz="8000" dirty="0" smtClean="0"/>
              <a:t>task. </a:t>
            </a:r>
          </a:p>
          <a:p>
            <a:pPr>
              <a:buNone/>
            </a:pPr>
            <a:endParaRPr lang="en-US" sz="8000" dirty="0" smtClean="0"/>
          </a:p>
          <a:p>
            <a:pPr>
              <a:buNone/>
            </a:pPr>
            <a:r>
              <a:rPr lang="en-US" sz="8000" b="1" dirty="0" smtClean="0"/>
              <a:t>Logical tests:  </a:t>
            </a:r>
            <a:r>
              <a:rPr lang="en-US" sz="8000" dirty="0" smtClean="0"/>
              <a:t>Further logic gates are used within the ALU to perform a </a:t>
            </a:r>
          </a:p>
          <a:p>
            <a:pPr>
              <a:buNone/>
            </a:pPr>
            <a:r>
              <a:rPr lang="en-US" sz="8000" dirty="0" smtClean="0"/>
              <a:t>number of different logical tests, including seeing if an operation produces a </a:t>
            </a:r>
          </a:p>
          <a:p>
            <a:pPr>
              <a:buNone/>
            </a:pPr>
            <a:r>
              <a:rPr lang="en-US" sz="8000" dirty="0" smtClean="0"/>
              <a:t>result of zero. Most of these logical tests are used to then change the values </a:t>
            </a:r>
          </a:p>
          <a:p>
            <a:pPr>
              <a:buNone/>
            </a:pPr>
            <a:r>
              <a:rPr lang="en-US" sz="8000" dirty="0" smtClean="0"/>
              <a:t>stored in the flag register, so that they may be checked later by separate </a:t>
            </a:r>
          </a:p>
          <a:p>
            <a:pPr>
              <a:buNone/>
            </a:pPr>
            <a:r>
              <a:rPr lang="en-US" sz="8000" dirty="0" smtClean="0"/>
              <a:t>operations or instructions. Others produce a result which is then stored, and </a:t>
            </a:r>
          </a:p>
          <a:p>
            <a:pPr>
              <a:buNone/>
            </a:pPr>
            <a:r>
              <a:rPr lang="en-US" sz="8000" dirty="0" smtClean="0"/>
              <a:t>used later in further processing. </a:t>
            </a:r>
            <a:endParaRPr lang="en-US" sz="8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solidFill>
                  <a:schemeClr val="tx2"/>
                </a:solidFill>
              </a:rPr>
              <a:t> Microprocessor Characteristics </a:t>
            </a:r>
            <a:endParaRPr lang="en-US" dirty="0">
              <a:solidFill>
                <a:schemeClr val="tx2"/>
              </a:solidFill>
            </a:endParaRPr>
          </a:p>
        </p:txBody>
      </p:sp>
      <p:sp>
        <p:nvSpPr>
          <p:cNvPr id="6" name="Content Placeholder 5"/>
          <p:cNvSpPr>
            <a:spLocks noGrp="1"/>
          </p:cNvSpPr>
          <p:nvPr>
            <p:ph idx="1"/>
          </p:nvPr>
        </p:nvSpPr>
        <p:spPr/>
        <p:txBody>
          <a:bodyPr>
            <a:normAutofit fontScale="77500" lnSpcReduction="20000"/>
          </a:bodyPr>
          <a:lstStyle/>
          <a:p>
            <a:pPr algn="just">
              <a:buNone/>
            </a:pPr>
            <a:r>
              <a:rPr lang="en-US" dirty="0" smtClean="0"/>
              <a:t>Three basic characteristics that differentiate microprocessors </a:t>
            </a:r>
          </a:p>
          <a:p>
            <a:pPr algn="just">
              <a:buNone/>
            </a:pPr>
            <a:r>
              <a:rPr lang="en-US" dirty="0" smtClean="0"/>
              <a:t>are-  </a:t>
            </a:r>
          </a:p>
          <a:p>
            <a:pPr algn="just">
              <a:buNone/>
            </a:pPr>
            <a:r>
              <a:rPr lang="en-US" dirty="0" smtClean="0"/>
              <a:t>     • Instruction set: The set of instructions that the microprocessor can execute.  </a:t>
            </a:r>
          </a:p>
          <a:p>
            <a:pPr algn="just">
              <a:buNone/>
            </a:pPr>
            <a:r>
              <a:rPr lang="en-US" dirty="0" smtClean="0"/>
              <a:t>     • Bandwidth: The number of bits processed in a single instruction.  </a:t>
            </a:r>
          </a:p>
          <a:p>
            <a:pPr algn="just">
              <a:buNone/>
            </a:pPr>
            <a:r>
              <a:rPr lang="en-US" dirty="0" smtClean="0"/>
              <a:t>     • Clock speed: Given in megahertz (MHz), the clock speed determines how many instructions per second the processor can execute.  In all cases, the higher the value, the more powerful the CPU. For example, a 32 bit microprocessor that runs at 50MHz is more powerful than a 16-bit microprocessor that runs at 25MHz. </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2060"/>
                </a:solidFill>
              </a:rPr>
              <a:t>Hardware of a microprocessor</a:t>
            </a:r>
            <a:endParaRPr lang="en-US" dirty="0"/>
          </a:p>
        </p:txBody>
      </p:sp>
      <p:sp>
        <p:nvSpPr>
          <p:cNvPr id="3" name="Content Placeholder 2"/>
          <p:cNvSpPr>
            <a:spLocks noGrp="1"/>
          </p:cNvSpPr>
          <p:nvPr>
            <p:ph idx="1"/>
          </p:nvPr>
        </p:nvSpPr>
        <p:spPr>
          <a:xfrm>
            <a:off x="457200" y="1600200"/>
            <a:ext cx="8229600" cy="4800600"/>
          </a:xfrm>
        </p:spPr>
        <p:txBody>
          <a:bodyPr>
            <a:normAutofit fontScale="25000" lnSpcReduction="20000"/>
          </a:bodyPr>
          <a:lstStyle/>
          <a:p>
            <a:pPr marL="514350" indent="-514350">
              <a:buFont typeface="+mj-lt"/>
              <a:buAutoNum type="arabicPeriod"/>
            </a:pPr>
            <a:r>
              <a:rPr lang="en-US" sz="9600" u="sng" dirty="0" smtClean="0">
                <a:solidFill>
                  <a:srgbClr val="C00000"/>
                </a:solidFill>
              </a:rPr>
              <a:t>Arithmetic &amp; Logic Unit (ALU) </a:t>
            </a:r>
          </a:p>
          <a:p>
            <a:endParaRPr lang="en-US" dirty="0" smtClean="0"/>
          </a:p>
          <a:p>
            <a:endParaRPr lang="en-US" dirty="0" smtClean="0"/>
          </a:p>
          <a:p>
            <a:pPr>
              <a:buNone/>
            </a:pPr>
            <a:r>
              <a:rPr lang="en-US" sz="7400" b="1" dirty="0" smtClean="0"/>
              <a:t>Comparison:  </a:t>
            </a:r>
            <a:r>
              <a:rPr lang="en-US" sz="7400" dirty="0" smtClean="0"/>
              <a:t>Comparison operations compare values in order to determine such </a:t>
            </a:r>
          </a:p>
          <a:p>
            <a:pPr>
              <a:buNone/>
            </a:pPr>
            <a:r>
              <a:rPr lang="en-US" sz="7400" dirty="0" smtClean="0"/>
              <a:t>things as whether one number is greater than, less than or equal to another. </a:t>
            </a:r>
          </a:p>
          <a:p>
            <a:pPr>
              <a:buNone/>
            </a:pPr>
            <a:r>
              <a:rPr lang="en-US" sz="7400" dirty="0" smtClean="0"/>
              <a:t>These operations can be performed by subtraction of one of the numbers from </a:t>
            </a:r>
          </a:p>
          <a:p>
            <a:pPr>
              <a:buNone/>
            </a:pPr>
            <a:r>
              <a:rPr lang="en-US" sz="7400" dirty="0" smtClean="0"/>
              <a:t>the other, and as such can be handled by the aforementioned logic gates. </a:t>
            </a:r>
          </a:p>
          <a:p>
            <a:pPr>
              <a:buNone/>
            </a:pPr>
            <a:r>
              <a:rPr lang="en-US" sz="7400" dirty="0" smtClean="0"/>
              <a:t>However, it is not strictly necessary for the result of the calculation  to be stored </a:t>
            </a:r>
          </a:p>
          <a:p>
            <a:pPr>
              <a:buNone/>
            </a:pPr>
            <a:r>
              <a:rPr lang="en-US" sz="7400" dirty="0" smtClean="0"/>
              <a:t>in this instance; the amount by which the values differ is not required. Instead, </a:t>
            </a:r>
          </a:p>
          <a:p>
            <a:pPr>
              <a:buNone/>
            </a:pPr>
            <a:r>
              <a:rPr lang="en-US" sz="7400" dirty="0" smtClean="0"/>
              <a:t>the appropriate status flags in the flag register are set and checked to determine </a:t>
            </a:r>
          </a:p>
          <a:p>
            <a:pPr>
              <a:buNone/>
            </a:pPr>
            <a:r>
              <a:rPr lang="en-US" sz="7400" dirty="0" smtClean="0"/>
              <a:t>the result of the operation. </a:t>
            </a:r>
          </a:p>
          <a:p>
            <a:pPr>
              <a:buNone/>
            </a:pPr>
            <a:r>
              <a:rPr lang="en-US" sz="7400" b="1" dirty="0" smtClean="0"/>
              <a:t>Bit shifting: </a:t>
            </a:r>
            <a:r>
              <a:rPr lang="en-US" sz="7400" dirty="0" smtClean="0"/>
              <a:t>Shifting operations move bits left or right within a word, with </a:t>
            </a:r>
          </a:p>
          <a:p>
            <a:pPr>
              <a:buNone/>
            </a:pPr>
            <a:r>
              <a:rPr lang="en-US" sz="7400" dirty="0" smtClean="0"/>
              <a:t>different operations filling the gaps created in different ways. This is accomplished </a:t>
            </a:r>
          </a:p>
          <a:p>
            <a:pPr>
              <a:buNone/>
            </a:pPr>
            <a:r>
              <a:rPr lang="en-US" sz="7400" dirty="0" smtClean="0"/>
              <a:t>via the use of a shift register, which uses pulses from the clock within the control </a:t>
            </a:r>
          </a:p>
          <a:p>
            <a:pPr>
              <a:buNone/>
            </a:pPr>
            <a:r>
              <a:rPr lang="en-US" sz="7400" dirty="0" smtClean="0"/>
              <a:t>unit to trigger a chain reaction of movement across the bits that make up the </a:t>
            </a:r>
          </a:p>
          <a:p>
            <a:pPr>
              <a:buNone/>
            </a:pPr>
            <a:r>
              <a:rPr lang="en-US" sz="7400" dirty="0" smtClean="0"/>
              <a:t>word. Again, this is a quite complicated logical procedure, and further reading </a:t>
            </a:r>
          </a:p>
          <a:p>
            <a:pPr>
              <a:buNone/>
            </a:pPr>
            <a:r>
              <a:rPr lang="en-US" sz="7400" dirty="0" smtClean="0"/>
              <a:t>may aid your understanding. </a:t>
            </a:r>
            <a:endParaRPr lang="en-US" sz="7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002060"/>
                </a:solidFill>
              </a:rPr>
              <a:t>Hardware of a microprocessor</a:t>
            </a:r>
            <a:endParaRPr lang="en-US" dirty="0"/>
          </a:p>
        </p:txBody>
      </p:sp>
      <p:sp>
        <p:nvSpPr>
          <p:cNvPr id="3" name="Content Placeholder 2"/>
          <p:cNvSpPr>
            <a:spLocks noGrp="1"/>
          </p:cNvSpPr>
          <p:nvPr>
            <p:ph idx="1"/>
          </p:nvPr>
        </p:nvSpPr>
        <p:spPr>
          <a:xfrm>
            <a:off x="228600" y="1600200"/>
            <a:ext cx="8915400" cy="5105400"/>
          </a:xfrm>
        </p:spPr>
        <p:txBody>
          <a:bodyPr>
            <a:normAutofit fontScale="92500"/>
          </a:bodyPr>
          <a:lstStyle/>
          <a:p>
            <a:pPr>
              <a:buNone/>
            </a:pPr>
            <a:r>
              <a:rPr lang="en-US" dirty="0" smtClean="0">
                <a:solidFill>
                  <a:srgbClr val="C00000"/>
                </a:solidFill>
              </a:rPr>
              <a:t>2. </a:t>
            </a:r>
            <a:r>
              <a:rPr lang="en-US" u="sng" dirty="0" smtClean="0">
                <a:solidFill>
                  <a:srgbClr val="C00000"/>
                </a:solidFill>
              </a:rPr>
              <a:t>Control Unit (CU)</a:t>
            </a:r>
          </a:p>
          <a:p>
            <a:pPr>
              <a:buNone/>
            </a:pPr>
            <a:r>
              <a:rPr lang="en-US" sz="2400" dirty="0" smtClean="0"/>
              <a:t>This controls the movement of instructions in and out of the processor, and</a:t>
            </a:r>
          </a:p>
          <a:p>
            <a:pPr>
              <a:buNone/>
            </a:pPr>
            <a:r>
              <a:rPr lang="en-US" sz="2400" dirty="0" smtClean="0"/>
              <a:t>also controls the operation of the ALU. It consists of a decoder, control logic </a:t>
            </a:r>
          </a:p>
          <a:p>
            <a:pPr>
              <a:buNone/>
            </a:pPr>
            <a:r>
              <a:rPr lang="en-US" sz="2400" dirty="0" smtClean="0"/>
              <a:t>circuits, and a clock to ensure everything happens at the correct time. It is </a:t>
            </a:r>
          </a:p>
          <a:p>
            <a:pPr>
              <a:buNone/>
            </a:pPr>
            <a:r>
              <a:rPr lang="en-US" sz="2400" dirty="0" smtClean="0"/>
              <a:t>also responsible for performing the instruction execution cycle. The three </a:t>
            </a:r>
          </a:p>
          <a:p>
            <a:pPr>
              <a:buNone/>
            </a:pPr>
            <a:r>
              <a:rPr lang="en-US" sz="2400" dirty="0" smtClean="0"/>
              <a:t>main elements of the control unit are as follows: </a:t>
            </a:r>
          </a:p>
          <a:p>
            <a:pPr>
              <a:buNone/>
            </a:pPr>
            <a:r>
              <a:rPr lang="en-US" sz="2400" b="1" dirty="0" smtClean="0"/>
              <a:t>Decoder:</a:t>
            </a:r>
            <a:r>
              <a:rPr lang="en-US" sz="2400" dirty="0" smtClean="0"/>
              <a:t> This is used to decode the instructions that make up a program </a:t>
            </a:r>
          </a:p>
          <a:p>
            <a:pPr>
              <a:buNone/>
            </a:pPr>
            <a:r>
              <a:rPr lang="en-US" sz="2400" dirty="0" smtClean="0"/>
              <a:t>when they are being processed, and to determine in what actions must be </a:t>
            </a:r>
          </a:p>
          <a:p>
            <a:pPr>
              <a:buNone/>
            </a:pPr>
            <a:r>
              <a:rPr lang="en-US" sz="2400" dirty="0" smtClean="0"/>
              <a:t>taken in order to process them. These decisions are normally taken by </a:t>
            </a:r>
          </a:p>
          <a:p>
            <a:pPr>
              <a:buNone/>
            </a:pPr>
            <a:r>
              <a:rPr lang="en-US" sz="2400" dirty="0" smtClean="0"/>
              <a:t>looking at the </a:t>
            </a:r>
            <a:r>
              <a:rPr lang="en-US" sz="2400" dirty="0" err="1" smtClean="0"/>
              <a:t>opcode</a:t>
            </a:r>
            <a:r>
              <a:rPr lang="en-US" sz="2400" dirty="0" smtClean="0"/>
              <a:t> of the instruction, together  with the addressing mode </a:t>
            </a:r>
          </a:p>
          <a:p>
            <a:pPr>
              <a:buNone/>
            </a:pPr>
            <a:r>
              <a:rPr lang="en-US" sz="2400" dirty="0" smtClean="0"/>
              <a:t>used. </a:t>
            </a:r>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002060"/>
                </a:solidFill>
              </a:rPr>
              <a:t>Hardware of a microprocessor</a:t>
            </a:r>
            <a:endParaRPr lang="en-US" dirty="0"/>
          </a:p>
        </p:txBody>
      </p:sp>
      <p:sp>
        <p:nvSpPr>
          <p:cNvPr id="3" name="Content Placeholder 2"/>
          <p:cNvSpPr>
            <a:spLocks noGrp="1"/>
          </p:cNvSpPr>
          <p:nvPr>
            <p:ph idx="1"/>
          </p:nvPr>
        </p:nvSpPr>
        <p:spPr>
          <a:xfrm>
            <a:off x="457200" y="1600200"/>
            <a:ext cx="8686800" cy="4800600"/>
          </a:xfrm>
        </p:spPr>
        <p:txBody>
          <a:bodyPr>
            <a:normAutofit fontScale="25000" lnSpcReduction="20000"/>
          </a:bodyPr>
          <a:lstStyle/>
          <a:p>
            <a:pPr>
              <a:buNone/>
            </a:pPr>
            <a:r>
              <a:rPr lang="en-US" sz="9600" b="1" dirty="0" smtClean="0">
                <a:solidFill>
                  <a:srgbClr val="C00000"/>
                </a:solidFill>
              </a:rPr>
              <a:t>2. </a:t>
            </a:r>
            <a:r>
              <a:rPr lang="en-US" sz="9600" b="1" u="sng" dirty="0" smtClean="0">
                <a:solidFill>
                  <a:srgbClr val="C00000"/>
                </a:solidFill>
              </a:rPr>
              <a:t>Control Unit (CU)</a:t>
            </a:r>
          </a:p>
          <a:p>
            <a:pPr>
              <a:buNone/>
            </a:pPr>
            <a:endParaRPr lang="en-US" sz="9600" u="sng" dirty="0" smtClean="0">
              <a:solidFill>
                <a:srgbClr val="C00000"/>
              </a:solidFill>
            </a:endParaRPr>
          </a:p>
          <a:p>
            <a:pPr algn="just">
              <a:buNone/>
            </a:pPr>
            <a:r>
              <a:rPr lang="en-US" sz="8000" b="1" dirty="0" smtClean="0"/>
              <a:t>Timer or clock: </a:t>
            </a:r>
            <a:r>
              <a:rPr lang="en-US" sz="8000" dirty="0" smtClean="0"/>
              <a:t>The timer or clock ensures that all processes and instructions are </a:t>
            </a:r>
          </a:p>
          <a:p>
            <a:pPr algn="just">
              <a:buNone/>
            </a:pPr>
            <a:r>
              <a:rPr lang="en-US" sz="8000" dirty="0" smtClean="0"/>
              <a:t>carried out and completed at the right time. Pulses are sent to the other areas of </a:t>
            </a:r>
          </a:p>
          <a:p>
            <a:pPr algn="just">
              <a:buNone/>
            </a:pPr>
            <a:r>
              <a:rPr lang="en-US" sz="8000" dirty="0" smtClean="0"/>
              <a:t>the CPU at regular intervals (related to the processor clock speed), and actions </a:t>
            </a:r>
          </a:p>
          <a:p>
            <a:pPr algn="just">
              <a:buNone/>
            </a:pPr>
            <a:r>
              <a:rPr lang="en-US" sz="8000" dirty="0" smtClean="0"/>
              <a:t>only occur when a pulse is detected. This ensures that the actions themselves also </a:t>
            </a:r>
          </a:p>
          <a:p>
            <a:pPr algn="just">
              <a:buNone/>
            </a:pPr>
            <a:r>
              <a:rPr lang="en-US" sz="8000" dirty="0" smtClean="0"/>
              <a:t>occur at these same regular intervals, meaning that the operations of the CPU are </a:t>
            </a:r>
          </a:p>
          <a:p>
            <a:pPr algn="just">
              <a:buNone/>
            </a:pPr>
            <a:r>
              <a:rPr lang="en-US" sz="8000" dirty="0" smtClean="0"/>
              <a:t>synchronized. </a:t>
            </a:r>
          </a:p>
          <a:p>
            <a:pPr algn="just">
              <a:buNone/>
            </a:pPr>
            <a:r>
              <a:rPr lang="en-US" sz="8000" b="1" dirty="0" smtClean="0"/>
              <a:t>Control logic circuits</a:t>
            </a:r>
            <a:r>
              <a:rPr lang="en-US" sz="8000" dirty="0" smtClean="0"/>
              <a:t>: The control logic circuits are used to create the control </a:t>
            </a:r>
          </a:p>
          <a:p>
            <a:pPr algn="just">
              <a:buNone/>
            </a:pPr>
            <a:r>
              <a:rPr lang="en-US" sz="8000" dirty="0" smtClean="0"/>
              <a:t>signals themselves, which are then sent around the processor. These signals </a:t>
            </a:r>
          </a:p>
          <a:p>
            <a:pPr algn="just">
              <a:buNone/>
            </a:pPr>
            <a:r>
              <a:rPr lang="en-US" sz="8000" dirty="0" smtClean="0"/>
              <a:t>inform the arithmetic and logic unit and the register array what they actions and </a:t>
            </a:r>
          </a:p>
          <a:p>
            <a:pPr algn="just">
              <a:buNone/>
            </a:pPr>
            <a:r>
              <a:rPr lang="en-US" sz="8000" dirty="0" smtClean="0"/>
              <a:t>steps they should be performing, what data they should be using to perform said </a:t>
            </a:r>
          </a:p>
          <a:p>
            <a:pPr algn="just">
              <a:buNone/>
            </a:pPr>
            <a:r>
              <a:rPr lang="en-US" sz="8000" dirty="0" smtClean="0"/>
              <a:t>actions, and what should be done with the results. </a:t>
            </a:r>
            <a:endParaRPr lang="en-US" sz="8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002060"/>
                </a:solidFill>
              </a:rPr>
              <a:t>Hardware of a microprocessor</a:t>
            </a:r>
            <a:endParaRPr lang="en-US" dirty="0"/>
          </a:p>
        </p:txBody>
      </p:sp>
      <p:sp>
        <p:nvSpPr>
          <p:cNvPr id="3" name="Content Placeholder 2"/>
          <p:cNvSpPr>
            <a:spLocks noGrp="1"/>
          </p:cNvSpPr>
          <p:nvPr>
            <p:ph idx="1"/>
          </p:nvPr>
        </p:nvSpPr>
        <p:spPr/>
        <p:txBody>
          <a:bodyPr>
            <a:normAutofit fontScale="47500" lnSpcReduction="20000"/>
          </a:bodyPr>
          <a:lstStyle/>
          <a:p>
            <a:pPr>
              <a:buNone/>
            </a:pPr>
            <a:r>
              <a:rPr lang="en-US" sz="5900" dirty="0" smtClean="0">
                <a:solidFill>
                  <a:srgbClr val="C00000"/>
                </a:solidFill>
              </a:rPr>
              <a:t>3. </a:t>
            </a:r>
            <a:r>
              <a:rPr lang="en-US" sz="5900" u="sng" dirty="0" smtClean="0">
                <a:solidFill>
                  <a:srgbClr val="C00000"/>
                </a:solidFill>
              </a:rPr>
              <a:t>Memory Array Register</a:t>
            </a:r>
          </a:p>
          <a:p>
            <a:pPr>
              <a:buNone/>
            </a:pPr>
            <a:r>
              <a:rPr lang="en-US" sz="4400" dirty="0" smtClean="0"/>
              <a:t>This is a small amount of internal memory that is used for the quick </a:t>
            </a:r>
          </a:p>
          <a:p>
            <a:pPr>
              <a:buNone/>
            </a:pPr>
            <a:r>
              <a:rPr lang="en-US" sz="4400" dirty="0" smtClean="0"/>
              <a:t>storage </a:t>
            </a:r>
            <a:r>
              <a:rPr lang="en-US" sz="4400" dirty="0"/>
              <a:t> </a:t>
            </a:r>
            <a:r>
              <a:rPr lang="en-US" sz="4400" dirty="0" smtClean="0"/>
              <a:t>and retrieval of data and instructions. All processors include some </a:t>
            </a:r>
          </a:p>
          <a:p>
            <a:pPr>
              <a:buNone/>
            </a:pPr>
            <a:r>
              <a:rPr lang="en-US" sz="4400" dirty="0" smtClean="0"/>
              <a:t>common registers used for specific functions, namely the program</a:t>
            </a:r>
          </a:p>
          <a:p>
            <a:pPr>
              <a:buNone/>
            </a:pPr>
            <a:r>
              <a:rPr lang="en-US" sz="4400" dirty="0" smtClean="0"/>
              <a:t>counter, instruction register, accumulator, memory address register and </a:t>
            </a:r>
          </a:p>
          <a:p>
            <a:pPr>
              <a:buNone/>
            </a:pPr>
            <a:r>
              <a:rPr lang="en-US" sz="4400" dirty="0" smtClean="0"/>
              <a:t>stack pointer.  Many different types of registers are common between </a:t>
            </a:r>
          </a:p>
          <a:p>
            <a:pPr>
              <a:buNone/>
            </a:pPr>
            <a:r>
              <a:rPr lang="en-US" sz="4400" dirty="0" smtClean="0"/>
              <a:t>most microprocessor designs. These are:</a:t>
            </a:r>
          </a:p>
          <a:p>
            <a:pPr>
              <a:buNone/>
            </a:pPr>
            <a:endParaRPr lang="en-US" sz="4400" dirty="0" smtClean="0"/>
          </a:p>
          <a:p>
            <a:r>
              <a:rPr lang="en-US" sz="4400" b="1" u="sng" dirty="0" smtClean="0"/>
              <a:t>Program Counter (PC): </a:t>
            </a:r>
            <a:r>
              <a:rPr lang="en-US" sz="4400" dirty="0" smtClean="0"/>
              <a:t>This register is used to hold the memory address of  the next instruction that has to  execute  in a program. This is to ensure the CPU knows at all times where it has reached, that is able to resume following an execution at the correct point, and that the program is executed correctly.</a:t>
            </a:r>
          </a:p>
          <a:p>
            <a:pPr>
              <a:buNone/>
            </a:pPr>
            <a:endParaRPr lang="en-US" sz="2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002060"/>
                </a:solidFill>
              </a:rPr>
              <a:t>Hardware of a microprocessor</a:t>
            </a:r>
            <a:endParaRPr lang="en-US" dirty="0"/>
          </a:p>
        </p:txBody>
      </p:sp>
      <p:sp>
        <p:nvSpPr>
          <p:cNvPr id="3" name="Content Placeholder 2"/>
          <p:cNvSpPr>
            <a:spLocks noGrp="1"/>
          </p:cNvSpPr>
          <p:nvPr>
            <p:ph idx="1"/>
          </p:nvPr>
        </p:nvSpPr>
        <p:spPr/>
        <p:txBody>
          <a:bodyPr>
            <a:normAutofit/>
          </a:bodyPr>
          <a:lstStyle/>
          <a:p>
            <a:pPr>
              <a:buNone/>
            </a:pPr>
            <a:r>
              <a:rPr lang="en-US" sz="2800" dirty="0" smtClean="0">
                <a:solidFill>
                  <a:srgbClr val="C00000"/>
                </a:solidFill>
              </a:rPr>
              <a:t>3. </a:t>
            </a:r>
            <a:r>
              <a:rPr lang="en-US" sz="2800" u="sng" dirty="0" smtClean="0">
                <a:solidFill>
                  <a:srgbClr val="C00000"/>
                </a:solidFill>
              </a:rPr>
              <a:t>Memory Array Register( Cont.)</a:t>
            </a:r>
          </a:p>
          <a:p>
            <a:pPr algn="just"/>
            <a:r>
              <a:rPr lang="en-US" sz="2000" b="1" u="sng" dirty="0" smtClean="0"/>
              <a:t>Instruction Register (IR): </a:t>
            </a:r>
            <a:r>
              <a:rPr lang="en-US" sz="2000" dirty="0" smtClean="0"/>
              <a:t>This is used to hold the current instruction in the processor while it is being decoded and executed, in order for the speed of the whole execution process to be reduced. This is because the time needed to access the instruction register is much less than continual checking of the memory location itself. </a:t>
            </a:r>
          </a:p>
          <a:p>
            <a:pPr algn="just"/>
            <a:r>
              <a:rPr lang="en-US" sz="2000" b="1" u="sng" dirty="0" smtClean="0"/>
              <a:t>Accumulator (A, or ACC): </a:t>
            </a:r>
            <a:r>
              <a:rPr lang="en-US" sz="2000" dirty="0" smtClean="0"/>
              <a:t>The accumulator is used to hold the result of operations performed by the arithmetic and logic unit. </a:t>
            </a:r>
          </a:p>
          <a:p>
            <a:pPr algn="just"/>
            <a:r>
              <a:rPr lang="en-US" sz="2000" b="1" u="sng" dirty="0" smtClean="0"/>
              <a:t>Memory Address Register (MAR): </a:t>
            </a:r>
            <a:r>
              <a:rPr lang="en-US" sz="2000" dirty="0" smtClean="0"/>
              <a:t>Used for storage of memory addresses, usually the addresses involved in the instructions held in the instruction register. The control unit then checks this register when needs to know which memory address to check or obtain data from. </a:t>
            </a:r>
          </a:p>
          <a:p>
            <a:endParaRPr lang="en-US" sz="20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002060"/>
                </a:solidFill>
              </a:rPr>
              <a:t>Hardware of a microprocessor</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sz="3600" dirty="0" smtClean="0">
                <a:solidFill>
                  <a:srgbClr val="C00000"/>
                </a:solidFill>
              </a:rPr>
              <a:t>3. </a:t>
            </a:r>
            <a:r>
              <a:rPr lang="en-US" sz="3600" u="sng" dirty="0" smtClean="0">
                <a:solidFill>
                  <a:srgbClr val="C00000"/>
                </a:solidFill>
              </a:rPr>
              <a:t>Memory Array Register( Cont.)</a:t>
            </a:r>
          </a:p>
          <a:p>
            <a:r>
              <a:rPr lang="en-US" b="1" u="sng" dirty="0" smtClean="0"/>
              <a:t>Memory Buffer Register (MBR): </a:t>
            </a:r>
            <a:r>
              <a:rPr lang="en-US" dirty="0" smtClean="0"/>
              <a:t>When an instruction or data is obtained from the memory or elsewhere, it is first placed in the memory buffer register. The next action to take is then determined and carried out, and the data is moved on to the desired location.</a:t>
            </a:r>
          </a:p>
          <a:p>
            <a:r>
              <a:rPr lang="en-US" b="1" u="sng" dirty="0" smtClean="0"/>
              <a:t>Flag register / status flags: </a:t>
            </a:r>
            <a:r>
              <a:rPr lang="en-US" dirty="0" smtClean="0"/>
              <a:t>The flag register is specially designed to contain all the appropriate 1-bit status flags, which are changed as a result of operations involving the arithmetic and logic unit. </a:t>
            </a:r>
          </a:p>
          <a:p>
            <a:r>
              <a:rPr lang="en-US" b="1" u="sng" dirty="0" smtClean="0"/>
              <a:t>Other general purpose registers: </a:t>
            </a:r>
            <a:r>
              <a:rPr lang="en-US" dirty="0" smtClean="0"/>
              <a:t>These registers have no specific purpose, but are generally used for the quick storage of pieces of data that are required later in the program execution. In the model used here these are assigned the names A and B, with suffixes of L and U indicating the lower and upper sections of the register respectively. </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002060"/>
                </a:solidFill>
              </a:rPr>
              <a:t>Hardware of a microprocessor</a:t>
            </a:r>
            <a:endParaRPr lang="en-US" dirty="0"/>
          </a:p>
        </p:txBody>
      </p:sp>
      <p:sp>
        <p:nvSpPr>
          <p:cNvPr id="3" name="Content Placeholder 2"/>
          <p:cNvSpPr>
            <a:spLocks noGrp="1"/>
          </p:cNvSpPr>
          <p:nvPr>
            <p:ph idx="1"/>
          </p:nvPr>
        </p:nvSpPr>
        <p:spPr>
          <a:xfrm>
            <a:off x="381000" y="1447800"/>
            <a:ext cx="8229600" cy="5410200"/>
          </a:xfrm>
        </p:spPr>
        <p:txBody>
          <a:bodyPr>
            <a:normAutofit/>
          </a:bodyPr>
          <a:lstStyle/>
          <a:p>
            <a:pPr marL="514350" indent="-514350" algn="just">
              <a:buAutoNum type="arabicPeriod" startAt="4"/>
            </a:pPr>
            <a:r>
              <a:rPr lang="en-US" u="sng" dirty="0" smtClean="0">
                <a:solidFill>
                  <a:srgbClr val="C00000"/>
                </a:solidFill>
              </a:rPr>
              <a:t>System Bus</a:t>
            </a:r>
            <a:r>
              <a:rPr lang="en-US" dirty="0" smtClean="0">
                <a:solidFill>
                  <a:srgbClr val="C00000"/>
                </a:solidFill>
              </a:rPr>
              <a:t>:  </a:t>
            </a:r>
            <a:r>
              <a:rPr lang="en-US" sz="2200" dirty="0" smtClean="0"/>
              <a:t>It is used for connections between the processor, memory and peripherals, and </a:t>
            </a:r>
            <a:r>
              <a:rPr lang="en-US" sz="2200" dirty="0" err="1" smtClean="0"/>
              <a:t>transferal</a:t>
            </a:r>
            <a:r>
              <a:rPr lang="en-US" sz="2200" dirty="0" smtClean="0"/>
              <a:t> of data between the various parts. The system bus consists of three different groups of wiring, called the data bus, control bus and address bus. These all have separate responsibilities and characteristics, which can be outlined as follows: </a:t>
            </a:r>
          </a:p>
          <a:p>
            <a:pPr marL="514350" indent="-514350" algn="just">
              <a:buNone/>
            </a:pPr>
            <a:r>
              <a:rPr lang="en-US" sz="2200" dirty="0"/>
              <a:t> </a:t>
            </a:r>
            <a:r>
              <a:rPr lang="en-US" sz="2200" dirty="0" smtClean="0"/>
              <a:t>       </a:t>
            </a:r>
            <a:r>
              <a:rPr lang="en-US" sz="2200" b="1" u="sng" dirty="0" smtClean="0"/>
              <a:t>Control Bus</a:t>
            </a:r>
            <a:r>
              <a:rPr lang="en-US" sz="2200" b="1" dirty="0" smtClean="0"/>
              <a:t>:</a:t>
            </a:r>
            <a:r>
              <a:rPr lang="en-US" sz="2200" dirty="0" smtClean="0"/>
              <a:t> The control bus contains lines that select the memory or I/O and cause them to perform a read or write operation. In most computer system, there are four control bus connections: </a:t>
            </a:r>
          </a:p>
          <a:p>
            <a:pPr marL="514350" indent="-514350">
              <a:buNone/>
            </a:pPr>
            <a:endParaRPr lang="en-US" sz="2800" dirty="0" smtClean="0"/>
          </a:p>
          <a:p>
            <a:pPr marL="514350" indent="-514350">
              <a:buNone/>
            </a:pPr>
            <a:endParaRPr lang="en-US" dirty="0" smtClean="0"/>
          </a:p>
          <a:p>
            <a:pPr marL="514350" indent="-514350">
              <a:buFont typeface="+mj-lt"/>
              <a:buAutoNum type="arabicPeriod"/>
            </a:pPr>
            <a:endParaRPr lang="en-US" dirty="0"/>
          </a:p>
        </p:txBody>
      </p:sp>
      <p:pic>
        <p:nvPicPr>
          <p:cNvPr id="3075" name="Picture 3"/>
          <p:cNvPicPr>
            <a:picLocks noChangeAspect="1" noChangeArrowheads="1"/>
          </p:cNvPicPr>
          <p:nvPr/>
        </p:nvPicPr>
        <p:blipFill>
          <a:blip r:embed="rId2"/>
          <a:srcRect/>
          <a:stretch>
            <a:fillRect/>
          </a:stretch>
        </p:blipFill>
        <p:spPr bwMode="auto">
          <a:xfrm>
            <a:off x="2438400" y="5029200"/>
            <a:ext cx="3467100" cy="128587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rgbClr val="002060"/>
                </a:solidFill>
              </a:rPr>
              <a:t>Hardware of a microprocessor</a:t>
            </a:r>
            <a:br>
              <a:rPr lang="en-US" dirty="0" smtClean="0">
                <a:solidFill>
                  <a:srgbClr val="002060"/>
                </a:solidFill>
              </a:rPr>
            </a:br>
            <a:r>
              <a:rPr lang="en-US" sz="3600" dirty="0" smtClean="0">
                <a:solidFill>
                  <a:srgbClr val="C00000"/>
                </a:solidFill>
              </a:rPr>
              <a:t>System Bus (Cont.)</a:t>
            </a:r>
            <a:endParaRPr lang="en-US" sz="3600" dirty="0">
              <a:solidFill>
                <a:srgbClr val="C00000"/>
              </a:solidFill>
            </a:endParaRPr>
          </a:p>
        </p:txBody>
      </p:sp>
      <p:pic>
        <p:nvPicPr>
          <p:cNvPr id="4098" name="Picture 2"/>
          <p:cNvPicPr>
            <a:picLocks noGrp="1" noChangeAspect="1" noChangeArrowheads="1"/>
          </p:cNvPicPr>
          <p:nvPr>
            <p:ph idx="1"/>
          </p:nvPr>
        </p:nvPicPr>
        <p:blipFill>
          <a:blip r:embed="rId2"/>
          <a:srcRect/>
          <a:stretch>
            <a:fillRect/>
          </a:stretch>
        </p:blipFill>
        <p:spPr bwMode="auto">
          <a:xfrm>
            <a:off x="629425" y="1600200"/>
            <a:ext cx="7885150" cy="4525963"/>
          </a:xfrm>
          <a:prstGeom prst="rect">
            <a:avLst/>
          </a:prstGeom>
          <a:noFill/>
          <a:ln w="9525">
            <a:noFill/>
            <a:miter lim="800000"/>
            <a:headEnd/>
            <a:tailEnd/>
          </a:ln>
          <a:effectLst/>
        </p:spPr>
      </p:pic>
      <p:sp>
        <p:nvSpPr>
          <p:cNvPr id="4" name="TextBox 3"/>
          <p:cNvSpPr txBox="1"/>
          <p:nvPr/>
        </p:nvSpPr>
        <p:spPr>
          <a:xfrm>
            <a:off x="609600" y="6248400"/>
            <a:ext cx="7924800" cy="646331"/>
          </a:xfrm>
          <a:prstGeom prst="rect">
            <a:avLst/>
          </a:prstGeom>
          <a:noFill/>
        </p:spPr>
        <p:txBody>
          <a:bodyPr wrap="square" rtlCol="0">
            <a:spAutoFit/>
          </a:bodyPr>
          <a:lstStyle/>
          <a:p>
            <a:r>
              <a:rPr lang="en-US" dirty="0" smtClean="0">
                <a:latin typeface="Times New Roman" pitchFamily="18" charset="0"/>
                <a:cs typeface="Times New Roman" pitchFamily="18" charset="0"/>
              </a:rPr>
              <a:t>FIGURE 1–12 The block diagram of a computer system showing the address, data, and control bus structure.</a:t>
            </a:r>
            <a:endParaRPr lang="en-US"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rgbClr val="002060"/>
                </a:solidFill>
              </a:rPr>
              <a:t>Hardware of a microprocessor</a:t>
            </a:r>
            <a:endParaRPr lang="en-US" dirty="0"/>
          </a:p>
        </p:txBody>
      </p:sp>
      <p:sp>
        <p:nvSpPr>
          <p:cNvPr id="3" name="Content Placeholder 2"/>
          <p:cNvSpPr>
            <a:spLocks noGrp="1"/>
          </p:cNvSpPr>
          <p:nvPr>
            <p:ph idx="1"/>
          </p:nvPr>
        </p:nvSpPr>
        <p:spPr>
          <a:xfrm>
            <a:off x="457200" y="1447800"/>
            <a:ext cx="8229600" cy="5257800"/>
          </a:xfrm>
        </p:spPr>
        <p:txBody>
          <a:bodyPr>
            <a:normAutofit fontScale="70000" lnSpcReduction="20000"/>
          </a:bodyPr>
          <a:lstStyle/>
          <a:p>
            <a:pPr>
              <a:buNone/>
            </a:pPr>
            <a:r>
              <a:rPr lang="en-US" sz="3600" b="1" u="sng" dirty="0" smtClean="0">
                <a:solidFill>
                  <a:srgbClr val="C00000"/>
                </a:solidFill>
              </a:rPr>
              <a:t>System Bus (Cont.)</a:t>
            </a:r>
          </a:p>
          <a:p>
            <a:pPr algn="just"/>
            <a:r>
              <a:rPr lang="en-US" b="1" u="sng" dirty="0" smtClean="0"/>
              <a:t>Data Bus</a:t>
            </a:r>
            <a:r>
              <a:rPr lang="en-US" dirty="0" smtClean="0"/>
              <a:t>: This is used for the exchange of data between the processor, memory and peripherals, and is bi-directional so that it allows data flow in both directions along the wires. Data bus may be 8 bits, 16 bits, 32 bits or 64 bits.</a:t>
            </a:r>
          </a:p>
          <a:p>
            <a:pPr algn="just"/>
            <a:r>
              <a:rPr lang="en-US" b="1" u="sng" dirty="0" smtClean="0"/>
              <a:t>Address Bus</a:t>
            </a:r>
            <a:r>
              <a:rPr lang="en-US" dirty="0" smtClean="0"/>
              <a:t>: This is a unidirectional bus. This bus is usually 8 to 32 bits wide. Information transfer takes place from the microprocessor to the memory or I/O elements. For a 16 bit address bus, microprocessor can generate 2</a:t>
            </a:r>
            <a:r>
              <a:rPr lang="en-US" baseline="30000" dirty="0" smtClean="0"/>
              <a:t>16</a:t>
            </a:r>
            <a:r>
              <a:rPr lang="en-US" dirty="0" smtClean="0"/>
              <a:t>  = 65,536 different possible address. Each one of these addresses represents a definite memory location or an I/O element.</a:t>
            </a:r>
          </a:p>
          <a:p>
            <a:pPr algn="just">
              <a:buNone/>
            </a:pPr>
            <a:r>
              <a:rPr lang="en-US" sz="3400" b="1" dirty="0" smtClean="0">
                <a:solidFill>
                  <a:srgbClr val="C00000"/>
                </a:solidFill>
              </a:rPr>
              <a:t>5. </a:t>
            </a:r>
            <a:r>
              <a:rPr lang="en-US" sz="3400" b="1" u="sng" dirty="0" smtClean="0">
                <a:solidFill>
                  <a:srgbClr val="C00000"/>
                </a:solidFill>
              </a:rPr>
              <a:t>Memory</a:t>
            </a:r>
            <a:r>
              <a:rPr lang="en-US" sz="3400" b="1" dirty="0" smtClean="0">
                <a:solidFill>
                  <a:srgbClr val="C00000"/>
                </a:solidFill>
              </a:rPr>
              <a:t>: </a:t>
            </a:r>
            <a:r>
              <a:rPr lang="en-US" dirty="0" smtClean="0"/>
              <a:t>The memory is not an actual part of the CPU itself, and </a:t>
            </a:r>
          </a:p>
          <a:p>
            <a:pPr algn="just">
              <a:buNone/>
            </a:pPr>
            <a:r>
              <a:rPr lang="en-US" dirty="0" smtClean="0"/>
              <a:t>is instead housed elsewhere on the motherboard. However, it is here </a:t>
            </a:r>
          </a:p>
          <a:p>
            <a:pPr algn="just">
              <a:buNone/>
            </a:pPr>
            <a:r>
              <a:rPr lang="en-US" dirty="0" smtClean="0"/>
              <a:t>that the program being executed is stored, and as such is a crucial part </a:t>
            </a:r>
          </a:p>
          <a:p>
            <a:pPr algn="just">
              <a:buNone/>
            </a:pPr>
            <a:r>
              <a:rPr lang="en-US" dirty="0" smtClean="0"/>
              <a:t>of the overall structure involved in program execution. </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002060"/>
                </a:solidFill>
              </a:rPr>
              <a:t>M</a:t>
            </a:r>
            <a:r>
              <a:rPr lang="en-US" dirty="0" smtClean="0">
                <a:solidFill>
                  <a:srgbClr val="002060"/>
                </a:solidFill>
              </a:rPr>
              <a:t>emory-addressing techniques</a:t>
            </a:r>
            <a:endParaRPr lang="en-US" dirty="0">
              <a:solidFill>
                <a:srgbClr val="002060"/>
              </a:solidFill>
            </a:endParaRPr>
          </a:p>
        </p:txBody>
      </p:sp>
      <p:sp>
        <p:nvSpPr>
          <p:cNvPr id="3" name="Content Placeholder 2"/>
          <p:cNvSpPr>
            <a:spLocks noGrp="1"/>
          </p:cNvSpPr>
          <p:nvPr>
            <p:ph sz="half" idx="1"/>
          </p:nvPr>
        </p:nvSpPr>
        <p:spPr>
          <a:xfrm>
            <a:off x="228600" y="1219200"/>
            <a:ext cx="4267200" cy="5410200"/>
          </a:xfrm>
        </p:spPr>
        <p:txBody>
          <a:bodyPr>
            <a:normAutofit/>
          </a:bodyPr>
          <a:lstStyle/>
          <a:p>
            <a:pPr>
              <a:buNone/>
            </a:pPr>
            <a:r>
              <a:rPr lang="en-US" sz="3000" b="1" dirty="0" smtClean="0">
                <a:solidFill>
                  <a:srgbClr val="C00000"/>
                </a:solidFill>
              </a:rPr>
              <a:t>Addressing Memory</a:t>
            </a:r>
            <a:r>
              <a:rPr lang="en-US" b="1" dirty="0" smtClean="0">
                <a:solidFill>
                  <a:srgbClr val="C00000"/>
                </a:solidFill>
              </a:rPr>
              <a:t>:</a:t>
            </a:r>
            <a:r>
              <a:rPr lang="en-US" dirty="0" smtClean="0"/>
              <a:t>      </a:t>
            </a:r>
          </a:p>
          <a:p>
            <a:pPr algn="just"/>
            <a:r>
              <a:rPr lang="en-US" sz="2200" dirty="0" smtClean="0"/>
              <a:t>Using </a:t>
            </a:r>
            <a:r>
              <a:rPr lang="en-US" sz="2200" dirty="0"/>
              <a:t>3-bit we can address 2</a:t>
            </a:r>
            <a:r>
              <a:rPr lang="en-US" sz="2200" baseline="30000" dirty="0"/>
              <a:t>3</a:t>
            </a:r>
            <a:r>
              <a:rPr lang="en-US" sz="2200" dirty="0"/>
              <a:t>=8 </a:t>
            </a:r>
            <a:r>
              <a:rPr lang="en-US" sz="2200" dirty="0" smtClean="0"/>
              <a:t>distinct memory location</a:t>
            </a:r>
            <a:r>
              <a:rPr lang="en-US" sz="2200" dirty="0"/>
              <a:t>. So, n number of bits </a:t>
            </a:r>
            <a:r>
              <a:rPr lang="en-US" sz="2200" dirty="0" smtClean="0"/>
              <a:t>can address </a:t>
            </a:r>
            <a:r>
              <a:rPr lang="en-US" sz="2200" dirty="0"/>
              <a:t>2</a:t>
            </a:r>
            <a:r>
              <a:rPr lang="en-US" sz="2200" baseline="30000" dirty="0"/>
              <a:t>n</a:t>
            </a:r>
            <a:r>
              <a:rPr lang="en-US" sz="2200" dirty="0"/>
              <a:t> </a:t>
            </a:r>
            <a:r>
              <a:rPr lang="en-US" sz="2200" dirty="0" smtClean="0"/>
              <a:t>memory </a:t>
            </a:r>
            <a:r>
              <a:rPr lang="en-US" sz="2200" dirty="0"/>
              <a:t>locations. </a:t>
            </a:r>
            <a:r>
              <a:rPr lang="en-US" sz="2200" dirty="0" smtClean="0"/>
              <a:t>1K </a:t>
            </a:r>
            <a:r>
              <a:rPr lang="en-US" sz="2200" dirty="0"/>
              <a:t>Byte = 1024 Byte. </a:t>
            </a:r>
            <a:r>
              <a:rPr lang="en-US" sz="2200" dirty="0" smtClean="0"/>
              <a:t>2</a:t>
            </a:r>
            <a:r>
              <a:rPr lang="en-US" sz="2200" baseline="30000" dirty="0" smtClean="0"/>
              <a:t>10</a:t>
            </a:r>
            <a:r>
              <a:rPr lang="en-US" sz="2200" dirty="0" smtClean="0"/>
              <a:t>=1024 </a:t>
            </a:r>
          </a:p>
          <a:p>
            <a:pPr>
              <a:buNone/>
            </a:pPr>
            <a:endParaRPr lang="en-US" dirty="0"/>
          </a:p>
          <a:p>
            <a:pPr>
              <a:buNone/>
            </a:pPr>
            <a:endParaRPr lang="en-US" dirty="0" smtClean="0"/>
          </a:p>
          <a:p>
            <a:pPr>
              <a:buNone/>
            </a:pPr>
            <a:endParaRPr lang="en-US" dirty="0"/>
          </a:p>
          <a:p>
            <a:pPr>
              <a:buNone/>
            </a:pPr>
            <a:endParaRPr lang="en-US" dirty="0" smtClean="0"/>
          </a:p>
          <a:p>
            <a:pPr>
              <a:buNone/>
            </a:pPr>
            <a:endParaRPr lang="en-US" dirty="0"/>
          </a:p>
          <a:p>
            <a:pPr>
              <a:buNone/>
            </a:pPr>
            <a:r>
              <a:rPr lang="en-US" dirty="0" smtClean="0"/>
              <a:t>   </a:t>
            </a:r>
          </a:p>
          <a:p>
            <a:pPr>
              <a:buNone/>
            </a:pPr>
            <a:endParaRPr lang="en-US" dirty="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
        <p:nvSpPr>
          <p:cNvPr id="5" name="Content Placeholder 4"/>
          <p:cNvSpPr>
            <a:spLocks noGrp="1"/>
          </p:cNvSpPr>
          <p:nvPr>
            <p:ph sz="half" idx="2"/>
          </p:nvPr>
        </p:nvSpPr>
        <p:spPr>
          <a:xfrm>
            <a:off x="4648200" y="1371600"/>
            <a:ext cx="4038600" cy="5105400"/>
          </a:xfrm>
        </p:spPr>
        <p:txBody>
          <a:bodyPr>
            <a:normAutofit/>
          </a:bodyPr>
          <a:lstStyle/>
          <a:p>
            <a:pPr algn="just"/>
            <a:r>
              <a:rPr lang="en-US" sz="2100" dirty="0" smtClean="0"/>
              <a:t>So, for addressing 1KB of memory we need at least 10 bits. And the addresses will be- 0 to 1023(decimal) or, 000H to 3FF (HEX)  or, 0000 0000 0000 to 0011 1111 1111 B (Binary)</a:t>
            </a:r>
          </a:p>
          <a:p>
            <a:r>
              <a:rPr lang="en-US" sz="2100" dirty="0" smtClean="0"/>
              <a:t>Similarly, for addressing 64 KB of memory we need at least 16 bits.</a:t>
            </a:r>
          </a:p>
          <a:p>
            <a:endParaRPr lang="en-US" dirty="0"/>
          </a:p>
        </p:txBody>
      </p:sp>
      <p:pic>
        <p:nvPicPr>
          <p:cNvPr id="6" name="Picture 2"/>
          <p:cNvPicPr>
            <a:picLocks noChangeAspect="1" noChangeArrowheads="1"/>
          </p:cNvPicPr>
          <p:nvPr/>
        </p:nvPicPr>
        <p:blipFill>
          <a:blip r:embed="rId2"/>
          <a:srcRect/>
          <a:stretch>
            <a:fillRect/>
          </a:stretch>
        </p:blipFill>
        <p:spPr bwMode="auto">
          <a:xfrm>
            <a:off x="457200" y="4114800"/>
            <a:ext cx="3857625" cy="25146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648200" y="4305300"/>
            <a:ext cx="3952875" cy="25527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tx2"/>
                </a:solidFill>
              </a:rPr>
              <a:t>Microcontroller </a:t>
            </a:r>
            <a:endParaRPr lang="en-US" dirty="0">
              <a:solidFill>
                <a:schemeClr val="tx2"/>
              </a:solidFill>
            </a:endParaRPr>
          </a:p>
        </p:txBody>
      </p:sp>
      <p:sp>
        <p:nvSpPr>
          <p:cNvPr id="3" name="Content Placeholder 2"/>
          <p:cNvSpPr>
            <a:spLocks noGrp="1"/>
          </p:cNvSpPr>
          <p:nvPr>
            <p:ph sz="half" idx="1"/>
          </p:nvPr>
        </p:nvSpPr>
        <p:spPr>
          <a:xfrm>
            <a:off x="304800" y="1600200"/>
            <a:ext cx="4191000" cy="4525963"/>
          </a:xfrm>
        </p:spPr>
        <p:txBody>
          <a:bodyPr>
            <a:normAutofit lnSpcReduction="10000"/>
          </a:bodyPr>
          <a:lstStyle/>
          <a:p>
            <a:pPr algn="just"/>
            <a:r>
              <a:rPr lang="en-US" sz="2400" dirty="0" smtClean="0"/>
              <a:t>Microcontroller is a device that includes microprocessor, </a:t>
            </a:r>
          </a:p>
          <a:p>
            <a:pPr algn="just">
              <a:buNone/>
            </a:pPr>
            <a:r>
              <a:rPr lang="en-US" sz="2400" dirty="0" smtClean="0"/>
              <a:t>     memory and input/output devices on a single chip. Microcontroller has a CPU, in addition with a fixed amount of RAM, ROM and other peripherals all embedded on a single chip. At times it is also termed as a mini computer or a computer on a single chip. </a:t>
            </a:r>
            <a:endParaRPr lang="en-US" sz="2400" dirty="0"/>
          </a:p>
        </p:txBody>
      </p:sp>
      <p:sp>
        <p:nvSpPr>
          <p:cNvPr id="5" name="Content Placeholder 4"/>
          <p:cNvSpPr>
            <a:spLocks noGrp="1"/>
          </p:cNvSpPr>
          <p:nvPr>
            <p:ph sz="half" idx="2"/>
          </p:nvPr>
        </p:nvSpPr>
        <p:spPr/>
        <p:txBody>
          <a:bodyPr>
            <a:normAutofit lnSpcReduction="10000"/>
          </a:bodyPr>
          <a:lstStyle/>
          <a:p>
            <a:endParaRPr lang="en-US"/>
          </a:p>
        </p:txBody>
      </p:sp>
      <p:pic>
        <p:nvPicPr>
          <p:cNvPr id="7170" name="Picture 2"/>
          <p:cNvPicPr>
            <a:picLocks noChangeAspect="1" noChangeArrowheads="1"/>
          </p:cNvPicPr>
          <p:nvPr/>
        </p:nvPicPr>
        <p:blipFill>
          <a:blip r:embed="rId2"/>
          <a:srcRect/>
          <a:stretch>
            <a:fillRect/>
          </a:stretch>
        </p:blipFill>
        <p:spPr bwMode="auto">
          <a:xfrm>
            <a:off x="4800600" y="2133600"/>
            <a:ext cx="3524250" cy="342900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solidFill>
                  <a:srgbClr val="002060"/>
                </a:solidFill>
              </a:rPr>
              <a:t>M</a:t>
            </a:r>
            <a:r>
              <a:rPr lang="en-US" dirty="0" smtClean="0">
                <a:solidFill>
                  <a:srgbClr val="002060"/>
                </a:solidFill>
              </a:rPr>
              <a:t>emory-addressing techniques</a:t>
            </a:r>
            <a:endParaRPr lang="en-US" dirty="0">
              <a:solidFill>
                <a:srgbClr val="002060"/>
              </a:solidFill>
            </a:endParaRPr>
          </a:p>
        </p:txBody>
      </p:sp>
      <p:sp>
        <p:nvSpPr>
          <p:cNvPr id="3" name="Content Placeholder 2"/>
          <p:cNvSpPr>
            <a:spLocks noGrp="1"/>
          </p:cNvSpPr>
          <p:nvPr>
            <p:ph sz="half" idx="1"/>
          </p:nvPr>
        </p:nvSpPr>
        <p:spPr>
          <a:xfrm>
            <a:off x="228600" y="1219200"/>
            <a:ext cx="4267200" cy="5181600"/>
          </a:xfrm>
        </p:spPr>
        <p:txBody>
          <a:bodyPr>
            <a:normAutofit fontScale="25000" lnSpcReduction="20000"/>
          </a:bodyPr>
          <a:lstStyle/>
          <a:p>
            <a:pPr>
              <a:buNone/>
            </a:pPr>
            <a:r>
              <a:rPr lang="en-US" sz="9600" b="1" dirty="0" smtClean="0">
                <a:solidFill>
                  <a:srgbClr val="C00000"/>
                </a:solidFill>
              </a:rPr>
              <a:t>Addressing Memory:</a:t>
            </a:r>
          </a:p>
          <a:p>
            <a:pPr>
              <a:buNone/>
            </a:pPr>
            <a:endParaRPr lang="en-US" sz="8000" b="1" dirty="0" smtClean="0">
              <a:solidFill>
                <a:srgbClr val="C00000"/>
              </a:solidFill>
            </a:endParaRPr>
          </a:p>
          <a:p>
            <a:r>
              <a:rPr lang="en-US" sz="8000" b="1" dirty="0" smtClean="0"/>
              <a:t>How many bits are necessary to address 1MB memory? </a:t>
            </a:r>
          </a:p>
          <a:p>
            <a:pPr>
              <a:buNone/>
            </a:pPr>
            <a:endParaRPr lang="en-US" sz="8000" b="1" dirty="0" smtClean="0"/>
          </a:p>
          <a:p>
            <a:pPr algn="just">
              <a:buNone/>
            </a:pPr>
            <a:r>
              <a:rPr lang="en-US" sz="8000" dirty="0" smtClean="0"/>
              <a:t>      1MB= 1024Kbyte= 1,048,576 Byte = 2</a:t>
            </a:r>
            <a:r>
              <a:rPr lang="en-US" sz="8000" baseline="30000" dirty="0" smtClean="0"/>
              <a:t>20</a:t>
            </a:r>
            <a:r>
              <a:rPr lang="en-US" sz="8000" dirty="0" smtClean="0"/>
              <a:t> Byte. So, we need 20 bits to address 1MByte memory. Addresses will be- </a:t>
            </a:r>
          </a:p>
          <a:p>
            <a:pPr algn="just">
              <a:buNone/>
            </a:pPr>
            <a:r>
              <a:rPr lang="en-US" sz="8000" dirty="0" smtClean="0"/>
              <a:t>       0 to 1,048,575 (Decimal) </a:t>
            </a:r>
          </a:p>
          <a:p>
            <a:pPr algn="just">
              <a:buNone/>
            </a:pPr>
            <a:r>
              <a:rPr lang="en-US" sz="8000" dirty="0" smtClean="0"/>
              <a:t>       00000H to FFFFFH (Hex) </a:t>
            </a:r>
          </a:p>
          <a:p>
            <a:pPr algn="just">
              <a:buNone/>
            </a:pPr>
            <a:r>
              <a:rPr lang="en-US" sz="8000" dirty="0" smtClean="0"/>
              <a:t>       0000    0000    0000   0000   0000 -</a:t>
            </a:r>
          </a:p>
          <a:p>
            <a:pPr algn="just">
              <a:buNone/>
            </a:pPr>
            <a:r>
              <a:rPr lang="en-US" sz="8000" dirty="0" smtClean="0"/>
              <a:t>       1111 1111 1111 1111 1111 B (Binary)</a:t>
            </a:r>
          </a:p>
          <a:p>
            <a:pPr algn="just">
              <a:buNone/>
            </a:pPr>
            <a:endParaRPr lang="en-US" sz="8000" dirty="0" smtClean="0"/>
          </a:p>
          <a:p>
            <a:pPr algn="just">
              <a:buNone/>
            </a:pPr>
            <a:r>
              <a:rPr lang="en-US" sz="8000" dirty="0" smtClean="0"/>
              <a:t>      N.B. 8086 has 20-bit address bus. So, it can addresses 1 MB memory      </a:t>
            </a:r>
          </a:p>
          <a:p>
            <a:pPr>
              <a:buNone/>
            </a:pPr>
            <a:endParaRPr lang="en-US" sz="8000" dirty="0"/>
          </a:p>
          <a:p>
            <a:pPr>
              <a:buNone/>
            </a:pPr>
            <a:endParaRPr lang="en-US" sz="8000" dirty="0" smtClean="0"/>
          </a:p>
          <a:p>
            <a:pPr>
              <a:buNone/>
            </a:pPr>
            <a:endParaRPr lang="en-US" sz="8000" dirty="0"/>
          </a:p>
          <a:p>
            <a:pPr>
              <a:buNone/>
            </a:pPr>
            <a:endParaRPr lang="en-US" sz="8000" dirty="0" smtClean="0"/>
          </a:p>
          <a:p>
            <a:pPr>
              <a:buNone/>
            </a:pPr>
            <a:endParaRPr lang="en-US" dirty="0"/>
          </a:p>
          <a:p>
            <a:pPr>
              <a:buNone/>
            </a:pPr>
            <a:r>
              <a:rPr lang="en-US" dirty="0" smtClean="0"/>
              <a:t>   </a:t>
            </a:r>
          </a:p>
          <a:p>
            <a:pPr>
              <a:buNone/>
            </a:pPr>
            <a:endParaRPr lang="en-US" dirty="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a:p>
        </p:txBody>
      </p:sp>
      <p:sp>
        <p:nvSpPr>
          <p:cNvPr id="5" name="Content Placeholder 4"/>
          <p:cNvSpPr>
            <a:spLocks noGrp="1"/>
          </p:cNvSpPr>
          <p:nvPr>
            <p:ph sz="half" idx="2"/>
          </p:nvPr>
        </p:nvSpPr>
        <p:spPr>
          <a:xfrm>
            <a:off x="4648200" y="1371600"/>
            <a:ext cx="4038600" cy="5105400"/>
          </a:xfrm>
        </p:spPr>
        <p:txBody>
          <a:bodyPr>
            <a:normAutofit fontScale="25000" lnSpcReduction="20000"/>
          </a:bodyPr>
          <a:lstStyle/>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endParaRPr lang="en-US" sz="2400" dirty="0" smtClean="0"/>
          </a:p>
          <a:p>
            <a:pPr algn="just"/>
            <a:r>
              <a:rPr lang="en-US" sz="8000" dirty="0" smtClean="0"/>
              <a:t>N.B. 8086 has 20-bit address bus. So, it can addresses 1 MB memory.</a:t>
            </a:r>
            <a:endParaRPr lang="en-US" sz="8000" dirty="0"/>
          </a:p>
        </p:txBody>
      </p:sp>
      <p:pic>
        <p:nvPicPr>
          <p:cNvPr id="2050" name="Picture 2"/>
          <p:cNvPicPr>
            <a:picLocks noChangeAspect="1" noChangeArrowheads="1"/>
          </p:cNvPicPr>
          <p:nvPr/>
        </p:nvPicPr>
        <p:blipFill>
          <a:blip r:embed="rId2"/>
          <a:srcRect/>
          <a:stretch>
            <a:fillRect/>
          </a:stretch>
        </p:blipFill>
        <p:spPr bwMode="auto">
          <a:xfrm>
            <a:off x="4648200" y="1371600"/>
            <a:ext cx="4086225" cy="25431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0" y="609600"/>
            <a:ext cx="9144000" cy="528161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0" y="1071563"/>
            <a:ext cx="9144000" cy="4714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914400" y="642938"/>
            <a:ext cx="7315200" cy="5572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600200"/>
            <a:ext cx="8229600" cy="4038600"/>
          </a:xfrm>
        </p:spPr>
        <p:txBody>
          <a:bodyPr>
            <a:normAutofit/>
          </a:bodyPr>
          <a:lstStyle/>
          <a:p>
            <a:pPr algn="l"/>
            <a:r>
              <a:rPr lang="en-US" sz="3200" b="1" dirty="0" smtClean="0">
                <a:solidFill>
                  <a:srgbClr val="002060"/>
                </a:solidFill>
              </a:rPr>
              <a:t>References:</a:t>
            </a:r>
            <a:r>
              <a:rPr lang="en-US" sz="3200" dirty="0" smtClean="0"/>
              <a:t/>
            </a:r>
            <a:br>
              <a:rPr lang="en-US" sz="3200" dirty="0" smtClean="0"/>
            </a:br>
            <a:r>
              <a:rPr lang="en-US" sz="2800" dirty="0" smtClean="0"/>
              <a:t>1. Microprocessor and Microcomputer-Based System   </a:t>
            </a:r>
            <a:br>
              <a:rPr lang="en-US" sz="2800" dirty="0" smtClean="0"/>
            </a:br>
            <a:r>
              <a:rPr lang="en-US" sz="2800" dirty="0" smtClean="0"/>
              <a:t>     Design by Dr. M. </a:t>
            </a:r>
            <a:r>
              <a:rPr lang="en-US" sz="2800" dirty="0" err="1" smtClean="0"/>
              <a:t>Rafiquzzaman</a:t>
            </a:r>
            <a:r>
              <a:rPr lang="en-US" sz="2800" dirty="0" smtClean="0"/>
              <a:t/>
            </a:r>
            <a:br>
              <a:rPr lang="en-US" sz="2800" dirty="0" smtClean="0"/>
            </a:br>
            <a:r>
              <a:rPr lang="en-US" sz="2800" dirty="0" smtClean="0"/>
              <a:t>2. The Intel Microprocessor By Barry B. Bray</a:t>
            </a:r>
            <a:br>
              <a:rPr lang="en-US" sz="2800" dirty="0" smtClean="0"/>
            </a:br>
            <a:r>
              <a:rPr lang="en-US" sz="2800" dirty="0" smtClean="0"/>
              <a:t>3. Internet collection</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solidFill>
                  <a:schemeClr val="tx2"/>
                </a:solidFill>
              </a:rPr>
              <a:t>Comparison of Microcontroller and Microprocessor </a:t>
            </a:r>
            <a:endParaRPr lang="en-US" dirty="0">
              <a:solidFill>
                <a:schemeClr val="tx2"/>
              </a:solidFill>
            </a:endParaRPr>
          </a:p>
        </p:txBody>
      </p:sp>
      <p:sp>
        <p:nvSpPr>
          <p:cNvPr id="5" name="Text Placeholder 4"/>
          <p:cNvSpPr>
            <a:spLocks noGrp="1"/>
          </p:cNvSpPr>
          <p:nvPr>
            <p:ph type="body" idx="1"/>
          </p:nvPr>
        </p:nvSpPr>
        <p:spPr/>
        <p:txBody>
          <a:bodyPr/>
          <a:lstStyle/>
          <a:p>
            <a:pPr algn="ctr"/>
            <a:r>
              <a:rPr lang="en-US" dirty="0" smtClean="0"/>
              <a:t>Microcontroller </a:t>
            </a:r>
            <a:endParaRPr lang="en-US" dirty="0"/>
          </a:p>
        </p:txBody>
      </p:sp>
      <p:sp>
        <p:nvSpPr>
          <p:cNvPr id="6" name="Content Placeholder 5"/>
          <p:cNvSpPr>
            <a:spLocks noGrp="1"/>
          </p:cNvSpPr>
          <p:nvPr>
            <p:ph sz="half" idx="2"/>
          </p:nvPr>
        </p:nvSpPr>
        <p:spPr/>
        <p:txBody>
          <a:bodyPr/>
          <a:lstStyle/>
          <a:p>
            <a:pPr marL="457200" indent="-457200">
              <a:buFont typeface="+mj-lt"/>
              <a:buAutoNum type="arabicPeriod"/>
            </a:pPr>
            <a:r>
              <a:rPr lang="en-US" dirty="0" smtClean="0"/>
              <a:t> Microcontroller having inbuilt RAM or ROM and inbuilt timer. </a:t>
            </a:r>
          </a:p>
          <a:p>
            <a:pPr marL="457200" indent="-457200">
              <a:buFont typeface="+mj-lt"/>
              <a:buAutoNum type="arabicPeriod"/>
            </a:pPr>
            <a:r>
              <a:rPr lang="en-US" dirty="0" smtClean="0"/>
              <a:t>Input and output ports are available. </a:t>
            </a:r>
          </a:p>
          <a:p>
            <a:pPr marL="457200" indent="-457200">
              <a:buFont typeface="+mj-lt"/>
              <a:buAutoNum type="arabicPeriod"/>
            </a:pPr>
            <a:r>
              <a:rPr lang="en-US" dirty="0" smtClean="0"/>
              <a:t> Inbuilt serial port.</a:t>
            </a:r>
          </a:p>
          <a:p>
            <a:pPr marL="457200" indent="-457200">
              <a:buFont typeface="+mj-lt"/>
              <a:buAutoNum type="arabicPeriod"/>
            </a:pPr>
            <a:r>
              <a:rPr lang="en-US" dirty="0" smtClean="0"/>
              <a:t> Separate memory to store program and data.</a:t>
            </a:r>
            <a:endParaRPr lang="en-US" dirty="0"/>
          </a:p>
        </p:txBody>
      </p:sp>
      <p:sp>
        <p:nvSpPr>
          <p:cNvPr id="7" name="Text Placeholder 6"/>
          <p:cNvSpPr>
            <a:spLocks noGrp="1"/>
          </p:cNvSpPr>
          <p:nvPr>
            <p:ph type="body" sz="quarter" idx="3"/>
          </p:nvPr>
        </p:nvSpPr>
        <p:spPr/>
        <p:txBody>
          <a:bodyPr/>
          <a:lstStyle/>
          <a:p>
            <a:pPr algn="ctr"/>
            <a:r>
              <a:rPr lang="en-US" dirty="0" smtClean="0"/>
              <a:t>Microprocessor</a:t>
            </a:r>
            <a:endParaRPr lang="en-US" dirty="0"/>
          </a:p>
        </p:txBody>
      </p:sp>
      <p:sp>
        <p:nvSpPr>
          <p:cNvPr id="8" name="Content Placeholder 7"/>
          <p:cNvSpPr>
            <a:spLocks noGrp="1"/>
          </p:cNvSpPr>
          <p:nvPr>
            <p:ph sz="quarter" idx="4"/>
          </p:nvPr>
        </p:nvSpPr>
        <p:spPr/>
        <p:txBody>
          <a:bodyPr/>
          <a:lstStyle/>
          <a:p>
            <a:pPr marL="457200" indent="-457200">
              <a:buFont typeface="+mj-lt"/>
              <a:buAutoNum type="arabicPeriod"/>
            </a:pPr>
            <a:r>
              <a:rPr lang="en-US" dirty="0" smtClean="0"/>
              <a:t>Do not have inbuilt RAM or ROM and timer. </a:t>
            </a:r>
          </a:p>
          <a:p>
            <a:pPr marL="457200" indent="-457200">
              <a:buFont typeface="+mj-lt"/>
              <a:buAutoNum type="arabicPeriod"/>
            </a:pPr>
            <a:r>
              <a:rPr lang="en-US" dirty="0" smtClean="0"/>
              <a:t>Input and output ports are not available, requires extra device like 8255 </a:t>
            </a:r>
          </a:p>
          <a:p>
            <a:pPr marL="457200" indent="-457200">
              <a:buFont typeface="+mj-lt"/>
              <a:buAutoNum type="arabicPeriod"/>
            </a:pPr>
            <a:r>
              <a:rPr lang="en-US" dirty="0" smtClean="0"/>
              <a:t>Do not have inbuilt serial port, requires 8250 device. </a:t>
            </a:r>
          </a:p>
          <a:p>
            <a:pPr marL="457200" indent="-457200">
              <a:buFont typeface="+mj-lt"/>
              <a:buAutoNum type="arabicPeriod"/>
            </a:pPr>
            <a:r>
              <a:rPr lang="en-US" dirty="0" smtClean="0"/>
              <a:t>Program and data are stored in same memory.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solidFill>
                  <a:schemeClr val="tx2"/>
                </a:solidFill>
              </a:rPr>
              <a:t>Comparison of Microcontroller and Microprocessor </a:t>
            </a:r>
            <a:endParaRPr lang="en-US" dirty="0">
              <a:solidFill>
                <a:schemeClr val="tx2"/>
              </a:solidFill>
            </a:endParaRPr>
          </a:p>
        </p:txBody>
      </p:sp>
      <p:sp>
        <p:nvSpPr>
          <p:cNvPr id="5" name="Text Placeholder 4"/>
          <p:cNvSpPr>
            <a:spLocks noGrp="1"/>
          </p:cNvSpPr>
          <p:nvPr>
            <p:ph type="body" idx="1"/>
          </p:nvPr>
        </p:nvSpPr>
        <p:spPr/>
        <p:txBody>
          <a:bodyPr/>
          <a:lstStyle/>
          <a:p>
            <a:pPr algn="ctr"/>
            <a:r>
              <a:rPr lang="en-US" dirty="0" smtClean="0"/>
              <a:t>Microcontroller </a:t>
            </a:r>
            <a:endParaRPr lang="en-US" dirty="0"/>
          </a:p>
        </p:txBody>
      </p:sp>
      <p:sp>
        <p:nvSpPr>
          <p:cNvPr id="6" name="Content Placeholder 5"/>
          <p:cNvSpPr>
            <a:spLocks noGrp="1"/>
          </p:cNvSpPr>
          <p:nvPr>
            <p:ph sz="half" idx="2"/>
          </p:nvPr>
        </p:nvSpPr>
        <p:spPr/>
        <p:txBody>
          <a:bodyPr>
            <a:normAutofit fontScale="92500" lnSpcReduction="10000"/>
          </a:bodyPr>
          <a:lstStyle/>
          <a:p>
            <a:pPr marL="457200" indent="-457200" algn="just">
              <a:buAutoNum type="arabicPeriod" startAt="5"/>
            </a:pPr>
            <a:r>
              <a:rPr lang="en-US" dirty="0" smtClean="0"/>
              <a:t> A microcontroller is far cheaper than a microprocessor.</a:t>
            </a:r>
          </a:p>
          <a:p>
            <a:pPr marL="457200" indent="-457200" algn="just">
              <a:buAutoNum type="arabicPeriod" startAt="5"/>
            </a:pPr>
            <a:r>
              <a:rPr lang="en-US" dirty="0" smtClean="0"/>
              <a:t>Microcontrollers are designed to perform specific tasks.  . </a:t>
            </a:r>
          </a:p>
          <a:p>
            <a:pPr marL="457200" indent="-457200" algn="just">
              <a:buAutoNum type="arabicPeriod" startAt="5"/>
            </a:pPr>
            <a:r>
              <a:rPr lang="en-US" dirty="0" smtClean="0"/>
              <a:t>The clock speed of the Microcontroller is quite low as compared to the Microprocessor. the microcontrollers operate from a few MHz to 30 to 50 MHz</a:t>
            </a:r>
            <a:endParaRPr lang="en-US" dirty="0"/>
          </a:p>
        </p:txBody>
      </p:sp>
      <p:sp>
        <p:nvSpPr>
          <p:cNvPr id="7" name="Text Placeholder 6"/>
          <p:cNvSpPr>
            <a:spLocks noGrp="1"/>
          </p:cNvSpPr>
          <p:nvPr>
            <p:ph type="body" sz="quarter" idx="3"/>
          </p:nvPr>
        </p:nvSpPr>
        <p:spPr/>
        <p:txBody>
          <a:bodyPr/>
          <a:lstStyle/>
          <a:p>
            <a:pPr algn="ctr"/>
            <a:r>
              <a:rPr lang="en-US" dirty="0" smtClean="0"/>
              <a:t>Microprocessor</a:t>
            </a:r>
            <a:endParaRPr lang="en-US" dirty="0"/>
          </a:p>
        </p:txBody>
      </p:sp>
      <p:sp>
        <p:nvSpPr>
          <p:cNvPr id="8" name="Content Placeholder 7"/>
          <p:cNvSpPr>
            <a:spLocks noGrp="1"/>
          </p:cNvSpPr>
          <p:nvPr>
            <p:ph sz="quarter" idx="4"/>
          </p:nvPr>
        </p:nvSpPr>
        <p:spPr/>
        <p:txBody>
          <a:bodyPr/>
          <a:lstStyle/>
          <a:p>
            <a:pPr marL="457200" indent="-457200" algn="just">
              <a:buAutoNum type="arabicPeriod" startAt="5"/>
            </a:pPr>
            <a:r>
              <a:rPr lang="en-US" dirty="0" smtClean="0"/>
              <a:t> A microprocessor is far costly than a microprocessor.</a:t>
            </a:r>
          </a:p>
          <a:p>
            <a:pPr marL="457200" indent="-457200" algn="just">
              <a:buAutoNum type="arabicPeriod" startAt="5"/>
            </a:pPr>
            <a:r>
              <a:rPr lang="en-US" dirty="0" smtClean="0"/>
              <a:t>Microprocessors are designed to perform multi tasks.  </a:t>
            </a:r>
          </a:p>
          <a:p>
            <a:pPr marL="457200" indent="-457200" algn="just">
              <a:buNone/>
            </a:pPr>
            <a:r>
              <a:rPr lang="en-US" dirty="0" smtClean="0"/>
              <a:t>7. Today’s microprocessor operate above 1GHz as they perform complex tasks.</a:t>
            </a:r>
          </a:p>
          <a:p>
            <a:pPr marL="457200" indent="-457200">
              <a:buAutoNum type="arabicPeriod" startAt="5"/>
            </a:pPr>
            <a:endParaRPr lang="en-US" dirty="0" smtClean="0"/>
          </a:p>
          <a:p>
            <a:pPr marL="457200" indent="-457200">
              <a:buAutoNum type="arabicPeriod" startAt="5"/>
            </a:pPr>
            <a:endParaRPr lang="en-US" dirty="0" smtClean="0"/>
          </a:p>
          <a:p>
            <a:pPr marL="457200" indent="-45720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solidFill>
                  <a:srgbClr val="002060"/>
                </a:solidFill>
              </a:rPr>
              <a:t>Evaluation of Microprocessor</a:t>
            </a:r>
            <a:endParaRPr lang="en-US" dirty="0">
              <a:solidFill>
                <a:srgbClr val="002060"/>
              </a:solidFill>
            </a:endParaRPr>
          </a:p>
        </p:txBody>
      </p:sp>
      <p:sp>
        <p:nvSpPr>
          <p:cNvPr id="8" name="Content Placeholder 7"/>
          <p:cNvSpPr>
            <a:spLocks noGrp="1"/>
          </p:cNvSpPr>
          <p:nvPr>
            <p:ph idx="1"/>
          </p:nvPr>
        </p:nvSpPr>
        <p:spPr/>
        <p:txBody>
          <a:bodyPr>
            <a:normAutofit/>
          </a:bodyPr>
          <a:lstStyle/>
          <a:p>
            <a:pPr algn="just">
              <a:buNone/>
            </a:pPr>
            <a:r>
              <a:rPr lang="en-US" sz="2800" dirty="0" smtClean="0"/>
              <a:t>We can divide the years of development of </a:t>
            </a:r>
          </a:p>
          <a:p>
            <a:pPr algn="just">
              <a:buNone/>
            </a:pPr>
            <a:r>
              <a:rPr lang="en-US" sz="2800" dirty="0" smtClean="0"/>
              <a:t>microprocessors as 5 Generations</a:t>
            </a:r>
            <a:r>
              <a:rPr lang="en-US" sz="2800" dirty="0" smtClean="0">
                <a:solidFill>
                  <a:srgbClr val="C00000"/>
                </a:solidFill>
              </a:rPr>
              <a:t>  </a:t>
            </a:r>
            <a:r>
              <a:rPr lang="en-US" sz="2800" dirty="0" smtClean="0"/>
              <a:t>(based on data </a:t>
            </a:r>
          </a:p>
          <a:p>
            <a:pPr algn="just">
              <a:buNone/>
            </a:pPr>
            <a:r>
              <a:rPr lang="en-US" sz="2800" dirty="0" smtClean="0"/>
              <a:t>width):</a:t>
            </a:r>
          </a:p>
          <a:p>
            <a:pPr>
              <a:buFont typeface="+mj-lt"/>
              <a:buAutoNum type="arabicPeriod"/>
            </a:pPr>
            <a:r>
              <a:rPr lang="en-US" sz="2400" dirty="0" smtClean="0"/>
              <a:t>First generation (1971 – 73)</a:t>
            </a:r>
          </a:p>
          <a:p>
            <a:pPr>
              <a:buFont typeface="+mj-lt"/>
              <a:buAutoNum type="arabicPeriod"/>
            </a:pPr>
            <a:r>
              <a:rPr lang="en-US" sz="2400" dirty="0" smtClean="0"/>
              <a:t>Second Generation (1974 – 1978)</a:t>
            </a:r>
          </a:p>
          <a:p>
            <a:pPr>
              <a:buFont typeface="+mj-lt"/>
              <a:buAutoNum type="arabicPeriod"/>
            </a:pPr>
            <a:r>
              <a:rPr lang="en-US" sz="2400" dirty="0" smtClean="0"/>
              <a:t>Third generation microprocessors (1979 – 80) </a:t>
            </a:r>
          </a:p>
          <a:p>
            <a:pPr>
              <a:buFont typeface="+mj-lt"/>
              <a:buAutoNum type="arabicPeriod"/>
            </a:pPr>
            <a:r>
              <a:rPr lang="en-US" sz="2400" dirty="0" smtClean="0"/>
              <a:t>Fourth Generation (1981 – 1995)</a:t>
            </a:r>
          </a:p>
          <a:p>
            <a:pPr>
              <a:buFont typeface="+mj-lt"/>
              <a:buAutoNum type="arabicPeriod"/>
            </a:pPr>
            <a:r>
              <a:rPr lang="en-US" sz="2400" dirty="0" smtClean="0"/>
              <a:t>Fifth Generation (1995 – till date)</a:t>
            </a:r>
          </a:p>
          <a:p>
            <a:pPr>
              <a:buNone/>
            </a:pPr>
            <a:endParaRPr lang="en-US" sz="2800" dirty="0" smtClean="0"/>
          </a:p>
        </p:txBody>
      </p:sp>
      <p:sp>
        <p:nvSpPr>
          <p:cNvPr id="4" name="TextBox 3"/>
          <p:cNvSpPr txBox="1"/>
          <p:nvPr/>
        </p:nvSpPr>
        <p:spPr>
          <a:xfrm>
            <a:off x="1905000" y="3352800"/>
            <a:ext cx="3689931" cy="1477328"/>
          </a:xfrm>
          <a:prstGeom prst="rect">
            <a:avLst/>
          </a:prstGeom>
          <a:noFill/>
        </p:spPr>
        <p:txBody>
          <a:bodyPr wrap="square" rtlCol="0">
            <a:spAutoFit/>
          </a:bodyPr>
          <a:lstStyle/>
          <a:p>
            <a:pPr marL="342900" indent="-342900"/>
            <a:r>
              <a:rPr lang="en-US" u="sng" dirty="0" smtClean="0">
                <a:solidFill>
                  <a:srgbClr val="C00000"/>
                </a:solidFill>
              </a:rPr>
              <a:t> </a:t>
            </a:r>
          </a:p>
          <a:p>
            <a:pPr marL="342900" indent="-342900">
              <a:buFont typeface="+mj-lt"/>
              <a:buAutoNum type="arabicPeriod"/>
            </a:pPr>
            <a:endParaRPr lang="en-US" u="sng" dirty="0" smtClean="0">
              <a:solidFill>
                <a:srgbClr val="C00000"/>
              </a:solidFill>
            </a:endParaRPr>
          </a:p>
          <a:p>
            <a:pPr marL="342900" indent="-342900">
              <a:buFont typeface="+mj-lt"/>
              <a:buAutoNum type="arabicPeriod"/>
            </a:pPr>
            <a:endParaRPr lang="en-US" u="sng" dirty="0" smtClean="0">
              <a:solidFill>
                <a:srgbClr val="C00000"/>
              </a:solidFill>
            </a:endParaRPr>
          </a:p>
          <a:p>
            <a:pPr marL="342900" indent="-342900">
              <a:buFont typeface="+mj-lt"/>
              <a:buAutoNum type="arabicPeriod"/>
            </a:pPr>
            <a:endParaRPr lang="en-US" b="1" u="sng" dirty="0" smtClean="0">
              <a:solidFill>
                <a:srgbClr val="C00000"/>
              </a:solidFill>
            </a:endParaRPr>
          </a:p>
          <a:p>
            <a:pPr marL="342900" indent="-342900">
              <a:buFont typeface="+mj-lt"/>
              <a:buAutoNum type="arabicPeriod"/>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57200" y="274638"/>
            <a:ext cx="8229600" cy="1020762"/>
          </a:xfrm>
        </p:spPr>
        <p:txBody>
          <a:bodyPr>
            <a:normAutofit fontScale="90000"/>
          </a:bodyPr>
          <a:lstStyle/>
          <a:p>
            <a:pPr algn="l"/>
            <a:r>
              <a:rPr lang="en-US" dirty="0" smtClean="0">
                <a:solidFill>
                  <a:srgbClr val="002060"/>
                </a:solidFill>
              </a:rPr>
              <a:t>Evaluation of Microprocessor</a:t>
            </a:r>
            <a:br>
              <a:rPr lang="en-US" dirty="0" smtClean="0">
                <a:solidFill>
                  <a:srgbClr val="002060"/>
                </a:solidFill>
              </a:rPr>
            </a:br>
            <a:r>
              <a:rPr lang="en-US" sz="3600" dirty="0" smtClean="0">
                <a:solidFill>
                  <a:srgbClr val="C00000"/>
                </a:solidFill>
              </a:rPr>
              <a:t>First generation (1971 – 73)</a:t>
            </a:r>
            <a:r>
              <a:rPr lang="en-US" b="1" u="sng" dirty="0" smtClean="0">
                <a:solidFill>
                  <a:srgbClr val="C00000"/>
                </a:solidFill>
              </a:rPr>
              <a:t/>
            </a:r>
            <a:br>
              <a:rPr lang="en-US" b="1" u="sng" dirty="0" smtClean="0">
                <a:solidFill>
                  <a:srgbClr val="C00000"/>
                </a:solidFill>
              </a:rPr>
            </a:br>
            <a:endParaRPr lang="en-US" dirty="0"/>
          </a:p>
        </p:txBody>
      </p:sp>
      <p:sp>
        <p:nvSpPr>
          <p:cNvPr id="5" name="Content Placeholder 4"/>
          <p:cNvSpPr>
            <a:spLocks noGrp="1"/>
          </p:cNvSpPr>
          <p:nvPr>
            <p:ph idx="1"/>
          </p:nvPr>
        </p:nvSpPr>
        <p:spPr/>
        <p:txBody>
          <a:bodyPr>
            <a:normAutofit fontScale="70000" lnSpcReduction="20000"/>
          </a:bodyPr>
          <a:lstStyle/>
          <a:p>
            <a:pPr>
              <a:buNone/>
            </a:pPr>
            <a:r>
              <a:rPr lang="en-US" dirty="0" smtClean="0"/>
              <a:t>Intel Corporation introduced 4004, the first microprocessor in 1971. It </a:t>
            </a:r>
          </a:p>
          <a:p>
            <a:pPr>
              <a:buNone/>
            </a:pPr>
            <a:r>
              <a:rPr lang="en-US" dirty="0" smtClean="0"/>
              <a:t>is evolved from the development effort while </a:t>
            </a:r>
            <a:r>
              <a:rPr lang="en-US" dirty="0" smtClean="0">
                <a:solidFill>
                  <a:srgbClr val="FF0000"/>
                </a:solidFill>
              </a:rPr>
              <a:t>designing a calculator </a:t>
            </a:r>
          </a:p>
          <a:p>
            <a:pPr>
              <a:buNone/>
            </a:pPr>
            <a:r>
              <a:rPr lang="en-US" dirty="0" smtClean="0">
                <a:solidFill>
                  <a:srgbClr val="FF0000"/>
                </a:solidFill>
              </a:rPr>
              <a:t>chip.</a:t>
            </a:r>
            <a:r>
              <a:rPr lang="en-US" dirty="0" smtClean="0"/>
              <a:t> There were three other microprocessors in the market during the same period: </a:t>
            </a:r>
          </a:p>
          <a:p>
            <a:pPr marL="457200" indent="-457200">
              <a:buFont typeface="+mj-lt"/>
              <a:buAutoNum type="arabicPeriod"/>
            </a:pPr>
            <a:r>
              <a:rPr lang="en-US" dirty="0" smtClean="0"/>
              <a:t>Rockwell International’s PPS-4 (4 bits) </a:t>
            </a:r>
          </a:p>
          <a:p>
            <a:pPr marL="457200" indent="-457200">
              <a:buFont typeface="+mj-lt"/>
              <a:buAutoNum type="arabicPeriod"/>
            </a:pPr>
            <a:r>
              <a:rPr lang="en-US" dirty="0" smtClean="0"/>
              <a:t>Intel’s 8008 (8 bits) </a:t>
            </a:r>
          </a:p>
          <a:p>
            <a:pPr marL="457200" indent="-457200">
              <a:buFont typeface="+mj-lt"/>
              <a:buAutoNum type="arabicPeriod"/>
            </a:pPr>
            <a:r>
              <a:rPr lang="en-US" dirty="0" smtClean="0"/>
              <a:t>National Semiconductor’s IMP-16 (16 bits) </a:t>
            </a:r>
          </a:p>
          <a:p>
            <a:pPr>
              <a:buNone/>
            </a:pPr>
            <a:r>
              <a:rPr lang="en-US" dirty="0" smtClean="0"/>
              <a:t>They were fabricated using </a:t>
            </a:r>
            <a:r>
              <a:rPr lang="en-US" dirty="0" smtClean="0">
                <a:solidFill>
                  <a:srgbClr val="FF0000"/>
                </a:solidFill>
              </a:rPr>
              <a:t>PMOS technology </a:t>
            </a:r>
            <a:r>
              <a:rPr lang="en-US" dirty="0" smtClean="0"/>
              <a:t>which </a:t>
            </a:r>
            <a:r>
              <a:rPr lang="en-US" dirty="0" smtClean="0">
                <a:solidFill>
                  <a:srgbClr val="FF0000"/>
                </a:solidFill>
              </a:rPr>
              <a:t>provided low cost, </a:t>
            </a:r>
          </a:p>
          <a:p>
            <a:pPr>
              <a:buNone/>
            </a:pPr>
            <a:r>
              <a:rPr lang="en-US" dirty="0" smtClean="0">
                <a:solidFill>
                  <a:srgbClr val="FF0000"/>
                </a:solidFill>
              </a:rPr>
              <a:t>slow speed and low output currents.</a:t>
            </a:r>
            <a:r>
              <a:rPr lang="en-US" dirty="0" smtClean="0"/>
              <a:t> It contained </a:t>
            </a:r>
            <a:r>
              <a:rPr lang="en-US" dirty="0" smtClean="0">
                <a:solidFill>
                  <a:srgbClr val="FF0000"/>
                </a:solidFill>
              </a:rPr>
              <a:t>2300 PMOS </a:t>
            </a:r>
          </a:p>
          <a:p>
            <a:pPr>
              <a:buNone/>
            </a:pPr>
            <a:r>
              <a:rPr lang="en-US" dirty="0" smtClean="0">
                <a:solidFill>
                  <a:srgbClr val="FF0000"/>
                </a:solidFill>
              </a:rPr>
              <a:t>transistor.</a:t>
            </a:r>
            <a:r>
              <a:rPr lang="en-US" dirty="0" smtClean="0"/>
              <a:t> They were </a:t>
            </a:r>
            <a:r>
              <a:rPr lang="en-US" dirty="0" smtClean="0">
                <a:solidFill>
                  <a:srgbClr val="FF0000"/>
                </a:solidFill>
              </a:rPr>
              <a:t>not compatible with TTL</a:t>
            </a:r>
            <a:r>
              <a:rPr lang="en-US" dirty="0" smtClean="0"/>
              <a:t>. </a:t>
            </a:r>
          </a:p>
          <a:p>
            <a:endParaRPr lang="en-US" dirty="0"/>
          </a:p>
        </p:txBody>
      </p:sp>
      <p:pic>
        <p:nvPicPr>
          <p:cNvPr id="2050" name="Picture 2"/>
          <p:cNvPicPr>
            <a:picLocks noChangeAspect="1" noChangeArrowheads="1"/>
          </p:cNvPicPr>
          <p:nvPr/>
        </p:nvPicPr>
        <p:blipFill>
          <a:blip r:embed="rId2"/>
          <a:srcRect/>
          <a:stretch>
            <a:fillRect/>
          </a:stretch>
        </p:blipFill>
        <p:spPr bwMode="auto">
          <a:xfrm>
            <a:off x="457200" y="4943475"/>
            <a:ext cx="2314575" cy="191452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5410200" y="4876800"/>
            <a:ext cx="2209800" cy="1819275"/>
          </a:xfrm>
          <a:prstGeom prst="rect">
            <a:avLst/>
          </a:prstGeom>
          <a:noFill/>
          <a:ln w="9525">
            <a:noFill/>
            <a:miter lim="800000"/>
            <a:headEnd/>
            <a:tailEnd/>
          </a:ln>
          <a:effectLst/>
        </p:spPr>
      </p:pic>
      <p:sp>
        <p:nvSpPr>
          <p:cNvPr id="11" name="TextBox 10"/>
          <p:cNvSpPr txBox="1"/>
          <p:nvPr/>
        </p:nvSpPr>
        <p:spPr>
          <a:xfrm>
            <a:off x="2819400" y="6248400"/>
            <a:ext cx="1371600" cy="369332"/>
          </a:xfrm>
          <a:prstGeom prst="rect">
            <a:avLst/>
          </a:prstGeom>
          <a:noFill/>
        </p:spPr>
        <p:txBody>
          <a:bodyPr wrap="square" rtlCol="0">
            <a:spAutoFit/>
          </a:bodyPr>
          <a:lstStyle/>
          <a:p>
            <a:r>
              <a:rPr lang="en-US" b="1" dirty="0" smtClean="0"/>
              <a:t>Intel 4004</a:t>
            </a:r>
            <a:endParaRPr lang="en-US" b="1" dirty="0"/>
          </a:p>
        </p:txBody>
      </p:sp>
      <p:sp>
        <p:nvSpPr>
          <p:cNvPr id="12" name="TextBox 11"/>
          <p:cNvSpPr txBox="1"/>
          <p:nvPr/>
        </p:nvSpPr>
        <p:spPr>
          <a:xfrm>
            <a:off x="7696200" y="6248400"/>
            <a:ext cx="1219200" cy="381000"/>
          </a:xfrm>
          <a:prstGeom prst="rect">
            <a:avLst/>
          </a:prstGeom>
          <a:noFill/>
        </p:spPr>
        <p:txBody>
          <a:bodyPr wrap="square" rtlCol="0">
            <a:spAutoFit/>
          </a:bodyPr>
          <a:lstStyle/>
          <a:p>
            <a:r>
              <a:rPr lang="en-US" b="1" dirty="0" smtClean="0"/>
              <a:t>Intel 8008</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solidFill>
                  <a:srgbClr val="002060"/>
                </a:solidFill>
              </a:rPr>
              <a:t>Evaluation of Microprocessor</a:t>
            </a:r>
            <a:br>
              <a:rPr lang="en-US" dirty="0" smtClean="0">
                <a:solidFill>
                  <a:srgbClr val="002060"/>
                </a:solidFill>
              </a:rPr>
            </a:br>
            <a:r>
              <a:rPr lang="en-US" sz="3600" dirty="0" smtClean="0">
                <a:solidFill>
                  <a:srgbClr val="C00000"/>
                </a:solidFill>
              </a:rPr>
              <a:t>Second Generation (1974 – 1978)</a:t>
            </a:r>
            <a:br>
              <a:rPr lang="en-US" sz="3600" dirty="0" smtClean="0">
                <a:solidFill>
                  <a:srgbClr val="C00000"/>
                </a:solidFill>
              </a:rPr>
            </a:br>
            <a:endParaRPr lang="en-US" sz="3600" dirty="0"/>
          </a:p>
        </p:txBody>
      </p:sp>
      <p:sp>
        <p:nvSpPr>
          <p:cNvPr id="3" name="Content Placeholder 2"/>
          <p:cNvSpPr>
            <a:spLocks noGrp="1"/>
          </p:cNvSpPr>
          <p:nvPr>
            <p:ph sz="half" idx="1"/>
          </p:nvPr>
        </p:nvSpPr>
        <p:spPr>
          <a:xfrm>
            <a:off x="0" y="1600200"/>
            <a:ext cx="4495800" cy="4525963"/>
          </a:xfrm>
        </p:spPr>
        <p:txBody>
          <a:bodyPr>
            <a:noAutofit/>
          </a:bodyPr>
          <a:lstStyle/>
          <a:p>
            <a:r>
              <a:rPr lang="en-US" sz="2200" dirty="0" smtClean="0"/>
              <a:t>Marked the beginning of very efficient </a:t>
            </a:r>
            <a:r>
              <a:rPr lang="en-US" sz="2200" dirty="0" smtClean="0">
                <a:solidFill>
                  <a:srgbClr val="FF0000"/>
                </a:solidFill>
              </a:rPr>
              <a:t>8 – bit microprocessors</a:t>
            </a:r>
            <a:r>
              <a:rPr lang="en-US" sz="2200" dirty="0" smtClean="0"/>
              <a:t>. </a:t>
            </a:r>
          </a:p>
          <a:p>
            <a:r>
              <a:rPr lang="en-US" sz="2200" dirty="0" smtClean="0"/>
              <a:t>Some of the popular processors were: </a:t>
            </a:r>
          </a:p>
          <a:p>
            <a:pPr marL="514350" indent="-514350">
              <a:buNone/>
            </a:pPr>
            <a:r>
              <a:rPr lang="en-US" sz="2200" dirty="0" smtClean="0"/>
              <a:t>          1. Motorola’s 6800 and 6809        </a:t>
            </a:r>
          </a:p>
          <a:p>
            <a:pPr marL="514350" indent="-514350">
              <a:buNone/>
            </a:pPr>
            <a:r>
              <a:rPr lang="en-US" sz="2200" dirty="0" smtClean="0"/>
              <a:t>          2. Intel’s 8085 </a:t>
            </a:r>
          </a:p>
          <a:p>
            <a:pPr marL="514350" indent="-514350">
              <a:buNone/>
            </a:pPr>
            <a:r>
              <a:rPr lang="en-US" sz="2200" dirty="0" smtClean="0"/>
              <a:t>          3. </a:t>
            </a:r>
            <a:r>
              <a:rPr lang="en-US" sz="2200" dirty="0" err="1" smtClean="0"/>
              <a:t>Zilog’s</a:t>
            </a:r>
            <a:r>
              <a:rPr lang="en-US" sz="2200" dirty="0" smtClean="0"/>
              <a:t> Z80 </a:t>
            </a:r>
          </a:p>
          <a:p>
            <a:r>
              <a:rPr lang="en-US" sz="2200" dirty="0" smtClean="0"/>
              <a:t>They were manufactured using </a:t>
            </a:r>
            <a:r>
              <a:rPr lang="en-US" sz="2200" dirty="0" smtClean="0">
                <a:solidFill>
                  <a:srgbClr val="FF0000"/>
                </a:solidFill>
              </a:rPr>
              <a:t>NMOS technology</a:t>
            </a:r>
            <a:r>
              <a:rPr lang="en-US" sz="2200" dirty="0" smtClean="0"/>
              <a:t>. </a:t>
            </a:r>
          </a:p>
        </p:txBody>
      </p:sp>
      <p:sp>
        <p:nvSpPr>
          <p:cNvPr id="4" name="Content Placeholder 3"/>
          <p:cNvSpPr>
            <a:spLocks noGrp="1"/>
          </p:cNvSpPr>
          <p:nvPr>
            <p:ph sz="half" idx="2"/>
          </p:nvPr>
        </p:nvSpPr>
        <p:spPr/>
        <p:txBody>
          <a:bodyPr>
            <a:normAutofit/>
          </a:bodyPr>
          <a:lstStyle/>
          <a:p>
            <a:r>
              <a:rPr lang="en-US" sz="2200" dirty="0" smtClean="0"/>
              <a:t>This technology offered </a:t>
            </a:r>
            <a:r>
              <a:rPr lang="en-US" sz="2200" dirty="0" smtClean="0">
                <a:solidFill>
                  <a:srgbClr val="FF0000"/>
                </a:solidFill>
              </a:rPr>
              <a:t>faster speed and higher density than PMOS </a:t>
            </a:r>
          </a:p>
          <a:p>
            <a:r>
              <a:rPr lang="en-US" sz="2200" dirty="0" smtClean="0"/>
              <a:t>It is </a:t>
            </a:r>
            <a:r>
              <a:rPr lang="en-US" sz="2200" dirty="0" smtClean="0">
                <a:solidFill>
                  <a:srgbClr val="FF0000"/>
                </a:solidFill>
              </a:rPr>
              <a:t>TTL compatible</a:t>
            </a:r>
            <a:r>
              <a:rPr lang="en-US" sz="2200" dirty="0" smtClean="0"/>
              <a:t>. </a:t>
            </a:r>
            <a:endParaRPr lang="en-US" dirty="0" smtClean="0"/>
          </a:p>
          <a:p>
            <a:pPr>
              <a:buFont typeface="Wingdings" pitchFamily="2" charset="2"/>
              <a:buChar char="Ø"/>
            </a:pPr>
            <a:r>
              <a:rPr lang="en-US" dirty="0" smtClean="0"/>
              <a:t>Intel’s 8085</a:t>
            </a:r>
            <a:endParaRPr lang="en-US" dirty="0"/>
          </a:p>
        </p:txBody>
      </p:sp>
      <p:pic>
        <p:nvPicPr>
          <p:cNvPr id="1026" name="Picture 2"/>
          <p:cNvPicPr>
            <a:picLocks noChangeAspect="1" noChangeArrowheads="1"/>
          </p:cNvPicPr>
          <p:nvPr/>
        </p:nvPicPr>
        <p:blipFill>
          <a:blip r:embed="rId2"/>
          <a:srcRect/>
          <a:stretch>
            <a:fillRect/>
          </a:stretch>
        </p:blipFill>
        <p:spPr bwMode="auto">
          <a:xfrm>
            <a:off x="4622410" y="3668151"/>
            <a:ext cx="4391025" cy="2914650"/>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2569</TotalTime>
  <Words>2763</Words>
  <Application>Microsoft Office PowerPoint</Application>
  <PresentationFormat>On-screen Show (4:3)</PresentationFormat>
  <Paragraphs>337</Paragraphs>
  <Slides>44</Slides>
  <Notes>1</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 Course Code: CSE-413 </vt:lpstr>
      <vt:lpstr>Microprocessor</vt:lpstr>
      <vt:lpstr> Microprocessor Characteristics </vt:lpstr>
      <vt:lpstr>Microcontroller </vt:lpstr>
      <vt:lpstr>Comparison of Microcontroller and Microprocessor </vt:lpstr>
      <vt:lpstr>Comparison of Microcontroller and Microprocessor </vt:lpstr>
      <vt:lpstr>Evaluation of Microprocessor</vt:lpstr>
      <vt:lpstr>Evaluation of Microprocessor First generation (1971 – 73) </vt:lpstr>
      <vt:lpstr>Evaluation of Microprocessor Second Generation (1974 – 1978) </vt:lpstr>
      <vt:lpstr>Evaluation of Microprocessor Third generation microprocessors (1979 – 80)  </vt:lpstr>
      <vt:lpstr>Evaluation of Microprocessor Fourth Generation (1981 – 1995)  </vt:lpstr>
      <vt:lpstr>Evaluation of Microprocessor Fifth Generation (1995 – till date) </vt:lpstr>
      <vt:lpstr>Types of Microprocessors</vt:lpstr>
      <vt:lpstr>4-bit Microprocessor</vt:lpstr>
      <vt:lpstr>8-bit Microprocessor</vt:lpstr>
      <vt:lpstr>8-bit Microprocessor</vt:lpstr>
      <vt:lpstr>16-bit Microprocessor</vt:lpstr>
      <vt:lpstr>32-bit Microprocessor</vt:lpstr>
      <vt:lpstr>32-bit Microprocessor</vt:lpstr>
      <vt:lpstr>32-bit Microprocessor</vt:lpstr>
      <vt:lpstr>32-bit Microprocessor</vt:lpstr>
      <vt:lpstr>32-bit Microprocessor</vt:lpstr>
      <vt:lpstr>Slide 23</vt:lpstr>
      <vt:lpstr>Slide 24</vt:lpstr>
      <vt:lpstr>64-bit Microprocessor</vt:lpstr>
      <vt:lpstr>Microprocessor-based Computer System</vt:lpstr>
      <vt:lpstr>Hardware of a microprocessor</vt:lpstr>
      <vt:lpstr>Hardware of a microprocessor</vt:lpstr>
      <vt:lpstr>Hardware of a microprocessor</vt:lpstr>
      <vt:lpstr>Hardware of a microprocessor</vt:lpstr>
      <vt:lpstr>Hardware of a microprocessor</vt:lpstr>
      <vt:lpstr>Hardware of a microprocessor</vt:lpstr>
      <vt:lpstr>Hardware of a microprocessor</vt:lpstr>
      <vt:lpstr>Hardware of a microprocessor</vt:lpstr>
      <vt:lpstr>Hardware of a microprocessor</vt:lpstr>
      <vt:lpstr>Hardware of a microprocessor</vt:lpstr>
      <vt:lpstr>Hardware of a microprocessor System Bus (Cont.)</vt:lpstr>
      <vt:lpstr>Hardware of a microprocessor</vt:lpstr>
      <vt:lpstr>Memory-addressing techniques</vt:lpstr>
      <vt:lpstr>Memory-addressing techniques</vt:lpstr>
      <vt:lpstr>Slide 41</vt:lpstr>
      <vt:lpstr>Slide 42</vt:lpstr>
      <vt:lpstr>Slide 43</vt:lpstr>
      <vt:lpstr>References: 1. Microprocessor and Microcomputer-Based System         Design by Dr. M. Rafiquzzaman 2. The Intel Microprocessor By Barry B. Bray 3. Internet collection</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Microprocessor and Microcontroller</dc:title>
  <dc:creator>MD.FOISAL</dc:creator>
  <cp:lastModifiedBy>Faculty</cp:lastModifiedBy>
  <cp:revision>169</cp:revision>
  <dcterms:created xsi:type="dcterms:W3CDTF">2015-09-27T14:30:45Z</dcterms:created>
  <dcterms:modified xsi:type="dcterms:W3CDTF">2017-04-15T05:06:48Z</dcterms:modified>
</cp:coreProperties>
</file>