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0" r:id="rId3"/>
    <p:sldId id="261" r:id="rId4"/>
    <p:sldId id="262" r:id="rId5"/>
    <p:sldId id="263" r:id="rId6"/>
    <p:sldId id="264" r:id="rId7"/>
    <p:sldId id="267" r:id="rId8"/>
    <p:sldId id="265" r:id="rId9"/>
    <p:sldId id="268" r:id="rId10"/>
    <p:sldId id="269" r:id="rId11"/>
    <p:sldId id="270" r:id="rId12"/>
    <p:sldId id="271" r:id="rId13"/>
    <p:sldId id="272"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6319B1-4E5D-4AA5-8F50-6540100805C7}" v="74" dt="2024-04-22T17:43:54.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8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D0B2D-5C44-47C7-BED0-4C1CA9BE4332}"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C22E77E-4F6C-432F-9B65-323782B9F78E}">
      <dgm:prSet/>
      <dgm:spPr/>
      <dgm:t>
        <a:bodyPr/>
        <a:lstStyle/>
        <a:p>
          <a:pPr>
            <a:lnSpc>
              <a:spcPct val="100000"/>
            </a:lnSpc>
            <a:defRPr cap="all"/>
          </a:pPr>
          <a:r>
            <a:rPr lang="en-US" b="1" i="0" dirty="0"/>
            <a:t>Breadth-First Search (BFS) Algorithm</a:t>
          </a:r>
          <a:endParaRPr lang="en-US" dirty="0"/>
        </a:p>
      </dgm:t>
    </dgm:pt>
    <dgm:pt modelId="{78222AB3-0AF9-4677-841C-A6144B5DA81D}" type="parTrans" cxnId="{732487E0-4D4D-4DA2-A3E8-9BA5A650752D}">
      <dgm:prSet/>
      <dgm:spPr/>
      <dgm:t>
        <a:bodyPr/>
        <a:lstStyle/>
        <a:p>
          <a:endParaRPr lang="en-US"/>
        </a:p>
      </dgm:t>
    </dgm:pt>
    <dgm:pt modelId="{91AE2B92-1D65-4A65-8E8B-6CC46C15C32D}" type="sibTrans" cxnId="{732487E0-4D4D-4DA2-A3E8-9BA5A650752D}">
      <dgm:prSet/>
      <dgm:spPr/>
      <dgm:t>
        <a:bodyPr/>
        <a:lstStyle/>
        <a:p>
          <a:endParaRPr lang="en-US"/>
        </a:p>
      </dgm:t>
    </dgm:pt>
    <dgm:pt modelId="{E004D111-3A56-46D9-9E4B-B001976C6E2D}">
      <dgm:prSet/>
      <dgm:spPr/>
      <dgm:t>
        <a:bodyPr/>
        <a:lstStyle/>
        <a:p>
          <a:pPr>
            <a:lnSpc>
              <a:spcPct val="100000"/>
            </a:lnSpc>
            <a:defRPr cap="all"/>
          </a:pPr>
          <a:r>
            <a:rPr lang="en-US" b="1" dirty="0"/>
            <a:t>Depth First Search (DFS) </a:t>
          </a:r>
          <a:r>
            <a:rPr lang="en-US" b="1" i="0" dirty="0"/>
            <a:t>Algorithm</a:t>
          </a:r>
          <a:endParaRPr lang="en-US" dirty="0"/>
        </a:p>
      </dgm:t>
    </dgm:pt>
    <dgm:pt modelId="{503E1192-4788-46D0-B236-2E5FFA954A64}" type="parTrans" cxnId="{70780EF4-1777-4A12-8274-66F96664BC90}">
      <dgm:prSet/>
      <dgm:spPr/>
      <dgm:t>
        <a:bodyPr/>
        <a:lstStyle/>
        <a:p>
          <a:endParaRPr lang="en-US"/>
        </a:p>
      </dgm:t>
    </dgm:pt>
    <dgm:pt modelId="{10217EC3-3082-4D08-9EBD-3CCC8ACFF642}" type="sibTrans" cxnId="{70780EF4-1777-4A12-8274-66F96664BC90}">
      <dgm:prSet/>
      <dgm:spPr/>
      <dgm:t>
        <a:bodyPr/>
        <a:lstStyle/>
        <a:p>
          <a:endParaRPr lang="en-US"/>
        </a:p>
      </dgm:t>
    </dgm:pt>
    <dgm:pt modelId="{7AD58801-CE02-421B-A854-A3B655EE9DCF}">
      <dgm:prSet/>
      <dgm:spPr/>
      <dgm:t>
        <a:bodyPr/>
        <a:lstStyle/>
        <a:p>
          <a:pPr>
            <a:lnSpc>
              <a:spcPct val="100000"/>
            </a:lnSpc>
            <a:defRPr cap="all"/>
          </a:pPr>
          <a:r>
            <a:rPr lang="en-US" b="1" i="0" dirty="0"/>
            <a:t>NP (nondeterministic polynomial time)</a:t>
          </a:r>
          <a:endParaRPr lang="en-US" dirty="0"/>
        </a:p>
      </dgm:t>
    </dgm:pt>
    <dgm:pt modelId="{E00CDE20-7A61-4471-A24F-7D137CAB5123}" type="parTrans" cxnId="{E72C5635-E4DC-4D27-A2C9-E7866A4C166A}">
      <dgm:prSet/>
      <dgm:spPr/>
      <dgm:t>
        <a:bodyPr/>
        <a:lstStyle/>
        <a:p>
          <a:endParaRPr lang="en-US"/>
        </a:p>
      </dgm:t>
    </dgm:pt>
    <dgm:pt modelId="{94B2E438-43FA-447B-8615-04CB4051A70A}" type="sibTrans" cxnId="{E72C5635-E4DC-4D27-A2C9-E7866A4C166A}">
      <dgm:prSet/>
      <dgm:spPr/>
      <dgm:t>
        <a:bodyPr/>
        <a:lstStyle/>
        <a:p>
          <a:endParaRPr lang="en-US"/>
        </a:p>
      </dgm:t>
    </dgm:pt>
    <dgm:pt modelId="{4822B98E-CCB4-4821-9B34-BF2B735F338A}">
      <dgm:prSet/>
      <dgm:spPr/>
      <dgm:t>
        <a:bodyPr/>
        <a:lstStyle/>
        <a:p>
          <a:pPr>
            <a:lnSpc>
              <a:spcPct val="100000"/>
            </a:lnSpc>
            <a:defRPr cap="all"/>
          </a:pPr>
          <a:r>
            <a:rPr lang="en-US" b="1" i="0" dirty="0"/>
            <a:t>NP-hard</a:t>
          </a:r>
          <a:endParaRPr lang="en-US" dirty="0"/>
        </a:p>
      </dgm:t>
    </dgm:pt>
    <dgm:pt modelId="{DB9DDCD8-1215-4D72-9567-F0C6009C023D}" type="parTrans" cxnId="{906ED6C0-7B7A-4B21-9EA4-30EBBAE30A48}">
      <dgm:prSet/>
      <dgm:spPr/>
      <dgm:t>
        <a:bodyPr/>
        <a:lstStyle/>
        <a:p>
          <a:endParaRPr lang="en-US"/>
        </a:p>
      </dgm:t>
    </dgm:pt>
    <dgm:pt modelId="{B32218CC-600D-4ABF-93DF-6F2B37F99727}" type="sibTrans" cxnId="{906ED6C0-7B7A-4B21-9EA4-30EBBAE30A48}">
      <dgm:prSet/>
      <dgm:spPr/>
      <dgm:t>
        <a:bodyPr/>
        <a:lstStyle/>
        <a:p>
          <a:endParaRPr lang="en-US"/>
        </a:p>
      </dgm:t>
    </dgm:pt>
    <dgm:pt modelId="{081BBD04-7453-45DD-A016-45C0E2039E59}">
      <dgm:prSet/>
      <dgm:spPr/>
      <dgm:t>
        <a:bodyPr/>
        <a:lstStyle/>
        <a:p>
          <a:pPr>
            <a:lnSpc>
              <a:spcPct val="100000"/>
            </a:lnSpc>
            <a:defRPr cap="all"/>
          </a:pPr>
          <a:r>
            <a:rPr lang="en-US" dirty="0"/>
            <a:t>NP-Complete</a:t>
          </a:r>
        </a:p>
      </dgm:t>
    </dgm:pt>
    <dgm:pt modelId="{58D7A083-F78D-415F-80C3-A4B054731EC0}" type="parTrans" cxnId="{74A030CA-14A5-433F-A124-495ED1CAF611}">
      <dgm:prSet/>
      <dgm:spPr/>
      <dgm:t>
        <a:bodyPr/>
        <a:lstStyle/>
        <a:p>
          <a:endParaRPr lang="en-US"/>
        </a:p>
      </dgm:t>
    </dgm:pt>
    <dgm:pt modelId="{EBC24ADE-6E89-45E1-BFFB-D05212D22242}" type="sibTrans" cxnId="{74A030CA-14A5-433F-A124-495ED1CAF611}">
      <dgm:prSet/>
      <dgm:spPr/>
      <dgm:t>
        <a:bodyPr/>
        <a:lstStyle/>
        <a:p>
          <a:endParaRPr lang="en-US"/>
        </a:p>
      </dgm:t>
    </dgm:pt>
    <dgm:pt modelId="{0AAB1B40-2FEB-463C-97D1-712921DC0110}">
      <dgm:prSet/>
      <dgm:spPr/>
      <dgm:t>
        <a:bodyPr/>
        <a:lstStyle/>
        <a:p>
          <a:endParaRPr lang="en-US"/>
        </a:p>
      </dgm:t>
    </dgm:pt>
    <dgm:pt modelId="{06DA9E06-A237-4CCE-845C-A5219DEEF193}" type="parTrans" cxnId="{0FD4EED7-623A-4125-92F2-02C15FC68CFE}">
      <dgm:prSet/>
      <dgm:spPr/>
      <dgm:t>
        <a:bodyPr/>
        <a:lstStyle/>
        <a:p>
          <a:endParaRPr lang="en-US"/>
        </a:p>
      </dgm:t>
    </dgm:pt>
    <dgm:pt modelId="{59B1815B-E51A-4F37-B616-72AA0329B71B}" type="sibTrans" cxnId="{0FD4EED7-623A-4125-92F2-02C15FC68CFE}">
      <dgm:prSet/>
      <dgm:spPr/>
      <dgm:t>
        <a:bodyPr/>
        <a:lstStyle/>
        <a:p>
          <a:endParaRPr lang="en-US"/>
        </a:p>
      </dgm:t>
    </dgm:pt>
    <dgm:pt modelId="{32B3E62E-1BF7-4E83-A2EF-C47205E77493}" type="pres">
      <dgm:prSet presAssocID="{4BDD0B2D-5C44-47C7-BED0-4C1CA9BE4332}" presName="outerComposite" presStyleCnt="0">
        <dgm:presLayoutVars>
          <dgm:chMax val="5"/>
          <dgm:dir/>
          <dgm:resizeHandles val="exact"/>
        </dgm:presLayoutVars>
      </dgm:prSet>
      <dgm:spPr/>
    </dgm:pt>
    <dgm:pt modelId="{581F15CC-1A90-4092-94AB-23B9AEFA2A9A}" type="pres">
      <dgm:prSet presAssocID="{4BDD0B2D-5C44-47C7-BED0-4C1CA9BE4332}" presName="dummyMaxCanvas" presStyleCnt="0">
        <dgm:presLayoutVars/>
      </dgm:prSet>
      <dgm:spPr/>
    </dgm:pt>
    <dgm:pt modelId="{06854956-D740-4EF9-B42E-B6BCC4CA350A}" type="pres">
      <dgm:prSet presAssocID="{4BDD0B2D-5C44-47C7-BED0-4C1CA9BE4332}" presName="FiveNodes_1" presStyleLbl="node1" presStyleIdx="0" presStyleCnt="5">
        <dgm:presLayoutVars>
          <dgm:bulletEnabled val="1"/>
        </dgm:presLayoutVars>
      </dgm:prSet>
      <dgm:spPr/>
    </dgm:pt>
    <dgm:pt modelId="{A5A8B2FE-34D5-4BE3-8363-89D07FE94A8F}" type="pres">
      <dgm:prSet presAssocID="{4BDD0B2D-5C44-47C7-BED0-4C1CA9BE4332}" presName="FiveNodes_2" presStyleLbl="node1" presStyleIdx="1" presStyleCnt="5">
        <dgm:presLayoutVars>
          <dgm:bulletEnabled val="1"/>
        </dgm:presLayoutVars>
      </dgm:prSet>
      <dgm:spPr/>
    </dgm:pt>
    <dgm:pt modelId="{32B34B54-7567-459F-B36C-EB023329E241}" type="pres">
      <dgm:prSet presAssocID="{4BDD0B2D-5C44-47C7-BED0-4C1CA9BE4332}" presName="FiveNodes_3" presStyleLbl="node1" presStyleIdx="2" presStyleCnt="5">
        <dgm:presLayoutVars>
          <dgm:bulletEnabled val="1"/>
        </dgm:presLayoutVars>
      </dgm:prSet>
      <dgm:spPr/>
    </dgm:pt>
    <dgm:pt modelId="{42EDEB14-E08C-4587-890F-286822C287C0}" type="pres">
      <dgm:prSet presAssocID="{4BDD0B2D-5C44-47C7-BED0-4C1CA9BE4332}" presName="FiveNodes_4" presStyleLbl="node1" presStyleIdx="3" presStyleCnt="5">
        <dgm:presLayoutVars>
          <dgm:bulletEnabled val="1"/>
        </dgm:presLayoutVars>
      </dgm:prSet>
      <dgm:spPr/>
    </dgm:pt>
    <dgm:pt modelId="{AFA6846A-DB2F-4058-A6DA-766C4F04EA1C}" type="pres">
      <dgm:prSet presAssocID="{4BDD0B2D-5C44-47C7-BED0-4C1CA9BE4332}" presName="FiveNodes_5" presStyleLbl="node1" presStyleIdx="4" presStyleCnt="5">
        <dgm:presLayoutVars>
          <dgm:bulletEnabled val="1"/>
        </dgm:presLayoutVars>
      </dgm:prSet>
      <dgm:spPr/>
    </dgm:pt>
    <dgm:pt modelId="{49203EC6-F541-4D8A-BC1D-7714875E636D}" type="pres">
      <dgm:prSet presAssocID="{4BDD0B2D-5C44-47C7-BED0-4C1CA9BE4332}" presName="FiveConn_1-2" presStyleLbl="fgAccFollowNode1" presStyleIdx="0" presStyleCnt="4">
        <dgm:presLayoutVars>
          <dgm:bulletEnabled val="1"/>
        </dgm:presLayoutVars>
      </dgm:prSet>
      <dgm:spPr/>
    </dgm:pt>
    <dgm:pt modelId="{3092F2BF-0830-4C05-9FC5-A3DCB267EA05}" type="pres">
      <dgm:prSet presAssocID="{4BDD0B2D-5C44-47C7-BED0-4C1CA9BE4332}" presName="FiveConn_2-3" presStyleLbl="fgAccFollowNode1" presStyleIdx="1" presStyleCnt="4">
        <dgm:presLayoutVars>
          <dgm:bulletEnabled val="1"/>
        </dgm:presLayoutVars>
      </dgm:prSet>
      <dgm:spPr/>
    </dgm:pt>
    <dgm:pt modelId="{874E2D17-930C-4947-B2B0-2F880D34D9A1}" type="pres">
      <dgm:prSet presAssocID="{4BDD0B2D-5C44-47C7-BED0-4C1CA9BE4332}" presName="FiveConn_3-4" presStyleLbl="fgAccFollowNode1" presStyleIdx="2" presStyleCnt="4">
        <dgm:presLayoutVars>
          <dgm:bulletEnabled val="1"/>
        </dgm:presLayoutVars>
      </dgm:prSet>
      <dgm:spPr/>
    </dgm:pt>
    <dgm:pt modelId="{2C86D623-03A0-46C0-9080-8E3A95051B0D}" type="pres">
      <dgm:prSet presAssocID="{4BDD0B2D-5C44-47C7-BED0-4C1CA9BE4332}" presName="FiveConn_4-5" presStyleLbl="fgAccFollowNode1" presStyleIdx="3" presStyleCnt="4">
        <dgm:presLayoutVars>
          <dgm:bulletEnabled val="1"/>
        </dgm:presLayoutVars>
      </dgm:prSet>
      <dgm:spPr/>
    </dgm:pt>
    <dgm:pt modelId="{AAF6CC82-1A0F-4C6D-BC68-2155B19DF216}" type="pres">
      <dgm:prSet presAssocID="{4BDD0B2D-5C44-47C7-BED0-4C1CA9BE4332}" presName="FiveNodes_1_text" presStyleLbl="node1" presStyleIdx="4" presStyleCnt="5">
        <dgm:presLayoutVars>
          <dgm:bulletEnabled val="1"/>
        </dgm:presLayoutVars>
      </dgm:prSet>
      <dgm:spPr/>
    </dgm:pt>
    <dgm:pt modelId="{115B00F7-23E2-4303-B545-9D24D3BD1340}" type="pres">
      <dgm:prSet presAssocID="{4BDD0B2D-5C44-47C7-BED0-4C1CA9BE4332}" presName="FiveNodes_2_text" presStyleLbl="node1" presStyleIdx="4" presStyleCnt="5">
        <dgm:presLayoutVars>
          <dgm:bulletEnabled val="1"/>
        </dgm:presLayoutVars>
      </dgm:prSet>
      <dgm:spPr/>
    </dgm:pt>
    <dgm:pt modelId="{BCEC13FB-207C-4EE9-981A-F0B409B5EDC3}" type="pres">
      <dgm:prSet presAssocID="{4BDD0B2D-5C44-47C7-BED0-4C1CA9BE4332}" presName="FiveNodes_3_text" presStyleLbl="node1" presStyleIdx="4" presStyleCnt="5">
        <dgm:presLayoutVars>
          <dgm:bulletEnabled val="1"/>
        </dgm:presLayoutVars>
      </dgm:prSet>
      <dgm:spPr/>
    </dgm:pt>
    <dgm:pt modelId="{C9963EB3-5606-4AC7-B3D6-2F6B2AC066B9}" type="pres">
      <dgm:prSet presAssocID="{4BDD0B2D-5C44-47C7-BED0-4C1CA9BE4332}" presName="FiveNodes_4_text" presStyleLbl="node1" presStyleIdx="4" presStyleCnt="5">
        <dgm:presLayoutVars>
          <dgm:bulletEnabled val="1"/>
        </dgm:presLayoutVars>
      </dgm:prSet>
      <dgm:spPr/>
    </dgm:pt>
    <dgm:pt modelId="{138F1334-E48A-476F-A5E6-4A35FF67F394}" type="pres">
      <dgm:prSet presAssocID="{4BDD0B2D-5C44-47C7-BED0-4C1CA9BE4332}" presName="FiveNodes_5_text" presStyleLbl="node1" presStyleIdx="4" presStyleCnt="5">
        <dgm:presLayoutVars>
          <dgm:bulletEnabled val="1"/>
        </dgm:presLayoutVars>
      </dgm:prSet>
      <dgm:spPr/>
    </dgm:pt>
  </dgm:ptLst>
  <dgm:cxnLst>
    <dgm:cxn modelId="{8622FB0C-2083-4B24-AA7E-0215DE704925}" type="presOf" srcId="{10217EC3-3082-4D08-9EBD-3CCC8ACFF642}" destId="{3092F2BF-0830-4C05-9FC5-A3DCB267EA05}" srcOrd="0" destOrd="0" presId="urn:microsoft.com/office/officeart/2005/8/layout/vProcess5"/>
    <dgm:cxn modelId="{81A8EF2F-DAB2-459E-B128-9F3F52B64705}" type="presOf" srcId="{081BBD04-7453-45DD-A016-45C0E2039E59}" destId="{AFA6846A-DB2F-4058-A6DA-766C4F04EA1C}" srcOrd="0" destOrd="0" presId="urn:microsoft.com/office/officeart/2005/8/layout/vProcess5"/>
    <dgm:cxn modelId="{E72C5635-E4DC-4D27-A2C9-E7866A4C166A}" srcId="{4BDD0B2D-5C44-47C7-BED0-4C1CA9BE4332}" destId="{7AD58801-CE02-421B-A854-A3B655EE9DCF}" srcOrd="2" destOrd="0" parTransId="{E00CDE20-7A61-4471-A24F-7D137CAB5123}" sibTransId="{94B2E438-43FA-447B-8615-04CB4051A70A}"/>
    <dgm:cxn modelId="{022EF236-B300-4116-A72C-09AB67F7BEEA}" type="presOf" srcId="{B32218CC-600D-4ABF-93DF-6F2B37F99727}" destId="{2C86D623-03A0-46C0-9080-8E3A95051B0D}" srcOrd="0" destOrd="0" presId="urn:microsoft.com/office/officeart/2005/8/layout/vProcess5"/>
    <dgm:cxn modelId="{6165013E-A8A3-4184-96F1-7C5D79769E66}" type="presOf" srcId="{91AE2B92-1D65-4A65-8E8B-6CC46C15C32D}" destId="{49203EC6-F541-4D8A-BC1D-7714875E636D}" srcOrd="0" destOrd="0" presId="urn:microsoft.com/office/officeart/2005/8/layout/vProcess5"/>
    <dgm:cxn modelId="{270BB244-6335-4195-9535-B5573684225F}" type="presOf" srcId="{5C22E77E-4F6C-432F-9B65-323782B9F78E}" destId="{AAF6CC82-1A0F-4C6D-BC68-2155B19DF216}" srcOrd="1" destOrd="0" presId="urn:microsoft.com/office/officeart/2005/8/layout/vProcess5"/>
    <dgm:cxn modelId="{652B757E-7698-49E3-80F2-7666380A0DDA}" type="presOf" srcId="{7AD58801-CE02-421B-A854-A3B655EE9DCF}" destId="{32B34B54-7567-459F-B36C-EB023329E241}" srcOrd="0" destOrd="0" presId="urn:microsoft.com/office/officeart/2005/8/layout/vProcess5"/>
    <dgm:cxn modelId="{C3CFB57E-8BA9-46CB-B8EE-5F1BF7B4F6CC}" type="presOf" srcId="{7AD58801-CE02-421B-A854-A3B655EE9DCF}" destId="{BCEC13FB-207C-4EE9-981A-F0B409B5EDC3}" srcOrd="1" destOrd="0" presId="urn:microsoft.com/office/officeart/2005/8/layout/vProcess5"/>
    <dgm:cxn modelId="{8ADEF087-0E26-4CB6-A40C-77D7136F786D}" type="presOf" srcId="{4BDD0B2D-5C44-47C7-BED0-4C1CA9BE4332}" destId="{32B3E62E-1BF7-4E83-A2EF-C47205E77493}" srcOrd="0" destOrd="0" presId="urn:microsoft.com/office/officeart/2005/8/layout/vProcess5"/>
    <dgm:cxn modelId="{A6837E90-DC53-4A06-86BF-450915FDA395}" type="presOf" srcId="{4822B98E-CCB4-4821-9B34-BF2B735F338A}" destId="{42EDEB14-E08C-4587-890F-286822C287C0}" srcOrd="0" destOrd="0" presId="urn:microsoft.com/office/officeart/2005/8/layout/vProcess5"/>
    <dgm:cxn modelId="{E423E995-BCD8-4A34-9992-EE769D7F3005}" type="presOf" srcId="{4822B98E-CCB4-4821-9B34-BF2B735F338A}" destId="{C9963EB3-5606-4AC7-B3D6-2F6B2AC066B9}" srcOrd="1" destOrd="0" presId="urn:microsoft.com/office/officeart/2005/8/layout/vProcess5"/>
    <dgm:cxn modelId="{C107A6A8-CCAE-43C1-A23C-8B02969CB28E}" type="presOf" srcId="{E004D111-3A56-46D9-9E4B-B001976C6E2D}" destId="{115B00F7-23E2-4303-B545-9D24D3BD1340}" srcOrd="1" destOrd="0" presId="urn:microsoft.com/office/officeart/2005/8/layout/vProcess5"/>
    <dgm:cxn modelId="{87DA52AE-343B-462F-870C-C6FE673ACCE5}" type="presOf" srcId="{081BBD04-7453-45DD-A016-45C0E2039E59}" destId="{138F1334-E48A-476F-A5E6-4A35FF67F394}" srcOrd="1" destOrd="0" presId="urn:microsoft.com/office/officeart/2005/8/layout/vProcess5"/>
    <dgm:cxn modelId="{906ED6C0-7B7A-4B21-9EA4-30EBBAE30A48}" srcId="{4BDD0B2D-5C44-47C7-BED0-4C1CA9BE4332}" destId="{4822B98E-CCB4-4821-9B34-BF2B735F338A}" srcOrd="3" destOrd="0" parTransId="{DB9DDCD8-1215-4D72-9567-F0C6009C023D}" sibTransId="{B32218CC-600D-4ABF-93DF-6F2B37F99727}"/>
    <dgm:cxn modelId="{74A030CA-14A5-433F-A124-495ED1CAF611}" srcId="{4BDD0B2D-5C44-47C7-BED0-4C1CA9BE4332}" destId="{081BBD04-7453-45DD-A016-45C0E2039E59}" srcOrd="4" destOrd="0" parTransId="{58D7A083-F78D-415F-80C3-A4B054731EC0}" sibTransId="{EBC24ADE-6E89-45E1-BFFB-D05212D22242}"/>
    <dgm:cxn modelId="{0FD4EED7-623A-4125-92F2-02C15FC68CFE}" srcId="{4BDD0B2D-5C44-47C7-BED0-4C1CA9BE4332}" destId="{0AAB1B40-2FEB-463C-97D1-712921DC0110}" srcOrd="5" destOrd="0" parTransId="{06DA9E06-A237-4CCE-845C-A5219DEEF193}" sibTransId="{59B1815B-E51A-4F37-B616-72AA0329B71B}"/>
    <dgm:cxn modelId="{A56FD3DD-85FA-473A-8962-5D3C779E60DE}" type="presOf" srcId="{E004D111-3A56-46D9-9E4B-B001976C6E2D}" destId="{A5A8B2FE-34D5-4BE3-8363-89D07FE94A8F}" srcOrd="0" destOrd="0" presId="urn:microsoft.com/office/officeart/2005/8/layout/vProcess5"/>
    <dgm:cxn modelId="{732487E0-4D4D-4DA2-A3E8-9BA5A650752D}" srcId="{4BDD0B2D-5C44-47C7-BED0-4C1CA9BE4332}" destId="{5C22E77E-4F6C-432F-9B65-323782B9F78E}" srcOrd="0" destOrd="0" parTransId="{78222AB3-0AF9-4677-841C-A6144B5DA81D}" sibTransId="{91AE2B92-1D65-4A65-8E8B-6CC46C15C32D}"/>
    <dgm:cxn modelId="{71AF98E5-8308-49F1-882C-69449A6EED90}" type="presOf" srcId="{94B2E438-43FA-447B-8615-04CB4051A70A}" destId="{874E2D17-930C-4947-B2B0-2F880D34D9A1}" srcOrd="0" destOrd="0" presId="urn:microsoft.com/office/officeart/2005/8/layout/vProcess5"/>
    <dgm:cxn modelId="{EDF69EE5-5D5B-4BB7-9452-7827897F781A}" type="presOf" srcId="{5C22E77E-4F6C-432F-9B65-323782B9F78E}" destId="{06854956-D740-4EF9-B42E-B6BCC4CA350A}" srcOrd="0" destOrd="0" presId="urn:microsoft.com/office/officeart/2005/8/layout/vProcess5"/>
    <dgm:cxn modelId="{70780EF4-1777-4A12-8274-66F96664BC90}" srcId="{4BDD0B2D-5C44-47C7-BED0-4C1CA9BE4332}" destId="{E004D111-3A56-46D9-9E4B-B001976C6E2D}" srcOrd="1" destOrd="0" parTransId="{503E1192-4788-46D0-B236-2E5FFA954A64}" sibTransId="{10217EC3-3082-4D08-9EBD-3CCC8ACFF642}"/>
    <dgm:cxn modelId="{057A7381-572F-4A31-8874-C5E639916E60}" type="presParOf" srcId="{32B3E62E-1BF7-4E83-A2EF-C47205E77493}" destId="{581F15CC-1A90-4092-94AB-23B9AEFA2A9A}" srcOrd="0" destOrd="0" presId="urn:microsoft.com/office/officeart/2005/8/layout/vProcess5"/>
    <dgm:cxn modelId="{AF275E4F-5AFE-4D3C-B6E7-A1FA8AF370ED}" type="presParOf" srcId="{32B3E62E-1BF7-4E83-A2EF-C47205E77493}" destId="{06854956-D740-4EF9-B42E-B6BCC4CA350A}" srcOrd="1" destOrd="0" presId="urn:microsoft.com/office/officeart/2005/8/layout/vProcess5"/>
    <dgm:cxn modelId="{A2C42893-79B0-4202-B50A-A60EFB0809B6}" type="presParOf" srcId="{32B3E62E-1BF7-4E83-A2EF-C47205E77493}" destId="{A5A8B2FE-34D5-4BE3-8363-89D07FE94A8F}" srcOrd="2" destOrd="0" presId="urn:microsoft.com/office/officeart/2005/8/layout/vProcess5"/>
    <dgm:cxn modelId="{CA7177B3-9CFD-4A14-8A4C-2F4294EAB840}" type="presParOf" srcId="{32B3E62E-1BF7-4E83-A2EF-C47205E77493}" destId="{32B34B54-7567-459F-B36C-EB023329E241}" srcOrd="3" destOrd="0" presId="urn:microsoft.com/office/officeart/2005/8/layout/vProcess5"/>
    <dgm:cxn modelId="{3698925A-2F6F-492F-9CEC-FC7ECC40A962}" type="presParOf" srcId="{32B3E62E-1BF7-4E83-A2EF-C47205E77493}" destId="{42EDEB14-E08C-4587-890F-286822C287C0}" srcOrd="4" destOrd="0" presId="urn:microsoft.com/office/officeart/2005/8/layout/vProcess5"/>
    <dgm:cxn modelId="{9DEF4E94-BD78-4650-9248-78D27A54CF7B}" type="presParOf" srcId="{32B3E62E-1BF7-4E83-A2EF-C47205E77493}" destId="{AFA6846A-DB2F-4058-A6DA-766C4F04EA1C}" srcOrd="5" destOrd="0" presId="urn:microsoft.com/office/officeart/2005/8/layout/vProcess5"/>
    <dgm:cxn modelId="{E48883E7-46F3-46AC-8F85-E4DF473F147B}" type="presParOf" srcId="{32B3E62E-1BF7-4E83-A2EF-C47205E77493}" destId="{49203EC6-F541-4D8A-BC1D-7714875E636D}" srcOrd="6" destOrd="0" presId="urn:microsoft.com/office/officeart/2005/8/layout/vProcess5"/>
    <dgm:cxn modelId="{E2558408-2759-4464-B525-5DF6EEB0EF02}" type="presParOf" srcId="{32B3E62E-1BF7-4E83-A2EF-C47205E77493}" destId="{3092F2BF-0830-4C05-9FC5-A3DCB267EA05}" srcOrd="7" destOrd="0" presId="urn:microsoft.com/office/officeart/2005/8/layout/vProcess5"/>
    <dgm:cxn modelId="{A994DE76-F432-47FE-AB1E-A9F0BEB143B6}" type="presParOf" srcId="{32B3E62E-1BF7-4E83-A2EF-C47205E77493}" destId="{874E2D17-930C-4947-B2B0-2F880D34D9A1}" srcOrd="8" destOrd="0" presId="urn:microsoft.com/office/officeart/2005/8/layout/vProcess5"/>
    <dgm:cxn modelId="{A396AF49-38DC-4A9F-AA8A-9D586B564F2D}" type="presParOf" srcId="{32B3E62E-1BF7-4E83-A2EF-C47205E77493}" destId="{2C86D623-03A0-46C0-9080-8E3A95051B0D}" srcOrd="9" destOrd="0" presId="urn:microsoft.com/office/officeart/2005/8/layout/vProcess5"/>
    <dgm:cxn modelId="{66895916-4F7F-4C22-8145-DAE975D08C95}" type="presParOf" srcId="{32B3E62E-1BF7-4E83-A2EF-C47205E77493}" destId="{AAF6CC82-1A0F-4C6D-BC68-2155B19DF216}" srcOrd="10" destOrd="0" presId="urn:microsoft.com/office/officeart/2005/8/layout/vProcess5"/>
    <dgm:cxn modelId="{2C4090EF-5FB2-47EF-B3B1-33A30C99A5DB}" type="presParOf" srcId="{32B3E62E-1BF7-4E83-A2EF-C47205E77493}" destId="{115B00F7-23E2-4303-B545-9D24D3BD1340}" srcOrd="11" destOrd="0" presId="urn:microsoft.com/office/officeart/2005/8/layout/vProcess5"/>
    <dgm:cxn modelId="{DB86FE69-F412-471B-B2F5-3E63542178EE}" type="presParOf" srcId="{32B3E62E-1BF7-4E83-A2EF-C47205E77493}" destId="{BCEC13FB-207C-4EE9-981A-F0B409B5EDC3}" srcOrd="12" destOrd="0" presId="urn:microsoft.com/office/officeart/2005/8/layout/vProcess5"/>
    <dgm:cxn modelId="{4E0210A1-21C7-4C64-ACBD-E9CFCCF9E45F}" type="presParOf" srcId="{32B3E62E-1BF7-4E83-A2EF-C47205E77493}" destId="{C9963EB3-5606-4AC7-B3D6-2F6B2AC066B9}" srcOrd="13" destOrd="0" presId="urn:microsoft.com/office/officeart/2005/8/layout/vProcess5"/>
    <dgm:cxn modelId="{464C16D3-68B4-403F-8CDE-628FBC0A359F}" type="presParOf" srcId="{32B3E62E-1BF7-4E83-A2EF-C47205E77493}" destId="{138F1334-E48A-476F-A5E6-4A35FF67F39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54956-D740-4EF9-B42E-B6BCC4CA350A}">
      <dsp:nvSpPr>
        <dsp:cNvPr id="0" name=""/>
        <dsp:cNvSpPr/>
      </dsp:nvSpPr>
      <dsp:spPr>
        <a:xfrm>
          <a:off x="0" y="0"/>
          <a:ext cx="4498340" cy="6254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defRPr cap="all"/>
          </a:pPr>
          <a:r>
            <a:rPr lang="en-US" sz="1500" b="1" i="0" kern="1200" dirty="0"/>
            <a:t>Breadth-First Search (BFS) Algorithm</a:t>
          </a:r>
          <a:endParaRPr lang="en-US" sz="1500" kern="1200" dirty="0"/>
        </a:p>
      </dsp:txBody>
      <dsp:txXfrm>
        <a:off x="18319" y="18319"/>
        <a:ext cx="3750253" cy="588811"/>
      </dsp:txXfrm>
    </dsp:sp>
    <dsp:sp modelId="{A5A8B2FE-34D5-4BE3-8363-89D07FE94A8F}">
      <dsp:nvSpPr>
        <dsp:cNvPr id="0" name=""/>
        <dsp:cNvSpPr/>
      </dsp:nvSpPr>
      <dsp:spPr>
        <a:xfrm>
          <a:off x="335915" y="712317"/>
          <a:ext cx="4498340" cy="6254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defRPr cap="all"/>
          </a:pPr>
          <a:r>
            <a:rPr lang="en-US" sz="1500" b="1" kern="1200" dirty="0"/>
            <a:t>Depth First Search (DFS) </a:t>
          </a:r>
          <a:r>
            <a:rPr lang="en-US" sz="1500" b="1" i="0" kern="1200" dirty="0"/>
            <a:t>Algorithm</a:t>
          </a:r>
          <a:endParaRPr lang="en-US" sz="1500" kern="1200" dirty="0"/>
        </a:p>
      </dsp:txBody>
      <dsp:txXfrm>
        <a:off x="354234" y="730636"/>
        <a:ext cx="3719244" cy="588811"/>
      </dsp:txXfrm>
    </dsp:sp>
    <dsp:sp modelId="{32B34B54-7567-459F-B36C-EB023329E241}">
      <dsp:nvSpPr>
        <dsp:cNvPr id="0" name=""/>
        <dsp:cNvSpPr/>
      </dsp:nvSpPr>
      <dsp:spPr>
        <a:xfrm>
          <a:off x="671830" y="1424635"/>
          <a:ext cx="4498340" cy="6254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defRPr cap="all"/>
          </a:pPr>
          <a:r>
            <a:rPr lang="en-US" sz="1500" b="1" i="0" kern="1200" dirty="0"/>
            <a:t>NP (nondeterministic polynomial time)</a:t>
          </a:r>
          <a:endParaRPr lang="en-US" sz="1500" kern="1200" dirty="0"/>
        </a:p>
      </dsp:txBody>
      <dsp:txXfrm>
        <a:off x="690149" y="1442954"/>
        <a:ext cx="3719244" cy="588811"/>
      </dsp:txXfrm>
    </dsp:sp>
    <dsp:sp modelId="{42EDEB14-E08C-4587-890F-286822C287C0}">
      <dsp:nvSpPr>
        <dsp:cNvPr id="0" name=""/>
        <dsp:cNvSpPr/>
      </dsp:nvSpPr>
      <dsp:spPr>
        <a:xfrm>
          <a:off x="1007744" y="2136952"/>
          <a:ext cx="4498340" cy="6254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defRPr cap="all"/>
          </a:pPr>
          <a:r>
            <a:rPr lang="en-US" sz="1500" b="1" i="0" kern="1200" dirty="0"/>
            <a:t>NP-hard</a:t>
          </a:r>
          <a:endParaRPr lang="en-US" sz="1500" kern="1200" dirty="0"/>
        </a:p>
      </dsp:txBody>
      <dsp:txXfrm>
        <a:off x="1026063" y="2155271"/>
        <a:ext cx="3719244" cy="588811"/>
      </dsp:txXfrm>
    </dsp:sp>
    <dsp:sp modelId="{AFA6846A-DB2F-4058-A6DA-766C4F04EA1C}">
      <dsp:nvSpPr>
        <dsp:cNvPr id="0" name=""/>
        <dsp:cNvSpPr/>
      </dsp:nvSpPr>
      <dsp:spPr>
        <a:xfrm>
          <a:off x="1343660" y="2849270"/>
          <a:ext cx="4498340" cy="6254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100000"/>
            </a:lnSpc>
            <a:spcBef>
              <a:spcPct val="0"/>
            </a:spcBef>
            <a:spcAft>
              <a:spcPct val="35000"/>
            </a:spcAft>
            <a:buNone/>
            <a:defRPr cap="all"/>
          </a:pPr>
          <a:r>
            <a:rPr lang="en-US" sz="1500" kern="1200" dirty="0"/>
            <a:t>NP-Complete</a:t>
          </a:r>
        </a:p>
      </dsp:txBody>
      <dsp:txXfrm>
        <a:off x="1361979" y="2867589"/>
        <a:ext cx="3719244" cy="588811"/>
      </dsp:txXfrm>
    </dsp:sp>
    <dsp:sp modelId="{49203EC6-F541-4D8A-BC1D-7714875E636D}">
      <dsp:nvSpPr>
        <dsp:cNvPr id="0" name=""/>
        <dsp:cNvSpPr/>
      </dsp:nvSpPr>
      <dsp:spPr>
        <a:xfrm>
          <a:off x="4091797" y="456925"/>
          <a:ext cx="406542" cy="40654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183269" y="456925"/>
        <a:ext cx="223598" cy="305923"/>
      </dsp:txXfrm>
    </dsp:sp>
    <dsp:sp modelId="{3092F2BF-0830-4C05-9FC5-A3DCB267EA05}">
      <dsp:nvSpPr>
        <dsp:cNvPr id="0" name=""/>
        <dsp:cNvSpPr/>
      </dsp:nvSpPr>
      <dsp:spPr>
        <a:xfrm>
          <a:off x="4427712" y="1169243"/>
          <a:ext cx="406542" cy="40654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519184" y="1169243"/>
        <a:ext cx="223598" cy="305923"/>
      </dsp:txXfrm>
    </dsp:sp>
    <dsp:sp modelId="{874E2D17-930C-4947-B2B0-2F880D34D9A1}">
      <dsp:nvSpPr>
        <dsp:cNvPr id="0" name=""/>
        <dsp:cNvSpPr/>
      </dsp:nvSpPr>
      <dsp:spPr>
        <a:xfrm>
          <a:off x="4763627" y="1871136"/>
          <a:ext cx="406542" cy="40654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55099" y="1871136"/>
        <a:ext cx="223598" cy="305923"/>
      </dsp:txXfrm>
    </dsp:sp>
    <dsp:sp modelId="{2C86D623-03A0-46C0-9080-8E3A95051B0D}">
      <dsp:nvSpPr>
        <dsp:cNvPr id="0" name=""/>
        <dsp:cNvSpPr/>
      </dsp:nvSpPr>
      <dsp:spPr>
        <a:xfrm>
          <a:off x="5099542" y="2590403"/>
          <a:ext cx="406542" cy="40654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191014" y="2590403"/>
        <a:ext cx="223598" cy="30592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DF072-A49A-BBE0-E1E0-62C7548245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6F6C89-71A4-9B09-60D9-9FE9F0F7B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F6C913-57B3-8ABB-A349-74A800A47E93}"/>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5" name="Footer Placeholder 4">
            <a:extLst>
              <a:ext uri="{FF2B5EF4-FFF2-40B4-BE49-F238E27FC236}">
                <a16:creationId xmlns:a16="http://schemas.microsoft.com/office/drawing/2014/main" id="{C58BD0EC-A295-7B41-9A5B-8D7D43BB9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65F33-29A9-491E-CB70-33671A1FF7F6}"/>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256487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AC14-69A9-159B-D91B-0868719295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F5E8A6-0AC3-7399-1FC9-30FBA6ECD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E586E-1E45-8D0E-C8F8-8AC1AAAB3C35}"/>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5" name="Footer Placeholder 4">
            <a:extLst>
              <a:ext uri="{FF2B5EF4-FFF2-40B4-BE49-F238E27FC236}">
                <a16:creationId xmlns:a16="http://schemas.microsoft.com/office/drawing/2014/main" id="{4DB41FB3-398F-B5C9-07EB-E173DA90B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DEA0F-8EB2-C38E-369B-FCA1219BC21F}"/>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3902264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504B65-1A5B-AD04-6EE9-C3AA5E5D80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BAFBC-A8ED-12AB-FD9C-CEBCC732CE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1D4E2-4D3F-386B-4E47-54BC978C81EC}"/>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5" name="Footer Placeholder 4">
            <a:extLst>
              <a:ext uri="{FF2B5EF4-FFF2-40B4-BE49-F238E27FC236}">
                <a16:creationId xmlns:a16="http://schemas.microsoft.com/office/drawing/2014/main" id="{91B8266D-EDDA-D57E-255C-950AB4AEA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51460-894C-5B08-CE5E-EBC091F461B8}"/>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3838412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6D214-85C0-8EA8-820B-D98EA232F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4AC16-426D-F3B0-4A73-00D4BC3982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5B19E-3B9E-DDCD-13FB-94983E781D6B}"/>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5" name="Footer Placeholder 4">
            <a:extLst>
              <a:ext uri="{FF2B5EF4-FFF2-40B4-BE49-F238E27FC236}">
                <a16:creationId xmlns:a16="http://schemas.microsoft.com/office/drawing/2014/main" id="{1AD902C6-26C0-56AF-0BAF-168CFC6EE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447CF-24BD-436E-8325-D772054C8C0C}"/>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111431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6AAA-9287-6752-794F-79C4323F58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76D093-1729-FDB3-6416-49D35C4096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9C3F63-941E-5473-8DA4-016E7449F02E}"/>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5" name="Footer Placeholder 4">
            <a:extLst>
              <a:ext uri="{FF2B5EF4-FFF2-40B4-BE49-F238E27FC236}">
                <a16:creationId xmlns:a16="http://schemas.microsoft.com/office/drawing/2014/main" id="{00F3B394-388C-9E57-9A1D-DFB09F9A0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C8DB4-7BA0-092C-18C2-F6E7150BEC2B}"/>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52130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9325-BD70-4636-9601-66A73F1C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9C9DF1-0C52-60E5-670C-A0A73E53DE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8EFBC0-1C1C-863F-BBA7-E16058080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242CFB-08F6-F37E-BB19-F7182552F261}"/>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6" name="Footer Placeholder 5">
            <a:extLst>
              <a:ext uri="{FF2B5EF4-FFF2-40B4-BE49-F238E27FC236}">
                <a16:creationId xmlns:a16="http://schemas.microsoft.com/office/drawing/2014/main" id="{67E9C0CC-DC68-41D9-AE4F-3648811BE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2328C-3A25-8CB9-0B51-D71A1CB68668}"/>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303909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4316C-D19D-F96A-D4BC-DB1A8399CD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9FACAC-2DBE-4F32-0B5B-13A004D47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A776C0-AD60-6E7B-1335-0350165EFB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AD5717-4311-06DC-EF39-D8CB147385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9086E8-9200-E484-1DEA-BCFCF98791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D90962-DC0C-F3AD-7521-501490CACE02}"/>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8" name="Footer Placeholder 7">
            <a:extLst>
              <a:ext uri="{FF2B5EF4-FFF2-40B4-BE49-F238E27FC236}">
                <a16:creationId xmlns:a16="http://schemas.microsoft.com/office/drawing/2014/main" id="{573A20AA-BF4F-18AF-E72A-81D035B8C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6A25AC-B9CA-ECE9-F5E3-952FEBDF4074}"/>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147335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41B94-40CD-51B6-DF47-79CE285E03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522111-21DC-8986-6F47-72F5D7658EE5}"/>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4" name="Footer Placeholder 3">
            <a:extLst>
              <a:ext uri="{FF2B5EF4-FFF2-40B4-BE49-F238E27FC236}">
                <a16:creationId xmlns:a16="http://schemas.microsoft.com/office/drawing/2014/main" id="{86AE9FDF-0202-D2E9-1921-0E63AF0DA5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985BE5-9CE8-3CBD-8435-9DC8E30AD5EC}"/>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3999981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6F292-1CCF-F741-316D-728412F2A7AA}"/>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3" name="Footer Placeholder 2">
            <a:extLst>
              <a:ext uri="{FF2B5EF4-FFF2-40B4-BE49-F238E27FC236}">
                <a16:creationId xmlns:a16="http://schemas.microsoft.com/office/drawing/2014/main" id="{C7D38339-9904-C0C1-00F2-3C4D35A542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E0548C-C1A8-9D64-D9B1-C75A91C51BE9}"/>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270730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3D4B-2192-DBB0-D343-1F908EEA5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61EEDB-DC90-0908-1FE5-F3A938CAB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CF165C-16FC-8FD6-B8A3-273581687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806D5-2C61-C7B2-A19B-1CA22887F4B6}"/>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6" name="Footer Placeholder 5">
            <a:extLst>
              <a:ext uri="{FF2B5EF4-FFF2-40B4-BE49-F238E27FC236}">
                <a16:creationId xmlns:a16="http://schemas.microsoft.com/office/drawing/2014/main" id="{8C6436D5-2A21-6318-50A1-CC54E4BD4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66E6AD-4474-9038-4D54-3C2D711F7644}"/>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22233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46E9-3730-5CF4-773E-808C76ED4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3F567A-B59B-DD75-A84C-59A716A9C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0E31B7-2154-A415-DCDA-A4A474FD2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9F535-8D39-B1A1-D9D6-A56FB34FB9B0}"/>
              </a:ext>
            </a:extLst>
          </p:cNvPr>
          <p:cNvSpPr>
            <a:spLocks noGrp="1"/>
          </p:cNvSpPr>
          <p:nvPr>
            <p:ph type="dt" sz="half" idx="10"/>
          </p:nvPr>
        </p:nvSpPr>
        <p:spPr/>
        <p:txBody>
          <a:bodyPr/>
          <a:lstStyle/>
          <a:p>
            <a:fld id="{65078DDF-51BF-4E9A-8490-E7985D9818C2}" type="datetimeFigureOut">
              <a:rPr lang="en-US" smtClean="0"/>
              <a:t>4/22/2024</a:t>
            </a:fld>
            <a:endParaRPr lang="en-US"/>
          </a:p>
        </p:txBody>
      </p:sp>
      <p:sp>
        <p:nvSpPr>
          <p:cNvPr id="6" name="Footer Placeholder 5">
            <a:extLst>
              <a:ext uri="{FF2B5EF4-FFF2-40B4-BE49-F238E27FC236}">
                <a16:creationId xmlns:a16="http://schemas.microsoft.com/office/drawing/2014/main" id="{6660D22A-84A1-0790-B9BA-F57CE642E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8788E-D2FD-1F69-8F9E-F6A6B69657A7}"/>
              </a:ext>
            </a:extLst>
          </p:cNvPr>
          <p:cNvSpPr>
            <a:spLocks noGrp="1"/>
          </p:cNvSpPr>
          <p:nvPr>
            <p:ph type="sldNum" sz="quarter" idx="12"/>
          </p:nvPr>
        </p:nvSpPr>
        <p:spPr/>
        <p:txBody>
          <a:bodyPr/>
          <a:lstStyle/>
          <a:p>
            <a:fld id="{219DB063-7049-4669-8302-2BF6319A8A92}" type="slidenum">
              <a:rPr lang="en-US" smtClean="0"/>
              <a:t>‹#›</a:t>
            </a:fld>
            <a:endParaRPr lang="en-US"/>
          </a:p>
        </p:txBody>
      </p:sp>
    </p:spTree>
    <p:extLst>
      <p:ext uri="{BB962C8B-B14F-4D97-AF65-F5344CB8AC3E}">
        <p14:creationId xmlns:p14="http://schemas.microsoft.com/office/powerpoint/2010/main" val="130688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55DD59-0039-0E87-2892-86C08CDBAA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04A6A0-EF3E-41E0-335F-5D4378AB5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3E92A-28E6-E033-430C-27E746BC63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78DDF-51BF-4E9A-8490-E7985D9818C2}" type="datetimeFigureOut">
              <a:rPr lang="en-US" smtClean="0"/>
              <a:t>4/22/2024</a:t>
            </a:fld>
            <a:endParaRPr lang="en-US"/>
          </a:p>
        </p:txBody>
      </p:sp>
      <p:sp>
        <p:nvSpPr>
          <p:cNvPr id="5" name="Footer Placeholder 4">
            <a:extLst>
              <a:ext uri="{FF2B5EF4-FFF2-40B4-BE49-F238E27FC236}">
                <a16:creationId xmlns:a16="http://schemas.microsoft.com/office/drawing/2014/main" id="{C80B8853-B24A-B8C0-AEE7-323A4AD4B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B0B844-8841-B8FB-3548-808B9C5DFA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DB063-7049-4669-8302-2BF6319A8A92}" type="slidenum">
              <a:rPr lang="en-US" smtClean="0"/>
              <a:t>‹#›</a:t>
            </a:fld>
            <a:endParaRPr lang="en-US"/>
          </a:p>
        </p:txBody>
      </p:sp>
    </p:spTree>
    <p:extLst>
      <p:ext uri="{BB962C8B-B14F-4D97-AF65-F5344CB8AC3E}">
        <p14:creationId xmlns:p14="http://schemas.microsoft.com/office/powerpoint/2010/main" val="1811394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3F5877B-98C7-49DD-83AB-0F6F57CB6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B43E2D1-0CF2-16D3-1B03-EC596592BD46}"/>
              </a:ext>
            </a:extLst>
          </p:cNvPr>
          <p:cNvPicPr>
            <a:picLocks noChangeAspect="1"/>
          </p:cNvPicPr>
          <p:nvPr/>
        </p:nvPicPr>
        <p:blipFill rotWithShape="1">
          <a:blip r:embed="rId2"/>
          <a:srcRect l="15103" r="14499"/>
          <a:stretch/>
        </p:blipFill>
        <p:spPr>
          <a:xfrm>
            <a:off x="7364078" y="-18"/>
            <a:ext cx="4827922" cy="6857999"/>
          </a:xfrm>
          <a:custGeom>
            <a:avLst/>
            <a:gdLst/>
            <a:ahLst/>
            <a:cxnLst/>
            <a:rect l="l" t="t" r="r" b="b"/>
            <a:pathLst>
              <a:path w="4827922" h="6858000">
                <a:moveTo>
                  <a:pt x="4441" y="0"/>
                </a:moveTo>
                <a:lnTo>
                  <a:pt x="4827922" y="0"/>
                </a:lnTo>
                <a:lnTo>
                  <a:pt x="4827922" y="6858000"/>
                </a:lnTo>
                <a:lnTo>
                  <a:pt x="0" y="6858000"/>
                </a:lnTo>
                <a:lnTo>
                  <a:pt x="106674" y="6638378"/>
                </a:lnTo>
                <a:cubicBezTo>
                  <a:pt x="530028" y="5720938"/>
                  <a:pt x="777229" y="4614948"/>
                  <a:pt x="777229" y="3424428"/>
                </a:cubicBezTo>
                <a:cubicBezTo>
                  <a:pt x="777229" y="2233909"/>
                  <a:pt x="530028" y="1127919"/>
                  <a:pt x="106674" y="210478"/>
                </a:cubicBezTo>
                <a:close/>
              </a:path>
            </a:pathLst>
          </a:custGeom>
        </p:spPr>
      </p:pic>
      <p:sp useBgFill="1">
        <p:nvSpPr>
          <p:cNvPr id="19" name="Freeform: Shape 18">
            <a:extLst>
              <a:ext uri="{FF2B5EF4-FFF2-40B4-BE49-F238E27FC236}">
                <a16:creationId xmlns:a16="http://schemas.microsoft.com/office/drawing/2014/main" id="{4EA91930-66BC-4C41-B4F5-C31EB216F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45815" cy="6858000"/>
          </a:xfrm>
          <a:custGeom>
            <a:avLst/>
            <a:gdLst>
              <a:gd name="connsiteX0" fmla="*/ 0 w 3945815"/>
              <a:gd name="connsiteY0" fmla="*/ 0 h 6858000"/>
              <a:gd name="connsiteX1" fmla="*/ 3138662 w 3945815"/>
              <a:gd name="connsiteY1" fmla="*/ 0 h 6858000"/>
              <a:gd name="connsiteX2" fmla="*/ 3275260 w 3945815"/>
              <a:gd name="connsiteY2" fmla="*/ 267438 h 6858000"/>
              <a:gd name="connsiteX3" fmla="*/ 3945815 w 3945815"/>
              <a:gd name="connsiteY3" fmla="*/ 3481388 h 6858000"/>
              <a:gd name="connsiteX4" fmla="*/ 3275260 w 3945815"/>
              <a:gd name="connsiteY4" fmla="*/ 6695338 h 6858000"/>
              <a:gd name="connsiteX5" fmla="*/ 3192177 w 3945815"/>
              <a:gd name="connsiteY5" fmla="*/ 6858000 h 6858000"/>
              <a:gd name="connsiteX6" fmla="*/ 0 w 394581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5815" h="6858000">
                <a:moveTo>
                  <a:pt x="0" y="0"/>
                </a:moveTo>
                <a:lnTo>
                  <a:pt x="3138662" y="0"/>
                </a:lnTo>
                <a:lnTo>
                  <a:pt x="3275260" y="267438"/>
                </a:lnTo>
                <a:cubicBezTo>
                  <a:pt x="3698614" y="1184879"/>
                  <a:pt x="3945815" y="2290869"/>
                  <a:pt x="3945815" y="3481388"/>
                </a:cubicBezTo>
                <a:cubicBezTo>
                  <a:pt x="3945815" y="4671908"/>
                  <a:pt x="3698614" y="5777898"/>
                  <a:pt x="3275260" y="6695338"/>
                </a:cubicBezTo>
                <a:lnTo>
                  <a:pt x="319217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6313CF8F-B436-401E-9575-DE0F8E8B5B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936670" cy="6858000"/>
          </a:xfrm>
          <a:custGeom>
            <a:avLst/>
            <a:gdLst>
              <a:gd name="connsiteX0" fmla="*/ 0 w 3936670"/>
              <a:gd name="connsiteY0" fmla="*/ 0 h 6858000"/>
              <a:gd name="connsiteX1" fmla="*/ 3129517 w 3936670"/>
              <a:gd name="connsiteY1" fmla="*/ 0 h 6858000"/>
              <a:gd name="connsiteX2" fmla="*/ 3266115 w 3936670"/>
              <a:gd name="connsiteY2" fmla="*/ 267438 h 6858000"/>
              <a:gd name="connsiteX3" fmla="*/ 3936670 w 3936670"/>
              <a:gd name="connsiteY3" fmla="*/ 3481388 h 6858000"/>
              <a:gd name="connsiteX4" fmla="*/ 3266115 w 3936670"/>
              <a:gd name="connsiteY4" fmla="*/ 6695338 h 6858000"/>
              <a:gd name="connsiteX5" fmla="*/ 3183032 w 3936670"/>
              <a:gd name="connsiteY5" fmla="*/ 6858000 h 6858000"/>
              <a:gd name="connsiteX6" fmla="*/ 0 w 39366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36670" h="6858000">
                <a:moveTo>
                  <a:pt x="0" y="0"/>
                </a:moveTo>
                <a:lnTo>
                  <a:pt x="3129517" y="0"/>
                </a:lnTo>
                <a:lnTo>
                  <a:pt x="3266115" y="267438"/>
                </a:lnTo>
                <a:cubicBezTo>
                  <a:pt x="3689469" y="1184879"/>
                  <a:pt x="3936670" y="2290869"/>
                  <a:pt x="3936670" y="3481388"/>
                </a:cubicBezTo>
                <a:cubicBezTo>
                  <a:pt x="3936670" y="4671908"/>
                  <a:pt x="3689469" y="5777898"/>
                  <a:pt x="3266115" y="6695338"/>
                </a:cubicBezTo>
                <a:lnTo>
                  <a:pt x="3183032"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A7770E-E238-0C6B-DFC9-74614CA87187}"/>
              </a:ext>
            </a:extLst>
          </p:cNvPr>
          <p:cNvSpPr>
            <a:spLocks noGrp="1"/>
          </p:cNvSpPr>
          <p:nvPr>
            <p:ph type="ctrTitle"/>
          </p:nvPr>
        </p:nvSpPr>
        <p:spPr>
          <a:xfrm>
            <a:off x="435414" y="1316653"/>
            <a:ext cx="2668368" cy="653903"/>
          </a:xfrm>
        </p:spPr>
        <p:txBody>
          <a:bodyPr vert="horz" lIns="91440" tIns="45720" rIns="91440" bIns="45720" rtlCol="0" anchor="ctr">
            <a:normAutofit/>
          </a:bodyPr>
          <a:lstStyle/>
          <a:p>
            <a:pPr algn="l"/>
            <a:r>
              <a:rPr lang="en-US" sz="2800" b="1" kern="1200" dirty="0">
                <a:solidFill>
                  <a:schemeClr val="tx1"/>
                </a:solidFill>
                <a:latin typeface="+mj-lt"/>
                <a:ea typeface="+mj-ea"/>
                <a:cs typeface="+mj-cs"/>
              </a:rPr>
              <a:t>Algorithm</a:t>
            </a:r>
            <a:endParaRPr lang="en-US" sz="2800" kern="1200" dirty="0">
              <a:solidFill>
                <a:schemeClr val="tx1"/>
              </a:solidFill>
              <a:latin typeface="+mj-lt"/>
              <a:ea typeface="+mj-ea"/>
              <a:cs typeface="+mj-cs"/>
            </a:endParaRPr>
          </a:p>
        </p:txBody>
      </p:sp>
      <p:sp>
        <p:nvSpPr>
          <p:cNvPr id="23" name="Rectangle 22">
            <a:extLst>
              <a:ext uri="{FF2B5EF4-FFF2-40B4-BE49-F238E27FC236}">
                <a16:creationId xmlns:a16="http://schemas.microsoft.com/office/drawing/2014/main" id="{2A38CFE9-C30A-4551-ACCB-D5808FBC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089941"/>
            <a:ext cx="2834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FE6D40B-F13D-2535-6035-B543C017BD5B}"/>
              </a:ext>
            </a:extLst>
          </p:cNvPr>
          <p:cNvSpPr txBox="1"/>
          <p:nvPr/>
        </p:nvSpPr>
        <p:spPr>
          <a:xfrm>
            <a:off x="448056" y="2258171"/>
            <a:ext cx="2804504" cy="5356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0" i="0" dirty="0">
                <a:effectLst/>
              </a:rPr>
              <a:t>Presented by: </a:t>
            </a:r>
            <a:endParaRPr lang="en-US" dirty="0"/>
          </a:p>
        </p:txBody>
      </p:sp>
      <p:sp>
        <p:nvSpPr>
          <p:cNvPr id="8" name="TextBox 7">
            <a:extLst>
              <a:ext uri="{FF2B5EF4-FFF2-40B4-BE49-F238E27FC236}">
                <a16:creationId xmlns:a16="http://schemas.microsoft.com/office/drawing/2014/main" id="{E3E94C9E-0EEB-8A4E-E33B-55C1D9ECB6CD}"/>
              </a:ext>
            </a:extLst>
          </p:cNvPr>
          <p:cNvSpPr txBox="1"/>
          <p:nvPr/>
        </p:nvSpPr>
        <p:spPr>
          <a:xfrm>
            <a:off x="246728" y="2950325"/>
            <a:ext cx="5849272" cy="1785104"/>
          </a:xfrm>
          <a:prstGeom prst="rect">
            <a:avLst/>
          </a:prstGeom>
          <a:noFill/>
        </p:spPr>
        <p:txBody>
          <a:bodyPr wrap="square">
            <a:spAutoFit/>
          </a:bodyPr>
          <a:lstStyle/>
          <a:p>
            <a:pPr algn="just">
              <a:spcAft>
                <a:spcPts val="600"/>
              </a:spcAft>
            </a:pPr>
            <a:r>
              <a:rPr lang="en-US" dirty="0">
                <a:latin typeface="Times New Roman" panose="02020603050405020304" pitchFamily="18" charset="0"/>
                <a:cs typeface="Times New Roman" panose="02020603050405020304" pitchFamily="18" charset="0"/>
              </a:rPr>
              <a:t>   22234103167                       Md Kamruzzaman                             </a:t>
            </a:r>
          </a:p>
          <a:p>
            <a:pPr algn="just">
              <a:spcAft>
                <a:spcPts val="600"/>
              </a:spcAft>
            </a:pPr>
            <a:r>
              <a:rPr lang="en-US" dirty="0">
                <a:latin typeface="Times New Roman" panose="02020603050405020304" pitchFamily="18" charset="0"/>
                <a:cs typeface="Times New Roman" panose="02020603050405020304" pitchFamily="18" charset="0"/>
              </a:rPr>
              <a:t>   22234103138                       Zinnia Akter</a:t>
            </a:r>
          </a:p>
          <a:p>
            <a:pPr algn="just">
              <a:spcAft>
                <a:spcPts val="600"/>
              </a:spcAft>
            </a:pPr>
            <a:r>
              <a:rPr lang="en-US" dirty="0">
                <a:latin typeface="Times New Roman" panose="02020603050405020304" pitchFamily="18" charset="0"/>
                <a:cs typeface="Times New Roman" panose="02020603050405020304" pitchFamily="18" charset="0"/>
              </a:rPr>
              <a:t>   22234103142                       </a:t>
            </a:r>
            <a:r>
              <a:rPr lang="en-US" dirty="0" err="1">
                <a:latin typeface="Times New Roman" panose="02020603050405020304" pitchFamily="18" charset="0"/>
                <a:cs typeface="Times New Roman" panose="02020603050405020304" pitchFamily="18" charset="0"/>
              </a:rPr>
              <a:t>Saidul</a:t>
            </a:r>
            <a:r>
              <a:rPr lang="en-US" dirty="0">
                <a:latin typeface="Times New Roman" panose="02020603050405020304" pitchFamily="18" charset="0"/>
                <a:cs typeface="Times New Roman" panose="02020603050405020304" pitchFamily="18" charset="0"/>
              </a:rPr>
              <a:t> Islam</a:t>
            </a:r>
          </a:p>
          <a:p>
            <a:pPr algn="just">
              <a:spcAft>
                <a:spcPts val="600"/>
              </a:spcAft>
            </a:pPr>
            <a:r>
              <a:rPr lang="en-US" dirty="0">
                <a:latin typeface="Times New Roman" panose="02020603050405020304" pitchFamily="18" charset="0"/>
                <a:cs typeface="Times New Roman" panose="02020603050405020304" pitchFamily="18" charset="0"/>
              </a:rPr>
              <a:t>   22234103135                       </a:t>
            </a:r>
            <a:r>
              <a:rPr lang="en-US" dirty="0" err="1">
                <a:latin typeface="Times New Roman" panose="02020603050405020304" pitchFamily="18" charset="0"/>
                <a:cs typeface="Times New Roman" panose="02020603050405020304" pitchFamily="18" charset="0"/>
              </a:rPr>
              <a:t>Jannatul</a:t>
            </a:r>
            <a:r>
              <a:rPr lang="en-US" dirty="0">
                <a:latin typeface="Times New Roman" panose="02020603050405020304" pitchFamily="18" charset="0"/>
                <a:cs typeface="Times New Roman" panose="02020603050405020304" pitchFamily="18" charset="0"/>
              </a:rPr>
              <a:t> Ferdous Riya</a:t>
            </a:r>
          </a:p>
          <a:p>
            <a:pPr algn="just">
              <a:spcAft>
                <a:spcPts val="600"/>
              </a:spcAft>
            </a:pPr>
            <a:r>
              <a:rPr lang="en-US" b="0" i="0" dirty="0">
                <a:solidFill>
                  <a:srgbClr val="000000"/>
                </a:solidFill>
                <a:effectLst/>
                <a:latin typeface="Times New Roman" panose="02020603050405020304" pitchFamily="18" charset="0"/>
                <a:cs typeface="Times New Roman" panose="02020603050405020304" pitchFamily="18" charset="0"/>
              </a:rPr>
              <a:t>   22234103150                       </a:t>
            </a:r>
            <a:r>
              <a:rPr lang="en-US" b="0" i="0" dirty="0" err="1">
                <a:solidFill>
                  <a:srgbClr val="000000"/>
                </a:solidFill>
                <a:effectLst/>
                <a:latin typeface="Times New Roman" panose="02020603050405020304" pitchFamily="18" charset="0"/>
                <a:cs typeface="Times New Roman" panose="02020603050405020304" pitchFamily="18" charset="0"/>
              </a:rPr>
              <a:t>Mahmuda</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Tahira</a:t>
            </a:r>
            <a:endParaRPr lang="en-US" dirty="0">
              <a:latin typeface="Times New Roman" panose="02020603050405020304" pitchFamily="18" charset="0"/>
              <a:cs typeface="Times New Roman" panose="02020603050405020304" pitchFamily="18" charset="0"/>
            </a:endParaRPr>
          </a:p>
        </p:txBody>
      </p:sp>
      <p:pic>
        <p:nvPicPr>
          <p:cNvPr id="24" name="Picture 23" descr="A logo of a university&#10;&#10;Description automatically generated">
            <a:extLst>
              <a:ext uri="{FF2B5EF4-FFF2-40B4-BE49-F238E27FC236}">
                <a16:creationId xmlns:a16="http://schemas.microsoft.com/office/drawing/2014/main" id="{D7F27524-A78F-6D04-4238-335C350AC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6295"/>
            <a:ext cx="4697657" cy="6034947"/>
          </a:xfrm>
          <a:prstGeom prst="rect">
            <a:avLst/>
          </a:prstGeom>
        </p:spPr>
      </p:pic>
    </p:spTree>
    <p:extLst>
      <p:ext uri="{BB962C8B-B14F-4D97-AF65-F5344CB8AC3E}">
        <p14:creationId xmlns:p14="http://schemas.microsoft.com/office/powerpoint/2010/main" val="296147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D070F08A-6029-3604-CD77-9125C334B192}"/>
              </a:ext>
            </a:extLst>
          </p:cNvPr>
          <p:cNvSpPr txBox="1"/>
          <p:nvPr/>
        </p:nvSpPr>
        <p:spPr>
          <a:xfrm>
            <a:off x="838200" y="1825625"/>
            <a:ext cx="10515600" cy="4351338"/>
          </a:xfrm>
          <a:prstGeom prst="rect">
            <a:avLst/>
          </a:prstGeom>
        </p:spPr>
        <p:txBody>
          <a:bodyPr vert="horz" lIns="91440" tIns="45720" rIns="91440" bIns="45720" rtlCol="0">
            <a:normAutofit/>
          </a:bodyPr>
          <a:lstStyle/>
          <a:p>
            <a:pPr>
              <a:lnSpc>
                <a:spcPct val="90000"/>
              </a:lnSpc>
              <a:spcAft>
                <a:spcPts val="600"/>
              </a:spcAft>
            </a:pPr>
            <a:r>
              <a:rPr lang="en-US" b="1" dirty="0"/>
              <a:t>   </a:t>
            </a:r>
            <a:r>
              <a:rPr lang="en-US" sz="2400" b="1" dirty="0">
                <a:latin typeface="Times New Roman" panose="02020603050405020304" pitchFamily="18" charset="0"/>
                <a:cs typeface="Times New Roman" panose="02020603050405020304" pitchFamily="18" charset="0"/>
              </a:rPr>
              <a:t>Relationship between NP, NP-complete, and NP-hard: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NP-complete problems are the hardest problems in NP.</a:t>
            </a:r>
          </a:p>
          <a:p>
            <a:pPr indent="-228600">
              <a:lnSpc>
                <a:spcPct val="90000"/>
              </a:lnSpc>
              <a:spcAft>
                <a:spcPts val="600"/>
              </a:spcAft>
              <a:buFont typeface="Arial" panose="020B0604020202020204" pitchFamily="34" charset="0"/>
              <a:buChar char="•"/>
            </a:pPr>
            <a:r>
              <a:rPr lang="en-US" dirty="0"/>
              <a:t>NP-hard problems are at least as hard as NP-complete problems.</a:t>
            </a:r>
          </a:p>
          <a:p>
            <a:pPr indent="-228600">
              <a:lnSpc>
                <a:spcPct val="90000"/>
              </a:lnSpc>
              <a:spcAft>
                <a:spcPts val="600"/>
              </a:spcAft>
              <a:buFont typeface="Arial" panose="020B0604020202020204" pitchFamily="34" charset="0"/>
              <a:buChar char="•"/>
            </a:pPr>
            <a:r>
              <a:rPr lang="en-US" dirty="0"/>
              <a:t>The relationship between NP, NP-complete, and NP-hard problems is illustrated in the following diagram:</a:t>
            </a:r>
          </a:p>
        </p:txBody>
      </p:sp>
      <p:sp>
        <p:nvSpPr>
          <p:cNvPr id="6" name="TextBox 5">
            <a:extLst>
              <a:ext uri="{FF2B5EF4-FFF2-40B4-BE49-F238E27FC236}">
                <a16:creationId xmlns:a16="http://schemas.microsoft.com/office/drawing/2014/main" id="{04E973B1-5918-355A-F450-05D35A6B9992}"/>
              </a:ext>
            </a:extLst>
          </p:cNvPr>
          <p:cNvSpPr txBox="1"/>
          <p:nvPr/>
        </p:nvSpPr>
        <p:spPr>
          <a:xfrm>
            <a:off x="4752659" y="3686330"/>
            <a:ext cx="2929812" cy="1077218"/>
          </a:xfrm>
          <a:prstGeom prst="rect">
            <a:avLst/>
          </a:prstGeom>
          <a:noFill/>
        </p:spPr>
        <p:txBody>
          <a:bodyPr wrap="square">
            <a:spAutoFit/>
          </a:bodyPr>
          <a:lstStyle/>
          <a:p>
            <a:pPr>
              <a:spcAft>
                <a:spcPts val="600"/>
              </a:spcAft>
            </a:pPr>
            <a:r>
              <a:rPr lang="en-US" b="1" dirty="0">
                <a:latin typeface="Times New Roman" panose="02020603050405020304" pitchFamily="18" charset="0"/>
                <a:cs typeface="Times New Roman" panose="02020603050405020304" pitchFamily="18" charset="0"/>
              </a:rPr>
              <a:t>                      NP</a:t>
            </a:r>
          </a:p>
          <a:p>
            <a:pPr>
              <a:spcAft>
                <a:spcPts val="600"/>
              </a:spcAft>
            </a:pPr>
            <a:r>
              <a:rPr lang="en-US" b="1" dirty="0">
                <a:latin typeface="Times New Roman" panose="02020603050405020304" pitchFamily="18" charset="0"/>
                <a:cs typeface="Times New Roman" panose="02020603050405020304" pitchFamily="18" charset="0"/>
              </a:rPr>
              <a:t>                      /  \</a:t>
            </a:r>
          </a:p>
          <a:p>
            <a:pPr>
              <a:spcAft>
                <a:spcPts val="600"/>
              </a:spcAft>
            </a:pPr>
            <a:r>
              <a:rPr lang="en-US" b="1" dirty="0">
                <a:latin typeface="Times New Roman" panose="02020603050405020304" pitchFamily="18" charset="0"/>
                <a:cs typeface="Times New Roman" panose="02020603050405020304" pitchFamily="18" charset="0"/>
              </a:rPr>
              <a:t> NP-complete  NP-hard</a:t>
            </a:r>
          </a:p>
        </p:txBody>
      </p:sp>
    </p:spTree>
    <p:extLst>
      <p:ext uri="{BB962C8B-B14F-4D97-AF65-F5344CB8AC3E}">
        <p14:creationId xmlns:p14="http://schemas.microsoft.com/office/powerpoint/2010/main" val="396461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0BB6CA-AD27-BE48-0E5F-1B4D0F07E1C2}"/>
              </a:ext>
            </a:extLst>
          </p:cNvPr>
          <p:cNvSpPr txBox="1"/>
          <p:nvPr/>
        </p:nvSpPr>
        <p:spPr>
          <a:xfrm>
            <a:off x="6094105"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300" b="1" kern="1200" dirty="0">
                <a:latin typeface="Times New Roman" panose="02020603050405020304" pitchFamily="18" charset="0"/>
                <a:ea typeface="+mj-ea"/>
                <a:cs typeface="Times New Roman" panose="02020603050405020304" pitchFamily="18" charset="0"/>
              </a:rPr>
              <a:t>Non-deterministic Polynomial (NP) Completeness</a:t>
            </a:r>
          </a:p>
        </p:txBody>
      </p:sp>
      <p:pic>
        <p:nvPicPr>
          <p:cNvPr id="9" name="Graphic 8" descr="Infinity">
            <a:extLst>
              <a:ext uri="{FF2B5EF4-FFF2-40B4-BE49-F238E27FC236}">
                <a16:creationId xmlns:a16="http://schemas.microsoft.com/office/drawing/2014/main" id="{60D3BDC1-9F23-A410-2FD7-7C01424113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5" name="TextBox 4">
            <a:extLst>
              <a:ext uri="{FF2B5EF4-FFF2-40B4-BE49-F238E27FC236}">
                <a16:creationId xmlns:a16="http://schemas.microsoft.com/office/drawing/2014/main" id="{5DCADFD5-6527-8B1E-2E06-0E10CB95912F}"/>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sz="2400" b="1" dirty="0">
                <a:latin typeface="Times New Roman" panose="02020603050405020304" pitchFamily="18" charset="0"/>
                <a:cs typeface="Times New Roman" panose="02020603050405020304" pitchFamily="18" charset="0"/>
              </a:rPr>
              <a:t>Introduction:</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concept of Non-deterministic Polynomial (NP) Completeness is fundamental in the field of computational complexity theory.</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NP-completeness is a class of problems that are in NP and are as hard as the hardest problems in NP.</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presentation aims to provide a detailed understanding of NP-completeness, its significance, and its implications</a:t>
            </a:r>
            <a:r>
              <a:rPr lang="en-US" dirty="0"/>
              <a:t>.</a:t>
            </a:r>
          </a:p>
        </p:txBody>
      </p:sp>
      <p:grpSp>
        <p:nvGrpSpPr>
          <p:cNvPr id="16" name="Group 15">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7" name="Freeform: Shape 16">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585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1640072D-75DF-62BD-EA2C-FCC58F9C5A1D}"/>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3200" b="1" dirty="0">
                <a:latin typeface="Times New Roman" panose="02020603050405020304" pitchFamily="18" charset="0"/>
                <a:cs typeface="Times New Roman" panose="02020603050405020304" pitchFamily="18" charset="0"/>
              </a:rPr>
              <a:t>Defining NP-Completeness:</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sz="2400" b="1" dirty="0">
                <a:latin typeface="Times New Roman" panose="02020603050405020304" pitchFamily="18" charset="0"/>
                <a:cs typeface="Times New Roman" panose="02020603050405020304" pitchFamily="18" charset="0"/>
              </a:rPr>
              <a:t>A problem is NP-complete if:</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belongs to the class NP.</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at least as hard as the hardest problems in NP.</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sz="2400" b="1" dirty="0">
                <a:latin typeface="Times New Roman" panose="02020603050405020304" pitchFamily="18" charset="0"/>
                <a:cs typeface="Times New Roman" panose="02020603050405020304" pitchFamily="18" charset="0"/>
              </a:rPr>
              <a:t>Importance:</a:t>
            </a:r>
          </a:p>
          <a:p>
            <a:pPr indent="-228600">
              <a:lnSpc>
                <a:spcPct val="90000"/>
              </a:lnSpc>
              <a:spcAft>
                <a:spcPts val="600"/>
              </a:spcAf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NP-complete problems are of utmost importance because they represent the hardest problems in NP.</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an NP-complete problem can be solved in polynomial time, then all problems in NP can be solved in polynomial time (P = NP).</a:t>
            </a:r>
          </a:p>
        </p:txBody>
      </p:sp>
    </p:spTree>
    <p:extLst>
      <p:ext uri="{BB962C8B-B14F-4D97-AF65-F5344CB8AC3E}">
        <p14:creationId xmlns:p14="http://schemas.microsoft.com/office/powerpoint/2010/main" val="9259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619ECCB9-C87A-7134-360A-4C7067EFA157}"/>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2400" b="1" dirty="0">
                <a:latin typeface="Times New Roman" panose="02020603050405020304" pitchFamily="18" charset="0"/>
                <a:cs typeface="Times New Roman" panose="02020603050405020304" pitchFamily="18" charset="0"/>
              </a:rPr>
              <a:t>Reducibility:</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Reduction: Transforming one problem into another in such a way that a solution to the second can be used to solve the first.</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sz="2400" b="1" dirty="0">
                <a:latin typeface="Times New Roman" panose="02020603050405020304" pitchFamily="18" charset="0"/>
                <a:cs typeface="Times New Roman" panose="02020603050405020304" pitchFamily="18" charset="0"/>
              </a:rPr>
              <a:t>Types of Reduction:</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Polynomial-time reduction.</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Many-one reduction.</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Reduction Techniques:</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Techniques such as Cook's theorem, and the SAT-to-3SAT reduction.</a:t>
            </a:r>
          </a:p>
        </p:txBody>
      </p:sp>
    </p:spTree>
    <p:extLst>
      <p:ext uri="{BB962C8B-B14F-4D97-AF65-F5344CB8AC3E}">
        <p14:creationId xmlns:p14="http://schemas.microsoft.com/office/powerpoint/2010/main" val="151229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0023D6-FCEB-C4F6-D4EB-BF82EBDEA22B}"/>
              </a:ext>
            </a:extLst>
          </p:cNvPr>
          <p:cNvSpPr txBox="1"/>
          <p:nvPr/>
        </p:nvSpPr>
        <p:spPr>
          <a:xfrm>
            <a:off x="820878" y="1349399"/>
            <a:ext cx="4174092"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Non-deterministic Polynomial (NP) Hard</a:t>
            </a: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BCCB13E-F6F9-F24B-3185-98D049D98DF1}"/>
              </a:ext>
            </a:extLst>
          </p:cNvPr>
          <p:cNvSpPr txBox="1"/>
          <p:nvPr/>
        </p:nvSpPr>
        <p:spPr>
          <a:xfrm>
            <a:off x="5370153" y="1526033"/>
            <a:ext cx="5536397" cy="39352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NP-Hard problems are a class of computational problems that are among the most challenging to solve.</a:t>
            </a:r>
          </a:p>
          <a:p>
            <a:pPr indent="-228600">
              <a:lnSpc>
                <a:spcPct val="90000"/>
              </a:lnSpc>
              <a:spcAft>
                <a:spcPts val="600"/>
              </a:spcAft>
              <a:buFont typeface="Arial" panose="020B0604020202020204" pitchFamily="34" charset="0"/>
              <a:buChar char="•"/>
            </a:pPr>
            <a:r>
              <a:rPr lang="en-US"/>
              <a:t>A problem is NP-Hard if it is at least as hard as the hardest problems in NP (Non-deterministic Polynomial time).</a:t>
            </a:r>
          </a:p>
          <a:p>
            <a:pPr indent="-228600">
              <a:lnSpc>
                <a:spcPct val="90000"/>
              </a:lnSpc>
              <a:spcAft>
                <a:spcPts val="600"/>
              </a:spcAft>
              <a:buFont typeface="Arial" panose="020B0604020202020204" pitchFamily="34" charset="0"/>
              <a:buChar char="•"/>
            </a:pPr>
            <a:r>
              <a:rPr lang="en-US"/>
              <a:t>These problems may or may not be in the set NP, but they are at least as hard as the hardest problems in NP</a:t>
            </a:r>
            <a:r>
              <a:rPr lang="en-US" dirty="0"/>
              <a:t>.</a:t>
            </a:r>
            <a:endParaRPr lang="en-US"/>
          </a:p>
        </p:txBody>
      </p:sp>
    </p:spTree>
    <p:extLst>
      <p:ext uri="{BB962C8B-B14F-4D97-AF65-F5344CB8AC3E}">
        <p14:creationId xmlns:p14="http://schemas.microsoft.com/office/powerpoint/2010/main" val="3839540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D9AA2BD-467D-0035-7AC8-3621692F6AFE}"/>
              </a:ext>
            </a:extLst>
          </p:cNvPr>
          <p:cNvSpPr txBox="1"/>
          <p:nvPr/>
        </p:nvSpPr>
        <p:spPr>
          <a:xfrm>
            <a:off x="761066" y="1426784"/>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sz="2400" b="1" dirty="0">
                <a:latin typeface="Times New Roman" panose="02020603050405020304" pitchFamily="18" charset="0"/>
                <a:cs typeface="Times New Roman" panose="02020603050405020304" pitchFamily="18" charset="0"/>
              </a:rPr>
              <a:t>Complexity of NP-hard problems :</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NP-hard problems are computationally complex.</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known algorithm can solve all instances of an NP-hard problem in polynomial time.</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NP-hard problems are optimization problems.</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Solutions to NP-hard problems often involve heuristic approaches or approximation algorithms.</a:t>
            </a:r>
          </a:p>
        </p:txBody>
      </p:sp>
      <p:grpSp>
        <p:nvGrpSpPr>
          <p:cNvPr id="18" name="Group 1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9" name="Freeform: Shape 1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descr="Maze">
            <a:extLst>
              <a:ext uri="{FF2B5EF4-FFF2-40B4-BE49-F238E27FC236}">
                <a16:creationId xmlns:a16="http://schemas.microsoft.com/office/drawing/2014/main" id="{6CB06F30-BDCE-A27B-BF41-CF980FF6B2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6978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D076CB-FB3B-E9B8-C7A4-F5370BB32E1D}"/>
              </a:ext>
            </a:extLst>
          </p:cNvPr>
          <p:cNvSpPr txBox="1"/>
          <p:nvPr/>
        </p:nvSpPr>
        <p:spPr>
          <a:xfrm>
            <a:off x="775489" y="1436740"/>
            <a:ext cx="4977578" cy="3639289"/>
          </a:xfrm>
          <a:prstGeom prst="rect">
            <a:avLst/>
          </a:prstGeom>
        </p:spPr>
        <p:txBody>
          <a:bodyPr vert="horz" lIns="91440" tIns="45720" rIns="91440" bIns="45720" rtlCol="0" anchor="ctr">
            <a:normAutofit fontScale="92500"/>
          </a:bodyPr>
          <a:lstStyle/>
          <a:p>
            <a:pPr>
              <a:lnSpc>
                <a:spcPct val="90000"/>
              </a:lnSpc>
              <a:spcAft>
                <a:spcPts val="600"/>
              </a:spcAft>
            </a:pPr>
            <a:r>
              <a:rPr lang="en-US" sz="2400" b="1" dirty="0">
                <a:latin typeface="Times New Roman" panose="02020603050405020304" pitchFamily="18" charset="0"/>
                <a:cs typeface="Times New Roman" panose="02020603050405020304" pitchFamily="18" charset="0"/>
              </a:rPr>
              <a:t>Challenges and Applications </a:t>
            </a:r>
          </a:p>
          <a:p>
            <a:pPr indent="-228600">
              <a:lnSpc>
                <a:spcPct val="90000"/>
              </a:lnSpc>
              <a:spcAft>
                <a:spcPts val="600"/>
              </a:spcAf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a:lnSpc>
                <a:spcPct val="90000"/>
              </a:lnSpc>
              <a:spcAft>
                <a:spcPts val="600"/>
              </a:spcAft>
            </a:pPr>
            <a:r>
              <a:rPr lang="en-US" sz="2000" b="1" dirty="0">
                <a:latin typeface="Times New Roman" panose="02020603050405020304" pitchFamily="18" charset="0"/>
                <a:cs typeface="Times New Roman" panose="02020603050405020304" pitchFamily="18" charset="0"/>
              </a:rPr>
              <a:t>Challenges:</a:t>
            </a:r>
          </a:p>
          <a:p>
            <a:pPr indent="-228600">
              <a:lnSpc>
                <a:spcPct val="90000"/>
              </a:lnSpc>
              <a:spcAft>
                <a:spcPts val="600"/>
              </a:spcAf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NP-hard problems are computationally intensive and difficult to solve optimally.</a:t>
            </a:r>
          </a:p>
          <a:p>
            <a:pPr indent="-228600">
              <a:lnSpc>
                <a:spcPct val="90000"/>
              </a:lnSpc>
              <a:spcAft>
                <a:spcPts val="600"/>
              </a:spcAf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solution time increases exponentially with the size of the problem.</a:t>
            </a:r>
          </a:p>
          <a:p>
            <a:pPr indent="-228600">
              <a:lnSpc>
                <a:spcPct val="90000"/>
              </a:lnSpc>
              <a:spcAft>
                <a:spcPts val="600"/>
              </a:spcAft>
              <a:buFont typeface="Arial" panose="020B0604020202020204" pitchFamily="34" charset="0"/>
              <a:buChar char="•"/>
            </a:pPr>
            <a:endParaRPr lang="en-US" sz="1500" dirty="0">
              <a:latin typeface="Times New Roman" panose="02020603050405020304" pitchFamily="18" charset="0"/>
              <a:cs typeface="Times New Roman" panose="02020603050405020304" pitchFamily="18" charset="0"/>
            </a:endParaRPr>
          </a:p>
          <a:p>
            <a:pPr>
              <a:lnSpc>
                <a:spcPct val="90000"/>
              </a:lnSpc>
              <a:spcAft>
                <a:spcPts val="600"/>
              </a:spcAft>
            </a:pPr>
            <a:r>
              <a:rPr lang="en-US" sz="2200" b="1" dirty="0">
                <a:latin typeface="Times New Roman" panose="02020603050405020304" pitchFamily="18" charset="0"/>
                <a:cs typeface="Times New Roman" panose="02020603050405020304" pitchFamily="18" charset="0"/>
              </a:rPr>
              <a:t>Applications:</a:t>
            </a:r>
          </a:p>
          <a:p>
            <a:pPr indent="-228600">
              <a:lnSpc>
                <a:spcPct val="90000"/>
              </a:lnSpc>
              <a:spcAft>
                <a:spcPts val="600"/>
              </a:spcAf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NP-hard problems have applications in various fields including computer science, operations research, logistics, and cryptography.</a:t>
            </a:r>
          </a:p>
          <a:p>
            <a:pPr indent="-228600">
              <a:lnSpc>
                <a:spcPct val="90000"/>
              </a:lnSpc>
              <a:spcAft>
                <a:spcPts val="600"/>
              </a:spcAf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Real-world problems such as resource allocation, scheduling, and network design can be modeled as NP-hard problems.</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Laptop Secure">
            <a:extLst>
              <a:ext uri="{FF2B5EF4-FFF2-40B4-BE49-F238E27FC236}">
                <a16:creationId xmlns:a16="http://schemas.microsoft.com/office/drawing/2014/main" id="{7568EF4B-DFE0-033A-BBC6-9188F25E4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996962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42D95C6-3CD4-FAA2-45D3-81946F482885}"/>
              </a:ext>
            </a:extLst>
          </p:cNvPr>
          <p:cNvSpPr txBox="1"/>
          <p:nvPr/>
        </p:nvSpPr>
        <p:spPr>
          <a:xfrm>
            <a:off x="6636862" y="3443439"/>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dirty="0">
                <a:latin typeface="Times New Roman" panose="02020603050405020304" pitchFamily="18" charset="0"/>
                <a:ea typeface="+mj-ea"/>
                <a:cs typeface="Times New Roman" panose="02020603050405020304" pitchFamily="18" charset="0"/>
              </a:rPr>
              <a:t>Thank You Everyone</a:t>
            </a:r>
          </a:p>
        </p:txBody>
      </p:sp>
      <p:pic>
        <p:nvPicPr>
          <p:cNvPr id="7" name="Graphic 6" descr="Smiling Face with No Fill">
            <a:extLst>
              <a:ext uri="{FF2B5EF4-FFF2-40B4-BE49-F238E27FC236}">
                <a16:creationId xmlns:a16="http://schemas.microsoft.com/office/drawing/2014/main" id="{5BE9EE7A-99EF-5BF6-ED14-A11C12AFD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6125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7342B4-B797-984D-C9EA-A30ED67F6100}"/>
              </a:ext>
            </a:extLst>
          </p:cNvPr>
          <p:cNvSpPr>
            <a:spLocks noGrp="1"/>
          </p:cNvSpPr>
          <p:nvPr>
            <p:ph type="body" idx="1"/>
          </p:nvPr>
        </p:nvSpPr>
        <p:spPr>
          <a:xfrm>
            <a:off x="325120" y="640080"/>
            <a:ext cx="3190240" cy="558800"/>
          </a:xfrm>
        </p:spPr>
        <p:txBody>
          <a:bodyPr>
            <a:normAutofit lnSpcReduction="10000"/>
          </a:bodyPr>
          <a:lstStyle/>
          <a:p>
            <a:r>
              <a:rPr lang="en-US" sz="3600" b="1" dirty="0">
                <a:solidFill>
                  <a:schemeClr val="tx1"/>
                </a:solidFill>
                <a:latin typeface="Times New Roman" panose="02020603050405020304" pitchFamily="18" charset="0"/>
                <a:cs typeface="Times New Roman" panose="02020603050405020304" pitchFamily="18" charset="0"/>
              </a:rPr>
              <a:t>Topic’s:</a:t>
            </a:r>
          </a:p>
        </p:txBody>
      </p:sp>
      <p:graphicFrame>
        <p:nvGraphicFramePr>
          <p:cNvPr id="8" name="Text Placeholder 2">
            <a:extLst>
              <a:ext uri="{FF2B5EF4-FFF2-40B4-BE49-F238E27FC236}">
                <a16:creationId xmlns:a16="http://schemas.microsoft.com/office/drawing/2014/main" id="{1132D227-585E-3AFB-EF9A-A8B5C0710BE2}"/>
              </a:ext>
            </a:extLst>
          </p:cNvPr>
          <p:cNvGraphicFramePr/>
          <p:nvPr>
            <p:extLst>
              <p:ext uri="{D42A27DB-BD31-4B8C-83A1-F6EECF244321}">
                <p14:modId xmlns:p14="http://schemas.microsoft.com/office/powerpoint/2010/main" val="2965679861"/>
              </p:ext>
            </p:extLst>
          </p:nvPr>
        </p:nvGraphicFramePr>
        <p:xfrm>
          <a:off x="2570048" y="1691640"/>
          <a:ext cx="5842000" cy="3474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066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E0DDD-8868-DB20-F326-790730CCE6E2}"/>
              </a:ext>
            </a:extLst>
          </p:cNvPr>
          <p:cNvSpPr>
            <a:spLocks noGrp="1"/>
          </p:cNvSpPr>
          <p:nvPr>
            <p:ph type="ctrTitle"/>
          </p:nvPr>
        </p:nvSpPr>
        <p:spPr>
          <a:xfrm>
            <a:off x="5297762" y="640080"/>
            <a:ext cx="6251110" cy="3566160"/>
          </a:xfrm>
        </p:spPr>
        <p:txBody>
          <a:bodyPr anchor="b">
            <a:normAutofit/>
          </a:bodyPr>
          <a:lstStyle/>
          <a:p>
            <a:pPr algn="l"/>
            <a:r>
              <a:rPr lang="en-US" sz="5400" b="1" dirty="0">
                <a:latin typeface="Times New Roman" panose="02020603050405020304" pitchFamily="18" charset="0"/>
                <a:cs typeface="Times New Roman" panose="02020603050405020304" pitchFamily="18" charset="0"/>
              </a:rPr>
              <a:t>Breadth-First Search (BFS)</a:t>
            </a:r>
            <a:br>
              <a:rPr lang="en-US" sz="5400" b="1" dirty="0">
                <a:latin typeface="Times New Roman" panose="02020603050405020304" pitchFamily="18" charset="0"/>
                <a:cs typeface="Times New Roman" panose="02020603050405020304" pitchFamily="18" charset="0"/>
              </a:rPr>
            </a:br>
            <a:endParaRPr lang="en-US"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2E2079C-4533-0937-0E67-271CC4EDBFFB}"/>
              </a:ext>
            </a:extLst>
          </p:cNvPr>
          <p:cNvSpPr>
            <a:spLocks noGrp="1"/>
          </p:cNvSpPr>
          <p:nvPr>
            <p:ph type="subTitle" idx="1"/>
          </p:nvPr>
        </p:nvSpPr>
        <p:spPr>
          <a:xfrm>
            <a:off x="5297760" y="4636008"/>
            <a:ext cx="6251111" cy="1572768"/>
          </a:xfrm>
        </p:spPr>
        <p:txBody>
          <a:bodyPr>
            <a:normAutofit/>
          </a:bodyPr>
          <a:lstStyle/>
          <a:p>
            <a:pPr algn="l"/>
            <a:r>
              <a:rPr lang="en-US" sz="1700">
                <a:latin typeface="Times New Roman" panose="02020603050405020304" pitchFamily="18" charset="0"/>
                <a:cs typeface="Times New Roman" panose="02020603050405020304" pitchFamily="18" charset="0"/>
              </a:rPr>
              <a:t>Breadth-first search (BFS) is a graph traversal algorithm that explores a graph level by level. It starts at the root node (selecting some arbitrary node as the root node in the case of a graph) and explores all of the neighbor nodes at the present depth prior to moving on to the nodes at the next level of depth.</a:t>
            </a:r>
          </a:p>
        </p:txBody>
      </p:sp>
      <p:pic>
        <p:nvPicPr>
          <p:cNvPr id="5" name="Picture 4">
            <a:extLst>
              <a:ext uri="{FF2B5EF4-FFF2-40B4-BE49-F238E27FC236}">
                <a16:creationId xmlns:a16="http://schemas.microsoft.com/office/drawing/2014/main" id="{5C854B1D-D16C-39F8-ACF7-7619BBB1BEEC}"/>
              </a:ext>
            </a:extLst>
          </p:cNvPr>
          <p:cNvPicPr>
            <a:picLocks noChangeAspect="1"/>
          </p:cNvPicPr>
          <p:nvPr/>
        </p:nvPicPr>
        <p:blipFill rotWithShape="1">
          <a:blip r:embed="rId2"/>
          <a:srcRect l="47231" r="183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52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F390E-E9B2-5FB6-A0B2-95840B9E0B94}"/>
              </a:ext>
            </a:extLst>
          </p:cNvPr>
          <p:cNvSpPr>
            <a:spLocks noGrp="1"/>
          </p:cNvSpPr>
          <p:nvPr>
            <p:ph type="title"/>
          </p:nvPr>
        </p:nvSpPr>
        <p:spPr>
          <a:xfrm>
            <a:off x="605736" y="388541"/>
            <a:ext cx="4535432" cy="655732"/>
          </a:xfrm>
        </p:spPr>
        <p:txBody>
          <a:bodyPr vert="horz" lIns="91440" tIns="45720" rIns="91440" bIns="45720" rtlCol="0" anchor="b">
            <a:normAutofit fontScale="90000"/>
          </a:bodyPr>
          <a:lstStyle/>
          <a:p>
            <a:r>
              <a:rPr lang="en-US" sz="5200" b="1" kern="1200">
                <a:solidFill>
                  <a:schemeClr val="tx1"/>
                </a:solidFill>
                <a:latin typeface="Times New Roman" panose="02020603050405020304" pitchFamily="18" charset="0"/>
                <a:cs typeface="Times New Roman" panose="02020603050405020304" pitchFamily="18" charset="0"/>
              </a:rPr>
              <a:t>How BFS Works</a:t>
            </a:r>
            <a:endParaRPr lang="en-US" sz="5200" b="1" kern="1200"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241BF62-00D5-F394-CF39-0A80D29B787C}"/>
              </a:ext>
            </a:extLst>
          </p:cNvPr>
          <p:cNvSpPr>
            <a:spLocks noGrp="1"/>
          </p:cNvSpPr>
          <p:nvPr>
            <p:ph type="body" idx="1"/>
          </p:nvPr>
        </p:nvSpPr>
        <p:spPr>
          <a:xfrm>
            <a:off x="605736" y="1117943"/>
            <a:ext cx="10143130" cy="468261"/>
          </a:xfrm>
        </p:spPr>
        <p:txBody>
          <a:bodyPr vert="horz" lIns="91440" tIns="45720" rIns="91440" bIns="45720" rtlCol="0">
            <a:normAutofit/>
          </a:bodyPr>
          <a:lstStyle/>
          <a:p>
            <a:pPr algn="l"/>
            <a:r>
              <a:rPr lang="en-US" sz="1800" b="0" i="0">
                <a:solidFill>
                  <a:schemeClr val="tx1"/>
                </a:solidFill>
                <a:effectLst/>
                <a:latin typeface="Times New Roman" panose="02020603050405020304" pitchFamily="18" charset="0"/>
                <a:cs typeface="Times New Roman" panose="02020603050405020304" pitchFamily="18" charset="0"/>
              </a:rPr>
              <a:t>BFS explores all the neighboring nodes at the present level before moving to the next level.</a:t>
            </a: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p:pic>
        <p:nvPicPr>
          <p:cNvPr id="9" name="Graphic 8" descr="Books">
            <a:extLst>
              <a:ext uri="{FF2B5EF4-FFF2-40B4-BE49-F238E27FC236}">
                <a16:creationId xmlns:a16="http://schemas.microsoft.com/office/drawing/2014/main" id="{E765713F-5CAC-40AA-B366-CFCCFD4C20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
        <p:nvSpPr>
          <p:cNvPr id="5" name="TextBox 4">
            <a:extLst>
              <a:ext uri="{FF2B5EF4-FFF2-40B4-BE49-F238E27FC236}">
                <a16:creationId xmlns:a16="http://schemas.microsoft.com/office/drawing/2014/main" id="{E0D4B76C-9E96-F03C-8828-AF72520CF87A}"/>
              </a:ext>
            </a:extLst>
          </p:cNvPr>
          <p:cNvSpPr txBox="1"/>
          <p:nvPr/>
        </p:nvSpPr>
        <p:spPr>
          <a:xfrm>
            <a:off x="1406566" y="1645707"/>
            <a:ext cx="1208424" cy="1754326"/>
          </a:xfrm>
          <a:prstGeom prst="rect">
            <a:avLst/>
          </a:prstGeom>
          <a:noFill/>
        </p:spPr>
        <p:txBody>
          <a:bodyPr wrap="square">
            <a:spAutoFit/>
          </a:bodyPr>
          <a:lstStyle/>
          <a:p>
            <a:r>
              <a:rPr lang="en-US" dirty="0"/>
              <a:t>  </a:t>
            </a:r>
          </a:p>
          <a:p>
            <a:r>
              <a:rPr lang="en-US" dirty="0"/>
              <a:t>       A</a:t>
            </a:r>
          </a:p>
          <a:p>
            <a:r>
              <a:rPr lang="en-US" dirty="0"/>
              <a:t>      / \</a:t>
            </a:r>
          </a:p>
          <a:p>
            <a:r>
              <a:rPr lang="en-US" dirty="0"/>
              <a:t>     B   C</a:t>
            </a:r>
          </a:p>
          <a:p>
            <a:r>
              <a:rPr lang="en-US" dirty="0"/>
              <a:t>    / \ / \</a:t>
            </a:r>
          </a:p>
          <a:p>
            <a:r>
              <a:rPr lang="en-US" dirty="0"/>
              <a:t>   D  E F  G</a:t>
            </a:r>
          </a:p>
        </p:txBody>
      </p:sp>
      <p:sp>
        <p:nvSpPr>
          <p:cNvPr id="8" name="TextBox 7">
            <a:extLst>
              <a:ext uri="{FF2B5EF4-FFF2-40B4-BE49-F238E27FC236}">
                <a16:creationId xmlns:a16="http://schemas.microsoft.com/office/drawing/2014/main" id="{77CE1D27-2A77-B4CA-66A2-461D07940CAB}"/>
              </a:ext>
            </a:extLst>
          </p:cNvPr>
          <p:cNvSpPr txBox="1"/>
          <p:nvPr/>
        </p:nvSpPr>
        <p:spPr>
          <a:xfrm>
            <a:off x="524005" y="1596151"/>
            <a:ext cx="609755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Graph:</a:t>
            </a:r>
          </a:p>
        </p:txBody>
      </p:sp>
      <p:sp>
        <p:nvSpPr>
          <p:cNvPr id="11" name="TextBox 10">
            <a:extLst>
              <a:ext uri="{FF2B5EF4-FFF2-40B4-BE49-F238E27FC236}">
                <a16:creationId xmlns:a16="http://schemas.microsoft.com/office/drawing/2014/main" id="{03125F76-51E4-B0A5-81E1-D61AD09D4ABB}"/>
              </a:ext>
            </a:extLst>
          </p:cNvPr>
          <p:cNvSpPr txBox="1"/>
          <p:nvPr/>
        </p:nvSpPr>
        <p:spPr>
          <a:xfrm>
            <a:off x="510261" y="3449589"/>
            <a:ext cx="6097554" cy="240065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Process: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1. Start with node A.</a:t>
            </a:r>
          </a:p>
          <a:p>
            <a:pPr algn="just"/>
            <a:r>
              <a:rPr lang="en-US" dirty="0">
                <a:latin typeface="Times New Roman" panose="02020603050405020304" pitchFamily="18" charset="0"/>
                <a:cs typeface="Times New Roman" panose="02020603050405020304" pitchFamily="18" charset="0"/>
              </a:rPr>
              <a:t>  2. Enqueue A.</a:t>
            </a:r>
          </a:p>
          <a:p>
            <a:pPr algn="just"/>
            <a:r>
              <a:rPr lang="en-US" dirty="0">
                <a:latin typeface="Times New Roman" panose="02020603050405020304" pitchFamily="18" charset="0"/>
                <a:cs typeface="Times New Roman" panose="02020603050405020304" pitchFamily="18" charset="0"/>
              </a:rPr>
              <a:t>  3. Dequeue A, and enqueue its neighbors B and C.</a:t>
            </a:r>
          </a:p>
          <a:p>
            <a:pPr algn="just"/>
            <a:r>
              <a:rPr lang="en-US" dirty="0">
                <a:latin typeface="Times New Roman" panose="02020603050405020304" pitchFamily="18" charset="0"/>
                <a:cs typeface="Times New Roman" panose="02020603050405020304" pitchFamily="18" charset="0"/>
              </a:rPr>
              <a:t>  4. Dequeue B, and enqueue its neighbors D and E.</a:t>
            </a:r>
          </a:p>
          <a:p>
            <a:pPr algn="just"/>
            <a:r>
              <a:rPr lang="en-US" dirty="0">
                <a:latin typeface="Times New Roman" panose="02020603050405020304" pitchFamily="18" charset="0"/>
                <a:cs typeface="Times New Roman" panose="02020603050405020304" pitchFamily="18" charset="0"/>
              </a:rPr>
              <a:t>  5. Dequeue C, and enqueue its neighbors F and G.</a:t>
            </a:r>
          </a:p>
          <a:p>
            <a:pPr algn="just"/>
            <a:r>
              <a:rPr lang="en-US" dirty="0">
                <a:latin typeface="Times New Roman" panose="02020603050405020304" pitchFamily="18" charset="0"/>
                <a:cs typeface="Times New Roman" panose="02020603050405020304" pitchFamily="18" charset="0"/>
              </a:rPr>
              <a:t>  6. Continue until all nodes are visited.</a:t>
            </a:r>
          </a:p>
        </p:txBody>
      </p:sp>
    </p:spTree>
    <p:extLst>
      <p:ext uri="{BB962C8B-B14F-4D97-AF65-F5344CB8AC3E}">
        <p14:creationId xmlns:p14="http://schemas.microsoft.com/office/powerpoint/2010/main" val="60461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BB4EB-EEB4-68E9-0967-A68EFA81B29B}"/>
              </a:ext>
            </a:extLst>
          </p:cNvPr>
          <p:cNvSpPr>
            <a:spLocks noGrp="1"/>
          </p:cNvSpPr>
          <p:nvPr>
            <p:ph type="ctrTitle"/>
          </p:nvPr>
        </p:nvSpPr>
        <p:spPr>
          <a:xfrm>
            <a:off x="657412" y="514809"/>
            <a:ext cx="6575492" cy="1120751"/>
          </a:xfrm>
        </p:spPr>
        <p:txBody>
          <a:bodyPr anchor="b">
            <a:normAutofit fontScale="90000"/>
          </a:bodyPr>
          <a:lstStyle/>
          <a:p>
            <a:pPr algn="l"/>
            <a:r>
              <a:rPr lang="en-US" sz="5200" b="1" dirty="0">
                <a:latin typeface="Times New Roman" panose="02020603050405020304" pitchFamily="18" charset="0"/>
                <a:cs typeface="Times New Roman" panose="02020603050405020304" pitchFamily="18" charset="0"/>
              </a:rPr>
              <a:t>Depth-First Search (DFS)</a:t>
            </a:r>
          </a:p>
        </p:txBody>
      </p:sp>
      <p:sp>
        <p:nvSpPr>
          <p:cNvPr id="3" name="Subtitle 2">
            <a:extLst>
              <a:ext uri="{FF2B5EF4-FFF2-40B4-BE49-F238E27FC236}">
                <a16:creationId xmlns:a16="http://schemas.microsoft.com/office/drawing/2014/main" id="{EBB5678B-2454-022A-7E10-BAB53EA62968}"/>
              </a:ext>
            </a:extLst>
          </p:cNvPr>
          <p:cNvSpPr>
            <a:spLocks noGrp="1"/>
          </p:cNvSpPr>
          <p:nvPr>
            <p:ph type="subTitle" idx="1"/>
          </p:nvPr>
        </p:nvSpPr>
        <p:spPr>
          <a:xfrm>
            <a:off x="657412" y="1822997"/>
            <a:ext cx="6575492" cy="3334219"/>
          </a:xfrm>
        </p:spPr>
        <p:txBody>
          <a:bodyPr>
            <a:noAutofit/>
          </a:bodyPr>
          <a:lstStyle/>
          <a:p>
            <a:pPr algn="just">
              <a:lnSpc>
                <a:spcPct val="100000"/>
              </a:lnSpc>
            </a:pPr>
            <a:r>
              <a:rPr lang="en-US" b="0" i="0" dirty="0">
                <a:effectLst/>
                <a:latin typeface="Times New Roman" panose="02020603050405020304" pitchFamily="18" charset="0"/>
                <a:cs typeface="Times New Roman" panose="02020603050405020304" pitchFamily="18" charset="0"/>
              </a:rPr>
              <a:t>Depth-first search (DFS) is an algorithm used to traverse or search tree or graph data structures. Unlike Breadth-First Search (BFS), which explores all the neighbor nodes at the present level before moving on to the nodes at the next level, DFS explores as far as possible along each branch before backtracking.</a:t>
            </a:r>
            <a:endParaRPr lang="en-US" dirty="0">
              <a:latin typeface="Times New Roman" panose="02020603050405020304" pitchFamily="18" charset="0"/>
              <a:cs typeface="Times New Roman" panose="02020603050405020304" pitchFamily="18" charset="0"/>
            </a:endParaRPr>
          </a:p>
        </p:txBody>
      </p:sp>
      <p:pic>
        <p:nvPicPr>
          <p:cNvPr id="9" name="Graphic 8" descr="Bullseye">
            <a:extLst>
              <a:ext uri="{FF2B5EF4-FFF2-40B4-BE49-F238E27FC236}">
                <a16:creationId xmlns:a16="http://schemas.microsoft.com/office/drawing/2014/main" id="{43C6D8B5-3916-418B-84E9-59CF5E03B6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141445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18ABE-5996-2F8A-18DC-E433A1FECC66}"/>
              </a:ext>
            </a:extLst>
          </p:cNvPr>
          <p:cNvSpPr>
            <a:spLocks noGrp="1"/>
          </p:cNvSpPr>
          <p:nvPr>
            <p:ph type="title"/>
          </p:nvPr>
        </p:nvSpPr>
        <p:spPr>
          <a:xfrm>
            <a:off x="929639" y="401421"/>
            <a:ext cx="4473103" cy="788080"/>
          </a:xfrm>
        </p:spPr>
        <p:txBody>
          <a:bodyPr vert="horz" lIns="91440" tIns="45720" rIns="91440" bIns="45720" rtlCol="0" anchor="b">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How DFS Works:</a:t>
            </a:r>
          </a:p>
        </p:txBody>
      </p:sp>
      <p:pic>
        <p:nvPicPr>
          <p:cNvPr id="9" name="Graphic 8" descr="Books">
            <a:extLst>
              <a:ext uri="{FF2B5EF4-FFF2-40B4-BE49-F238E27FC236}">
                <a16:creationId xmlns:a16="http://schemas.microsoft.com/office/drawing/2014/main" id="{838BC938-9232-DE59-C60C-A8801580F8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0337" y="1089346"/>
            <a:ext cx="4604997" cy="4604997"/>
          </a:xfrm>
          <a:prstGeom prst="rect">
            <a:avLst/>
          </a:prstGeom>
        </p:spPr>
      </p:pic>
      <p:sp>
        <p:nvSpPr>
          <p:cNvPr id="4" name="Title 1">
            <a:extLst>
              <a:ext uri="{FF2B5EF4-FFF2-40B4-BE49-F238E27FC236}">
                <a16:creationId xmlns:a16="http://schemas.microsoft.com/office/drawing/2014/main" id="{0C7D3A97-4CA5-4AFC-CF7C-E5AEF9F6AAEF}"/>
              </a:ext>
            </a:extLst>
          </p:cNvPr>
          <p:cNvSpPr txBox="1">
            <a:spLocks/>
          </p:cNvSpPr>
          <p:nvPr/>
        </p:nvSpPr>
        <p:spPr>
          <a:xfrm>
            <a:off x="1153160" y="1869122"/>
            <a:ext cx="10515600" cy="31197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i="1" dirty="0"/>
          </a:p>
        </p:txBody>
      </p:sp>
      <p:sp>
        <p:nvSpPr>
          <p:cNvPr id="6" name="TextBox 5">
            <a:extLst>
              <a:ext uri="{FF2B5EF4-FFF2-40B4-BE49-F238E27FC236}">
                <a16:creationId xmlns:a16="http://schemas.microsoft.com/office/drawing/2014/main" id="{0AC4AA19-633F-B744-1E2F-762E2E23EEF7}"/>
              </a:ext>
            </a:extLst>
          </p:cNvPr>
          <p:cNvSpPr txBox="1"/>
          <p:nvPr/>
        </p:nvSpPr>
        <p:spPr>
          <a:xfrm>
            <a:off x="929639" y="1221590"/>
            <a:ext cx="6828282" cy="369332"/>
          </a:xfrm>
          <a:prstGeom prst="rect">
            <a:avLst/>
          </a:prstGeom>
          <a:noFill/>
        </p:spPr>
        <p:txBody>
          <a:bodyPr wrap="square">
            <a:spAutoFit/>
          </a:bodyPr>
          <a:lstStyle/>
          <a:p>
            <a:r>
              <a:rPr lang="en-US" dirty="0"/>
              <a:t>DFS explores as far as possible along each branch before backtracking.</a:t>
            </a:r>
          </a:p>
        </p:txBody>
      </p:sp>
      <p:sp>
        <p:nvSpPr>
          <p:cNvPr id="8" name="TextBox 7">
            <a:extLst>
              <a:ext uri="{FF2B5EF4-FFF2-40B4-BE49-F238E27FC236}">
                <a16:creationId xmlns:a16="http://schemas.microsoft.com/office/drawing/2014/main" id="{D1B26A06-C474-456D-B02C-EAE339B14CB3}"/>
              </a:ext>
            </a:extLst>
          </p:cNvPr>
          <p:cNvSpPr txBox="1"/>
          <p:nvPr/>
        </p:nvSpPr>
        <p:spPr>
          <a:xfrm>
            <a:off x="969287" y="1590922"/>
            <a:ext cx="609447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Graph:</a:t>
            </a:r>
          </a:p>
        </p:txBody>
      </p:sp>
      <p:sp>
        <p:nvSpPr>
          <p:cNvPr id="11" name="TextBox 10">
            <a:extLst>
              <a:ext uri="{FF2B5EF4-FFF2-40B4-BE49-F238E27FC236}">
                <a16:creationId xmlns:a16="http://schemas.microsoft.com/office/drawing/2014/main" id="{09C77E32-D8F3-5231-6590-DFDAE8B7258C}"/>
              </a:ext>
            </a:extLst>
          </p:cNvPr>
          <p:cNvSpPr txBox="1"/>
          <p:nvPr/>
        </p:nvSpPr>
        <p:spPr>
          <a:xfrm>
            <a:off x="2467493" y="1869122"/>
            <a:ext cx="1197787" cy="1477328"/>
          </a:xfrm>
          <a:prstGeom prst="rect">
            <a:avLst/>
          </a:prstGeom>
          <a:noFill/>
        </p:spPr>
        <p:txBody>
          <a:bodyPr wrap="square">
            <a:spAutoFit/>
          </a:bodyPr>
          <a:lstStyle/>
          <a:p>
            <a:r>
              <a:rPr lang="en-US" dirty="0"/>
              <a:t>   A</a:t>
            </a:r>
          </a:p>
          <a:p>
            <a:r>
              <a:rPr lang="en-US" dirty="0"/>
              <a:t> / | \</a:t>
            </a:r>
          </a:p>
          <a:p>
            <a:r>
              <a:rPr lang="en-US" dirty="0"/>
              <a:t>B  C  D</a:t>
            </a:r>
          </a:p>
          <a:p>
            <a:r>
              <a:rPr lang="en-US" dirty="0"/>
              <a:t>|     / \</a:t>
            </a:r>
          </a:p>
          <a:p>
            <a:r>
              <a:rPr lang="en-US" dirty="0"/>
              <a:t>E    F   G</a:t>
            </a:r>
          </a:p>
        </p:txBody>
      </p:sp>
      <p:sp>
        <p:nvSpPr>
          <p:cNvPr id="13" name="TextBox 12">
            <a:extLst>
              <a:ext uri="{FF2B5EF4-FFF2-40B4-BE49-F238E27FC236}">
                <a16:creationId xmlns:a16="http://schemas.microsoft.com/office/drawing/2014/main" id="{C4BB2CE9-104E-F0DF-FD01-D903D8FA61BE}"/>
              </a:ext>
            </a:extLst>
          </p:cNvPr>
          <p:cNvSpPr txBox="1"/>
          <p:nvPr/>
        </p:nvSpPr>
        <p:spPr>
          <a:xfrm>
            <a:off x="784068" y="3281920"/>
            <a:ext cx="6172200" cy="3046988"/>
          </a:xfrm>
          <a:prstGeom prst="rect">
            <a:avLst/>
          </a:prstGeom>
          <a:noFill/>
        </p:spPr>
        <p:txBody>
          <a:bodyPr wrap="square">
            <a:spAutoFit/>
          </a:bodyPr>
          <a:lstStyle/>
          <a:p>
            <a:r>
              <a:rPr lang="en-US" dirty="0"/>
              <a:t> </a:t>
            </a:r>
            <a:r>
              <a:rPr lang="en-US" sz="2400" b="1" dirty="0">
                <a:latin typeface="Times New Roman" panose="02020603050405020304" pitchFamily="18" charset="0"/>
                <a:cs typeface="Times New Roman" panose="02020603050405020304" pitchFamily="18" charset="0"/>
              </a:rPr>
              <a:t>Process:</a:t>
            </a:r>
          </a:p>
          <a:p>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Start with node A.</a:t>
            </a:r>
          </a:p>
          <a:p>
            <a:r>
              <a:rPr lang="en-US" dirty="0">
                <a:latin typeface="Times New Roman" panose="02020603050405020304" pitchFamily="18" charset="0"/>
                <a:cs typeface="Times New Roman" panose="02020603050405020304" pitchFamily="18" charset="0"/>
              </a:rPr>
              <a:t>2. Push A onto the stack.</a:t>
            </a:r>
          </a:p>
          <a:p>
            <a:r>
              <a:rPr lang="en-US" dirty="0">
                <a:latin typeface="Times New Roman" panose="02020603050405020304" pitchFamily="18" charset="0"/>
                <a:cs typeface="Times New Roman" panose="02020603050405020304" pitchFamily="18" charset="0"/>
              </a:rPr>
              <a:t>3. Pop A from the stack and visit it, then push its unvisited neighbors (B, C, and D) onto the stack.</a:t>
            </a:r>
          </a:p>
          <a:p>
            <a:r>
              <a:rPr lang="en-US" dirty="0">
                <a:latin typeface="Times New Roman" panose="02020603050405020304" pitchFamily="18" charset="0"/>
                <a:cs typeface="Times New Roman" panose="02020603050405020304" pitchFamily="18" charset="0"/>
              </a:rPr>
              <a:t>4. Pop D from the stack and visit it, then push its unvisited neighbors (F and G) onto the stack.</a:t>
            </a:r>
          </a:p>
          <a:p>
            <a:r>
              <a:rPr lang="en-US" dirty="0">
                <a:latin typeface="Times New Roman" panose="02020603050405020304" pitchFamily="18" charset="0"/>
                <a:cs typeface="Times New Roman" panose="02020603050405020304" pitchFamily="18" charset="0"/>
              </a:rPr>
              <a:t>5. Pop G from the stack and visit it.</a:t>
            </a:r>
          </a:p>
          <a:p>
            <a:r>
              <a:rPr lang="en-US" dirty="0">
                <a:latin typeface="Times New Roman" panose="02020603050405020304" pitchFamily="18" charset="0"/>
                <a:cs typeface="Times New Roman" panose="02020603050405020304" pitchFamily="18" charset="0"/>
              </a:rPr>
              <a:t>6. Pop F from the stack and visit it.</a:t>
            </a:r>
          </a:p>
        </p:txBody>
      </p:sp>
    </p:spTree>
    <p:extLst>
      <p:ext uri="{BB962C8B-B14F-4D97-AF65-F5344CB8AC3E}">
        <p14:creationId xmlns:p14="http://schemas.microsoft.com/office/powerpoint/2010/main" val="338559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E612F2-5A3E-9A70-A460-A01572DE1D85}"/>
              </a:ext>
            </a:extLst>
          </p:cNvPr>
          <p:cNvSpPr txBox="1"/>
          <p:nvPr/>
        </p:nvSpPr>
        <p:spPr>
          <a:xfrm>
            <a:off x="838199" y="1037151"/>
            <a:ext cx="4638473" cy="661621"/>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Non-deterministic Polynomial (NP) </a:t>
            </a:r>
          </a:p>
        </p:txBody>
      </p:sp>
      <p:sp>
        <p:nvSpPr>
          <p:cNvPr id="3" name="TextBox 2">
            <a:extLst>
              <a:ext uri="{FF2B5EF4-FFF2-40B4-BE49-F238E27FC236}">
                <a16:creationId xmlns:a16="http://schemas.microsoft.com/office/drawing/2014/main" id="{F0E0DFBD-FEA4-B8F4-8194-0522763F8F22}"/>
              </a:ext>
            </a:extLst>
          </p:cNvPr>
          <p:cNvSpPr txBox="1"/>
          <p:nvPr/>
        </p:nvSpPr>
        <p:spPr>
          <a:xfrm>
            <a:off x="838199" y="2561594"/>
            <a:ext cx="6379724" cy="3433583"/>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NP stands for Non-deterministic Polynomial.</a:t>
            </a:r>
          </a:p>
          <a:p>
            <a:pPr indent="-228600" algn="just">
              <a:lnSpc>
                <a:spcPct val="90000"/>
              </a:lnSpc>
              <a:spcAft>
                <a:spcPts val="600"/>
              </a:spcAf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It is a complexity class used in the analysis of computational problems.</a:t>
            </a:r>
          </a:p>
          <a:p>
            <a:pPr indent="-228600" algn="just">
              <a:lnSpc>
                <a:spcPct val="90000"/>
              </a:lnSpc>
              <a:spcAft>
                <a:spcPts val="600"/>
              </a:spcAft>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NP is one of the most important classes in computational complexity theory.</a:t>
            </a:r>
          </a:p>
        </p:txBody>
      </p:sp>
      <p:pic>
        <p:nvPicPr>
          <p:cNvPr id="15" name="Graphic 14" descr="Books on Shelf">
            <a:extLst>
              <a:ext uri="{FF2B5EF4-FFF2-40B4-BE49-F238E27FC236}">
                <a16:creationId xmlns:a16="http://schemas.microsoft.com/office/drawing/2014/main" id="{C65BAF4D-FEE5-9911-0553-AC5CE17C12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90374" y="1037151"/>
            <a:ext cx="4783698" cy="4783698"/>
          </a:xfrm>
          <a:prstGeom prst="rect">
            <a:avLst/>
          </a:prstGeom>
        </p:spPr>
      </p:pic>
    </p:spTree>
    <p:extLst>
      <p:ext uri="{BB962C8B-B14F-4D97-AF65-F5344CB8AC3E}">
        <p14:creationId xmlns:p14="http://schemas.microsoft.com/office/powerpoint/2010/main" val="3005112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B3A5B-FD04-60D4-1571-2F430158D0F8}"/>
              </a:ext>
            </a:extLst>
          </p:cNvPr>
          <p:cNvSpPr>
            <a:spLocks noGrp="1"/>
          </p:cNvSpPr>
          <p:nvPr>
            <p:ph type="title"/>
          </p:nvPr>
        </p:nvSpPr>
        <p:spPr>
          <a:xfrm>
            <a:off x="2036732" y="1531279"/>
            <a:ext cx="5801917" cy="644621"/>
          </a:xfrm>
        </p:spPr>
        <p:txBody>
          <a:bodyPr vert="horz" lIns="91440" tIns="45720" rIns="91440" bIns="45720" rtlCol="0" anchor="b">
            <a:normAutofit/>
          </a:bodyPr>
          <a:lstStyle/>
          <a:p>
            <a:r>
              <a:rPr lang="en-US" sz="4000" b="1" i="0" kern="1200" dirty="0">
                <a:solidFill>
                  <a:schemeClr val="tx1"/>
                </a:solidFill>
                <a:effectLst/>
                <a:latin typeface="Times New Roman" panose="02020603050405020304" pitchFamily="18" charset="0"/>
                <a:cs typeface="Times New Roman" panose="02020603050405020304" pitchFamily="18" charset="0"/>
              </a:rPr>
              <a:t>What is NP?</a:t>
            </a:r>
            <a:endParaRPr lang="en-US" sz="4000" b="1" i="1" kern="1200" dirty="0">
              <a:solidFill>
                <a:schemeClr val="tx1"/>
              </a:solidFill>
              <a:latin typeface="Times New Roman" panose="02020603050405020304" pitchFamily="18" charset="0"/>
              <a:cs typeface="Times New Roman" panose="02020603050405020304" pitchFamily="18" charset="0"/>
            </a:endParaRPr>
          </a:p>
        </p:txBody>
      </p:sp>
      <p:pic>
        <p:nvPicPr>
          <p:cNvPr id="9" name="Graphic 8" descr="Fabric Report Library">
            <a:extLst>
              <a:ext uri="{FF2B5EF4-FFF2-40B4-BE49-F238E27FC236}">
                <a16:creationId xmlns:a16="http://schemas.microsoft.com/office/drawing/2014/main" id="{CD016F32-9777-C37A-13F6-5E2848C8E9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315" y="1254324"/>
            <a:ext cx="1198532" cy="1198532"/>
          </a:xfrm>
          <a:prstGeom prst="rect">
            <a:avLst/>
          </a:prstGeom>
        </p:spPr>
      </p:pic>
      <p:sp>
        <p:nvSpPr>
          <p:cNvPr id="5" name="Title 1">
            <a:extLst>
              <a:ext uri="{FF2B5EF4-FFF2-40B4-BE49-F238E27FC236}">
                <a16:creationId xmlns:a16="http://schemas.microsoft.com/office/drawing/2014/main" id="{3BCFE5B7-2D4C-F38D-8258-5398972EACF1}"/>
              </a:ext>
            </a:extLst>
          </p:cNvPr>
          <p:cNvSpPr txBox="1">
            <a:spLocks/>
          </p:cNvSpPr>
          <p:nvPr/>
        </p:nvSpPr>
        <p:spPr>
          <a:xfrm>
            <a:off x="2036731" y="2452856"/>
            <a:ext cx="7953575" cy="2057045"/>
          </a:xfrm>
          <a:prstGeom prst="rect">
            <a:avLst/>
          </a:prstGeom>
        </p:spPr>
        <p:txBody>
          <a:bodyPr vert="horz" lIns="91440" tIns="45720" rIns="91440" bIns="45720" rtlCol="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lgn="just">
              <a:spcAft>
                <a:spcPts val="600"/>
              </a:spcAft>
              <a:buFont typeface="Arial" panose="020B0604020202020204" pitchFamily="34" charset="0"/>
              <a:buChar char="•"/>
            </a:pPr>
            <a:r>
              <a:rPr lang="en-US" sz="2000" b="0" i="0" dirty="0">
                <a:effectLst/>
                <a:latin typeface="Times New Roman" panose="02020603050405020304" pitchFamily="18" charset="0"/>
                <a:ea typeface="+mn-ea"/>
                <a:cs typeface="Times New Roman" panose="02020603050405020304" pitchFamily="18" charset="0"/>
              </a:rPr>
              <a:t>NP is a complexity class that represents decision problems for which the solution can be verified quickly.</a:t>
            </a:r>
          </a:p>
          <a:p>
            <a:pPr indent="-228600" algn="just">
              <a:spcAft>
                <a:spcPts val="600"/>
              </a:spcAft>
              <a:buFont typeface="Arial" panose="020B0604020202020204" pitchFamily="34" charset="0"/>
              <a:buChar char="•"/>
            </a:pPr>
            <a:r>
              <a:rPr lang="en-US" sz="2000" b="0" i="0" dirty="0">
                <a:effectLst/>
                <a:latin typeface="Times New Roman" panose="02020603050405020304" pitchFamily="18" charset="0"/>
                <a:ea typeface="+mn-ea"/>
                <a:cs typeface="Times New Roman" panose="02020603050405020304" pitchFamily="18" charset="0"/>
              </a:rPr>
              <a:t>It is called "Non-deterministic Polynomial" because:</a:t>
            </a:r>
          </a:p>
          <a:p>
            <a:pPr indent="-228600" algn="just">
              <a:spcAft>
                <a:spcPts val="600"/>
              </a:spcAft>
              <a:buFont typeface="Arial" panose="020B0604020202020204" pitchFamily="34" charset="0"/>
              <a:buChar char="•"/>
            </a:pPr>
            <a:endParaRPr lang="en-US" sz="2000" b="0" i="0" dirty="0">
              <a:effectLst/>
              <a:latin typeface="Times New Roman" panose="02020603050405020304" pitchFamily="18" charset="0"/>
              <a:ea typeface="+mn-ea"/>
              <a:cs typeface="Times New Roman" panose="02020603050405020304" pitchFamily="18" charset="0"/>
            </a:endParaRPr>
          </a:p>
          <a:p>
            <a:pPr indent="-228600" algn="just">
              <a:spcAft>
                <a:spcPts val="600"/>
              </a:spcAft>
              <a:buFont typeface="Arial" panose="020B0604020202020204" pitchFamily="34" charset="0"/>
              <a:buChar char="•"/>
            </a:pPr>
            <a:r>
              <a:rPr lang="en-US" sz="2000" b="0" i="0" dirty="0">
                <a:effectLst/>
                <a:latin typeface="Times New Roman" panose="02020603050405020304" pitchFamily="18" charset="0"/>
                <a:ea typeface="+mn-ea"/>
                <a:cs typeface="Times New Roman" panose="02020603050405020304" pitchFamily="18" charset="0"/>
              </a:rPr>
              <a:t>Non-deterministic: Solutions can be guessed and verified in polynomial time.</a:t>
            </a:r>
          </a:p>
          <a:p>
            <a:pPr indent="-228600" algn="just">
              <a:spcAft>
                <a:spcPts val="600"/>
              </a:spcAft>
              <a:buFont typeface="Arial" panose="020B0604020202020204" pitchFamily="34" charset="0"/>
              <a:buChar char="•"/>
            </a:pPr>
            <a:r>
              <a:rPr lang="en-US" sz="2000" b="0" i="0" dirty="0">
                <a:effectLst/>
                <a:latin typeface="Times New Roman" panose="02020603050405020304" pitchFamily="18" charset="0"/>
                <a:ea typeface="+mn-ea"/>
                <a:cs typeface="Times New Roman" panose="02020603050405020304" pitchFamily="18" charset="0"/>
              </a:rPr>
              <a:t>Polynomial: The time taken to verify the solution is polynomial in the size of the input.</a:t>
            </a:r>
            <a:endParaRPr lang="en-US" sz="2000" dirty="0">
              <a:latin typeface="Times New Roman" panose="02020603050405020304" pitchFamily="18" charset="0"/>
              <a:ea typeface="+mn-ea"/>
              <a:cs typeface="Times New Roman" panose="02020603050405020304" pitchFamily="18" charset="0"/>
            </a:endParaRPr>
          </a:p>
        </p:txBody>
      </p:sp>
      <p:pic>
        <p:nvPicPr>
          <p:cNvPr id="11" name="Graphic 10" descr="Fabric Report Library">
            <a:extLst>
              <a:ext uri="{FF2B5EF4-FFF2-40B4-BE49-F238E27FC236}">
                <a16:creationId xmlns:a16="http://schemas.microsoft.com/office/drawing/2014/main" id="{65A5C706-0C64-4435-808A-7EA444144D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4" name="Title 1">
            <a:extLst>
              <a:ext uri="{FF2B5EF4-FFF2-40B4-BE49-F238E27FC236}">
                <a16:creationId xmlns:a16="http://schemas.microsoft.com/office/drawing/2014/main" id="{4635C892-DC9B-875D-7D8B-4355DCCEB17A}"/>
              </a:ext>
            </a:extLst>
          </p:cNvPr>
          <p:cNvSpPr txBox="1">
            <a:spLocks/>
          </p:cNvSpPr>
          <p:nvPr/>
        </p:nvSpPr>
        <p:spPr>
          <a:xfrm>
            <a:off x="838200" y="1690688"/>
            <a:ext cx="10515600" cy="4288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48688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CD9A9FA-CB03-6F6E-0287-91EF422B2ACC}"/>
              </a:ext>
            </a:extLst>
          </p:cNvPr>
          <p:cNvSpPr txBox="1"/>
          <p:nvPr/>
        </p:nvSpPr>
        <p:spPr>
          <a:xfrm>
            <a:off x="804672" y="802955"/>
            <a:ext cx="4977976"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kern="1200" dirty="0">
                <a:latin typeface="Times New Roman" panose="02020603050405020304" pitchFamily="18" charset="0"/>
                <a:ea typeface="+mj-ea"/>
                <a:cs typeface="Times New Roman" panose="02020603050405020304" pitchFamily="18" charset="0"/>
              </a:rPr>
              <a:t>Characteristics of NP Problems</a:t>
            </a:r>
          </a:p>
        </p:txBody>
      </p:sp>
      <p:sp>
        <p:nvSpPr>
          <p:cNvPr id="5" name="TextBox 4">
            <a:extLst>
              <a:ext uri="{FF2B5EF4-FFF2-40B4-BE49-F238E27FC236}">
                <a16:creationId xmlns:a16="http://schemas.microsoft.com/office/drawing/2014/main" id="{19C61EEF-91AC-7783-87E6-64207FC06BA0}"/>
              </a:ext>
            </a:extLst>
          </p:cNvPr>
          <p:cNvSpPr txBox="1"/>
          <p:nvPr/>
        </p:nvSpPr>
        <p:spPr>
          <a:xfrm>
            <a:off x="804671" y="1529980"/>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 NP problems are those for which a potential solution can be verified in polynomial time.</a:t>
            </a:r>
          </a:p>
          <a:p>
            <a:pPr indent="-228600">
              <a:lnSpc>
                <a:spcPct val="90000"/>
              </a:lnSpc>
              <a:spcAft>
                <a:spcPts val="600"/>
              </a:spcAft>
              <a:buFont typeface="Arial" panose="020B0604020202020204" pitchFamily="34" charset="0"/>
              <a:buChar char="•"/>
            </a:pPr>
            <a:r>
              <a:rPr lang="en-US" dirty="0"/>
              <a:t>. However, finding the solution may not be polynomial.</a:t>
            </a:r>
          </a:p>
          <a:p>
            <a:pPr indent="-228600">
              <a:lnSpc>
                <a:spcPct val="90000"/>
              </a:lnSpc>
              <a:spcAft>
                <a:spcPts val="600"/>
              </a:spcAft>
              <a:buFont typeface="Arial" panose="020B0604020202020204" pitchFamily="34" charset="0"/>
              <a:buChar char="•"/>
            </a:pPr>
            <a:r>
              <a:rPr lang="en-US" dirty="0"/>
              <a:t>NP problems are also called "search problems".</a:t>
            </a: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Venn Diagram">
            <a:extLst>
              <a:ext uri="{FF2B5EF4-FFF2-40B4-BE49-F238E27FC236}">
                <a16:creationId xmlns:a16="http://schemas.microsoft.com/office/drawing/2014/main" id="{0C3CA571-8C04-4A39-B726-53014D137F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684874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TotalTime>
  <Words>988</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Algorithm</vt:lpstr>
      <vt:lpstr>PowerPoint Presentation</vt:lpstr>
      <vt:lpstr>Breadth-First Search (BFS) </vt:lpstr>
      <vt:lpstr>How BFS Works</vt:lpstr>
      <vt:lpstr>Depth-First Search (DFS)</vt:lpstr>
      <vt:lpstr>How DFS Works:</vt:lpstr>
      <vt:lpstr>PowerPoint Presentation</vt:lpstr>
      <vt:lpstr>What is NP?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ASUS</dc:creator>
  <cp:lastModifiedBy>kamruzzaman sohel</cp:lastModifiedBy>
  <cp:revision>8</cp:revision>
  <dcterms:created xsi:type="dcterms:W3CDTF">2024-02-12T17:42:02Z</dcterms:created>
  <dcterms:modified xsi:type="dcterms:W3CDTF">2024-04-22T17:43:54Z</dcterms:modified>
</cp:coreProperties>
</file>