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7772400" cy="10058400"/>
  <p:notesSz cx="7772400" cy="10058400"/>
  <p:custDataLst>
    <p:tags r:id="rId21"/>
  </p:custDataLst>
  <p:defaultTextStyle/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2602" y="154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"/>
          <p:cNvSpPr/>
          <p:nvPr/>
        </p:nvSpPr>
        <p:spPr>
          <a:xfrm>
            <a:off x="3115310" y="1589913"/>
            <a:ext cx="1539240" cy="19812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51444" y="908783"/>
            <a:ext cx="4423848" cy="581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16"/>
              </a:lnSpc>
              <a:spcBef>
                <a:spcPct val="0"/>
              </a:spcBef>
              <a:spcAft>
                <a:spcPct val="0"/>
              </a:spcAft>
            </a:pPr>
            <a:r>
              <a:rPr sz="1550" b="1">
                <a:solidFill>
                  <a:srgbClr val="2F5496"/>
                </a:solidFill>
                <a:latin typeface="Times New Roman"/>
                <a:cs typeface="Times New Roman"/>
              </a:rPr>
              <a:t>Bangladesh University of Business and Technology</a:t>
            </a:r>
          </a:p>
          <a:p>
            <a:pPr marL="1802130" marR="0">
              <a:lnSpc>
                <a:spcPts val="1716"/>
              </a:lnSpc>
              <a:spcBef>
                <a:spcPts val="895"/>
              </a:spcBef>
              <a:spcAft>
                <a:spcPct val="0"/>
              </a:spcAft>
            </a:pPr>
            <a:r>
              <a:rPr sz="1550" b="1">
                <a:solidFill>
                  <a:srgbClr val="2F5496"/>
                </a:solidFill>
                <a:latin typeface="Times New Roman"/>
                <a:cs typeface="Times New Roman"/>
              </a:rPr>
              <a:t>(BUBT)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277996" y="3579466"/>
            <a:ext cx="1403777" cy="2560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16"/>
              </a:lnSpc>
              <a:spcBef>
                <a:spcPct val="0"/>
              </a:spcBef>
              <a:spcAft>
                <a:spcPct val="0"/>
              </a:spcAft>
            </a:pPr>
            <a:r>
              <a:rPr sz="1550" b="1">
                <a:solidFill>
                  <a:srgbClr val="2F5496"/>
                </a:solidFill>
                <a:latin typeface="Times New Roman"/>
                <a:cs typeface="Times New Roman"/>
              </a:rPr>
              <a:t>Project Report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33625" y="3940282"/>
            <a:ext cx="3658408" cy="9033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0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Times New Roman"/>
                <a:cs typeface="Times New Roman"/>
              </a:rPr>
              <a:t>Project Name : Blood Bank Management System</a:t>
            </a:r>
          </a:p>
          <a:p>
            <a:pPr marL="3175" marR="0">
              <a:lnSpc>
                <a:spcPts val="1550"/>
              </a:lnSpc>
              <a:spcBef>
                <a:spcPts val="928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Times New Roman"/>
                <a:cs typeface="Times New Roman"/>
              </a:rPr>
              <a:t>Course Title : Software Development II</a:t>
            </a:r>
          </a:p>
          <a:p>
            <a:pPr marL="3175" marR="0">
              <a:lnSpc>
                <a:spcPts val="1550"/>
              </a:lnSpc>
              <a:spcBef>
                <a:spcPts val="1133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Times New Roman"/>
                <a:cs typeface="Times New Roman"/>
              </a:rPr>
              <a:t>Course Code : CSE 200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368040" y="5554134"/>
            <a:ext cx="1174720" cy="5677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0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2F5496"/>
                </a:solidFill>
                <a:latin typeface="Times New Roman"/>
                <a:cs typeface="Times New Roman"/>
              </a:rPr>
              <a:t>Submitted To:</a:t>
            </a:r>
          </a:p>
          <a:p>
            <a:pPr marL="52704" marR="0">
              <a:lnSpc>
                <a:spcPts val="1550"/>
              </a:lnSpc>
              <a:spcBef>
                <a:spcPts val="1019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Times New Roman"/>
                <a:cs typeface="Times New Roman"/>
              </a:rPr>
              <a:t>Anusha Aziz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187433" y="6218319"/>
            <a:ext cx="1554679" cy="5677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403" marR="0">
              <a:lnSpc>
                <a:spcPts val="1550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Times New Roman"/>
                <a:cs typeface="Times New Roman"/>
              </a:rPr>
              <a:t>Course Instructor</a:t>
            </a:r>
          </a:p>
          <a:p>
            <a:pPr marL="0" marR="0">
              <a:lnSpc>
                <a:spcPts val="1550"/>
              </a:lnSpc>
              <a:spcBef>
                <a:spcPts val="1019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Times New Roman"/>
                <a:cs typeface="Times New Roman"/>
              </a:rPr>
              <a:t>Department of CSE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707972" y="6883773"/>
            <a:ext cx="4478275" cy="234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0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Times New Roman"/>
                <a:cs typeface="Times New Roman"/>
              </a:rPr>
              <a:t>Bangladesh University of Business and Technology (BUBT)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376040" y="7088231"/>
            <a:ext cx="1174927" cy="234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0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000000"/>
                </a:solidFill>
                <a:latin typeface="Times New Roman"/>
                <a:cs typeface="Times New Roman"/>
              </a:rPr>
              <a:t>Submitted by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888627" y="7477388"/>
            <a:ext cx="5324680" cy="16287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Md.Kamruzzaman</a:t>
            </a:r>
            <a:r>
              <a:rPr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:22234103167</a:t>
            </a:r>
            <a:r>
              <a:rPr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Intake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:50</a:t>
            </a:r>
            <a:r>
              <a:rPr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Section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:06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US" sz="12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Jannatul</a:t>
            </a: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Ferdous Riya 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ID:22234103135 Intake:50 Section:06</a:t>
            </a:r>
          </a:p>
          <a:p>
            <a:pPr marL="0" marR="0"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Md </a:t>
            </a:r>
            <a:r>
              <a:rPr lang="en-US" sz="12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Mahafuzar</a:t>
            </a: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Rahman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ID:22234103141 Intake:50 Section:06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US" sz="12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Nafisa</a:t>
            </a: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Humayara</a:t>
            </a: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Neha 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ID:22234103306 Intake:50 Section:06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Md </a:t>
            </a:r>
            <a:r>
              <a:rPr lang="en-US" sz="12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Sabbir</a:t>
            </a: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Hossain </a:t>
            </a:r>
            <a:r>
              <a:rPr lang="en-US" sz="12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shanto</a:t>
            </a: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ID:22234103134 Intake:50 Section:06</a:t>
            </a:r>
          </a:p>
          <a:p>
            <a:pPr marL="0" marR="0"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1"/>
          <p:cNvSpPr/>
          <p:nvPr/>
        </p:nvSpPr>
        <p:spPr>
          <a:xfrm>
            <a:off x="914400" y="2214816"/>
            <a:ext cx="5610225" cy="417088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615780" y="919802"/>
            <a:ext cx="2693151" cy="4408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2564" marR="0">
              <a:lnSpc>
                <a:spcPts val="1452"/>
              </a:lnSpc>
              <a:spcBef>
                <a:spcPct val="0"/>
              </a:spcBef>
              <a:spcAft>
                <a:spcPct val="0"/>
              </a:spcAft>
            </a:pPr>
            <a:r>
              <a:rPr sz="1300" b="1">
                <a:solidFill>
                  <a:srgbClr val="000000"/>
                </a:solidFill>
                <a:latin typeface="Arial"/>
                <a:cs typeface="Arial"/>
              </a:rPr>
              <a:t>CHAPTER 5</a:t>
            </a:r>
          </a:p>
          <a:p>
            <a:pPr marL="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 b="1">
                <a:solidFill>
                  <a:srgbClr val="000000"/>
                </a:solidFill>
                <a:latin typeface="Arial"/>
                <a:cs typeface="Arial"/>
              </a:rPr>
              <a:t>REQUIREMENT SPECIFICATION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19350" y="1828513"/>
            <a:ext cx="2701368" cy="234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0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000000"/>
                </a:solidFill>
                <a:latin typeface="Times New Roman"/>
                <a:cs typeface="Times New Roman"/>
              </a:rPr>
              <a:t>5.1. SYSTEM REQUIREMENTS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74850" y="2291139"/>
            <a:ext cx="465608" cy="206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8"/>
              </a:lnSpc>
              <a:spcBef>
                <a:spcPct val="0"/>
              </a:spcBef>
              <a:spcAft>
                <a:spcPct val="0"/>
              </a:spcAft>
            </a:pPr>
            <a:r>
              <a:rPr sz="1200" b="1">
                <a:solidFill>
                  <a:srgbClr val="000000"/>
                </a:solidFill>
                <a:latin typeface="Times New Roman"/>
                <a:cs typeface="Times New Roman"/>
              </a:rPr>
              <a:t>CPU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613150" y="2291139"/>
            <a:ext cx="2987651" cy="206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8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Times New Roman"/>
                <a:cs typeface="Times New Roman"/>
              </a:rPr>
              <a:t>Core i3 4rth Generation or equivalent or better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974850" y="2818189"/>
            <a:ext cx="448865" cy="206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8"/>
              </a:lnSpc>
              <a:spcBef>
                <a:spcPct val="0"/>
              </a:spcBef>
              <a:spcAft>
                <a:spcPct val="0"/>
              </a:spcAft>
            </a:pPr>
            <a:r>
              <a:rPr sz="1200" b="1">
                <a:solidFill>
                  <a:srgbClr val="000000"/>
                </a:solidFill>
                <a:latin typeface="Times New Roman"/>
                <a:cs typeface="Times New Roman"/>
              </a:rPr>
              <a:t>Disk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625850" y="2818189"/>
            <a:ext cx="1172542" cy="206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8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Times New Roman"/>
                <a:cs typeface="Times New Roman"/>
              </a:rPr>
              <a:t>160 MB or more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974850" y="3019712"/>
            <a:ext cx="533400" cy="206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8"/>
              </a:lnSpc>
              <a:spcBef>
                <a:spcPct val="0"/>
              </a:spcBef>
              <a:spcAft>
                <a:spcPct val="0"/>
              </a:spcAft>
            </a:pPr>
            <a:r>
              <a:rPr sz="1200" b="1">
                <a:solidFill>
                  <a:srgbClr val="000000"/>
                </a:solidFill>
                <a:latin typeface="Times New Roman"/>
                <a:cs typeface="Times New Roman"/>
              </a:rPr>
              <a:t>Space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974850" y="3357761"/>
            <a:ext cx="465608" cy="206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8"/>
              </a:lnSpc>
              <a:spcBef>
                <a:spcPct val="0"/>
              </a:spcBef>
              <a:spcAft>
                <a:spcPct val="0"/>
              </a:spcAft>
            </a:pPr>
            <a:r>
              <a:rPr sz="1200" b="1">
                <a:solidFill>
                  <a:srgbClr val="000000"/>
                </a:solidFill>
                <a:latin typeface="Times New Roman"/>
                <a:cs typeface="Times New Roman"/>
              </a:rPr>
              <a:t>Ram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613150" y="3357761"/>
            <a:ext cx="1180948" cy="206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8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Times New Roman"/>
                <a:cs typeface="Times New Roman"/>
              </a:rPr>
              <a:t>512 Mb or better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974850" y="3884811"/>
            <a:ext cx="626516" cy="4083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8"/>
              </a:lnSpc>
              <a:spcBef>
                <a:spcPct val="0"/>
              </a:spcBef>
              <a:spcAft>
                <a:spcPct val="0"/>
              </a:spcAft>
            </a:pPr>
            <a:r>
              <a:rPr sz="1200" b="1">
                <a:solidFill>
                  <a:srgbClr val="000000"/>
                </a:solidFill>
                <a:latin typeface="Times New Roman"/>
                <a:cs typeface="Times New Roman"/>
              </a:rPr>
              <a:t>Monito</a:t>
            </a:r>
          </a:p>
          <a:p>
            <a:pPr marL="0" marR="0">
              <a:lnSpc>
                <a:spcPts val="1328"/>
              </a:lnSpc>
              <a:spcBef>
                <a:spcPts val="257"/>
              </a:spcBef>
              <a:spcAft>
                <a:spcPct val="0"/>
              </a:spcAft>
            </a:pPr>
            <a:r>
              <a:rPr sz="1200" b="1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613150" y="3884811"/>
            <a:ext cx="1697330" cy="746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>
              <a:lnSpc>
                <a:spcPts val="1328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Times New Roman"/>
                <a:cs typeface="Times New Roman"/>
              </a:rPr>
              <a:t>15 VGA Colour or better</a:t>
            </a:r>
          </a:p>
          <a:p>
            <a:pPr marL="0" marR="0">
              <a:lnSpc>
                <a:spcPts val="1328"/>
              </a:lnSpc>
              <a:spcBef>
                <a:spcPts val="2969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Times New Roman"/>
                <a:cs typeface="Times New Roman"/>
              </a:rPr>
              <a:t>Windows 7/10/11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974850" y="4424383"/>
            <a:ext cx="660323" cy="4083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8"/>
              </a:lnSpc>
              <a:spcBef>
                <a:spcPct val="0"/>
              </a:spcBef>
              <a:spcAft>
                <a:spcPct val="0"/>
              </a:spcAft>
            </a:pPr>
            <a:r>
              <a:rPr sz="1200" b="1">
                <a:solidFill>
                  <a:srgbClr val="000000"/>
                </a:solidFill>
                <a:latin typeface="Times New Roman"/>
                <a:cs typeface="Times New Roman"/>
              </a:rPr>
              <a:t>Operati</a:t>
            </a:r>
          </a:p>
          <a:p>
            <a:pPr marL="0" marR="0">
              <a:lnSpc>
                <a:spcPts val="1328"/>
              </a:lnSpc>
              <a:spcBef>
                <a:spcPts val="257"/>
              </a:spcBef>
              <a:spcAft>
                <a:spcPct val="0"/>
              </a:spcAft>
            </a:pPr>
            <a:r>
              <a:rPr sz="1200" b="1">
                <a:solidFill>
                  <a:srgbClr val="000000"/>
                </a:solidFill>
                <a:latin typeface="Times New Roman"/>
                <a:cs typeface="Times New Roman"/>
              </a:rPr>
              <a:t>ng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974850" y="4827430"/>
            <a:ext cx="592559" cy="206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8"/>
              </a:lnSpc>
              <a:spcBef>
                <a:spcPct val="0"/>
              </a:spcBef>
              <a:spcAft>
                <a:spcPct val="0"/>
              </a:spcAft>
            </a:pPr>
            <a:r>
              <a:rPr sz="1200" b="1">
                <a:solidFill>
                  <a:srgbClr val="000000"/>
                </a:solidFill>
                <a:latin typeface="Times New Roman"/>
                <a:cs typeface="Times New Roman"/>
              </a:rPr>
              <a:t>system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974850" y="5165479"/>
            <a:ext cx="635050" cy="4083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8"/>
              </a:lnSpc>
              <a:spcBef>
                <a:spcPct val="0"/>
              </a:spcBef>
              <a:spcAft>
                <a:spcPct val="0"/>
              </a:spcAft>
            </a:pPr>
            <a:r>
              <a:rPr sz="1200" b="1">
                <a:solidFill>
                  <a:srgbClr val="000000"/>
                </a:solidFill>
                <a:latin typeface="Times New Roman"/>
                <a:cs typeface="Times New Roman"/>
              </a:rPr>
              <a:t>Techno</a:t>
            </a:r>
          </a:p>
          <a:p>
            <a:pPr marL="0" marR="0">
              <a:lnSpc>
                <a:spcPts val="1328"/>
              </a:lnSpc>
              <a:spcBef>
                <a:spcPts val="257"/>
              </a:spcBef>
              <a:spcAft>
                <a:spcPct val="0"/>
              </a:spcAft>
            </a:pPr>
            <a:r>
              <a:rPr sz="1200" b="1">
                <a:solidFill>
                  <a:srgbClr val="000000"/>
                </a:solidFill>
                <a:latin typeface="Times New Roman"/>
                <a:cs typeface="Times New Roman"/>
              </a:rPr>
              <a:t>logy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613150" y="5165479"/>
            <a:ext cx="766316" cy="206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8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Times New Roman"/>
                <a:cs typeface="Times New Roman"/>
              </a:rPr>
              <a:t>ASP.NET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974850" y="5568526"/>
            <a:ext cx="474166" cy="206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8"/>
              </a:lnSpc>
              <a:spcBef>
                <a:spcPct val="0"/>
              </a:spcBef>
              <a:spcAft>
                <a:spcPct val="0"/>
              </a:spcAft>
            </a:pPr>
            <a:r>
              <a:rPr sz="1200" b="1">
                <a:solidFill>
                  <a:srgbClr val="000000"/>
                </a:solidFill>
                <a:latin typeface="Times New Roman"/>
                <a:cs typeface="Times New Roman"/>
              </a:rPr>
              <a:t>Used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974850" y="5906575"/>
            <a:ext cx="635074" cy="4083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8"/>
              </a:lnSpc>
              <a:spcBef>
                <a:spcPct val="0"/>
              </a:spcBef>
              <a:spcAft>
                <a:spcPct val="0"/>
              </a:spcAft>
            </a:pPr>
            <a:r>
              <a:rPr sz="1200" b="1">
                <a:solidFill>
                  <a:srgbClr val="000000"/>
                </a:solidFill>
                <a:latin typeface="Times New Roman"/>
                <a:cs typeface="Times New Roman"/>
              </a:rPr>
              <a:t>Backen</a:t>
            </a:r>
          </a:p>
          <a:p>
            <a:pPr marL="0" marR="0">
              <a:lnSpc>
                <a:spcPts val="1328"/>
              </a:lnSpc>
              <a:spcBef>
                <a:spcPts val="257"/>
              </a:spcBef>
              <a:spcAft>
                <a:spcPct val="0"/>
              </a:spcAft>
            </a:pPr>
            <a:r>
              <a:rPr sz="1200" b="1">
                <a:solidFill>
                  <a:srgbClr val="000000"/>
                </a:solidFill>
                <a:latin typeface="Times New Roman"/>
                <a:cs typeface="Times New Roman"/>
              </a:rPr>
              <a:t>d Used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3613150" y="5906575"/>
            <a:ext cx="1321001" cy="206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8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Times New Roman"/>
                <a:cs typeface="Times New Roman"/>
              </a:rPr>
              <a:t>MS SQL SERVER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1138129"/>
            <a:ext cx="1143001" cy="2225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2"/>
              </a:lnSpc>
              <a:spcBef>
                <a:spcPct val="0"/>
              </a:spcBef>
              <a:spcAft>
                <a:spcPct val="0"/>
              </a:spcAft>
            </a:pPr>
            <a:r>
              <a:rPr sz="1300" b="1">
                <a:solidFill>
                  <a:srgbClr val="000000"/>
                </a:solidFill>
                <a:latin typeface="Arial"/>
                <a:cs typeface="Arial"/>
              </a:rPr>
              <a:t>FEATURES 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000" y="1508855"/>
            <a:ext cx="3169244" cy="2225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2"/>
              </a:lnSpc>
              <a:spcBef>
                <a:spcPct val="0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1.</a:t>
            </a:r>
            <a:r>
              <a:rPr sz="1300" spc="35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b="1">
                <a:solidFill>
                  <a:srgbClr val="000000"/>
                </a:solidFill>
                <a:latin typeface="Arial"/>
                <a:cs typeface="Arial"/>
              </a:rPr>
              <a:t>Common Language Runtime (CLR)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00200" y="1727179"/>
            <a:ext cx="5410199" cy="659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2"/>
              </a:lnSpc>
              <a:spcBef>
                <a:spcPct val="0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○</a:t>
            </a:r>
            <a:r>
              <a:rPr sz="1300" spc="6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In</a:t>
            </a:r>
            <a:r>
              <a:rPr sz="1300" spc="14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1300" spc="13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context</a:t>
            </a:r>
            <a:r>
              <a:rPr sz="1300" spc="13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sz="1300" spc="13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1300" spc="13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library</a:t>
            </a:r>
            <a:r>
              <a:rPr sz="1300" spc="13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management</a:t>
            </a:r>
            <a:r>
              <a:rPr sz="1300" spc="13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system,</a:t>
            </a:r>
            <a:r>
              <a:rPr sz="1300" spc="13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CLR</a:t>
            </a:r>
            <a:r>
              <a:rPr sz="1300" spc="13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serves</a:t>
            </a:r>
            <a:r>
              <a:rPr sz="1300" spc="13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as</a:t>
            </a:r>
            <a:r>
              <a:rPr sz="1300" spc="13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the</a:t>
            </a:r>
          </a:p>
          <a:p>
            <a:pPr marL="22860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execution</a:t>
            </a:r>
            <a:r>
              <a:rPr sz="1300" spc="62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engine,</a:t>
            </a:r>
            <a:r>
              <a:rPr sz="1300" spc="62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managing</a:t>
            </a:r>
            <a:r>
              <a:rPr sz="1300" spc="62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tasks</a:t>
            </a:r>
            <a:r>
              <a:rPr sz="1300" spc="62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like</a:t>
            </a:r>
            <a:r>
              <a:rPr sz="1300" spc="62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converting</a:t>
            </a:r>
            <a:r>
              <a:rPr sz="1300" spc="62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intermediate</a:t>
            </a:r>
          </a:p>
          <a:p>
            <a:pPr marL="22860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language</a:t>
            </a:r>
            <a:r>
              <a:rPr sz="1300" spc="45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(IL)</a:t>
            </a:r>
            <a:r>
              <a:rPr sz="1300" spc="45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into</a:t>
            </a:r>
            <a:r>
              <a:rPr sz="1300" spc="45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native</a:t>
            </a:r>
            <a:r>
              <a:rPr sz="1300" spc="45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code,</a:t>
            </a:r>
            <a:r>
              <a:rPr sz="1300" spc="45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memory</a:t>
            </a:r>
            <a:r>
              <a:rPr sz="1300" spc="45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management</a:t>
            </a:r>
            <a:r>
              <a:rPr sz="1300" spc="45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(including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28800" y="2382157"/>
            <a:ext cx="758342" cy="2225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2"/>
              </a:lnSpc>
              <a:spcBef>
                <a:spcPct val="0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garbage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87980" y="2382157"/>
            <a:ext cx="941549" cy="2225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2"/>
              </a:lnSpc>
              <a:spcBef>
                <a:spcPct val="0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collection),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730422" y="2382157"/>
            <a:ext cx="831646" cy="2225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2"/>
              </a:lnSpc>
              <a:spcBef>
                <a:spcPct val="0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enforcing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663072" y="2382157"/>
            <a:ext cx="721221" cy="2225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2"/>
              </a:lnSpc>
              <a:spcBef>
                <a:spcPct val="0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security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485104" y="2382157"/>
            <a:ext cx="996528" cy="2225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2"/>
              </a:lnSpc>
              <a:spcBef>
                <a:spcPct val="0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restrictions,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582524" y="2382157"/>
            <a:ext cx="427862" cy="2225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2"/>
              </a:lnSpc>
              <a:spcBef>
                <a:spcPct val="0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and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828800" y="2600483"/>
            <a:ext cx="2226523" cy="2225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2"/>
              </a:lnSpc>
              <a:spcBef>
                <a:spcPct val="0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loading/executing programs.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600200" y="2818809"/>
            <a:ext cx="5410147" cy="6591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2"/>
              </a:lnSpc>
              <a:spcBef>
                <a:spcPct val="0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○</a:t>
            </a:r>
            <a:r>
              <a:rPr sz="1300" spc="6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For</a:t>
            </a:r>
            <a:r>
              <a:rPr sz="1300" spc="18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1300" spc="18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library</a:t>
            </a:r>
            <a:r>
              <a:rPr sz="1300" spc="18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system,</a:t>
            </a:r>
            <a:r>
              <a:rPr sz="1300" spc="18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CLR</a:t>
            </a:r>
            <a:r>
              <a:rPr sz="1300" spc="18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ensures</a:t>
            </a:r>
            <a:r>
              <a:rPr sz="1300" spc="18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that</a:t>
            </a:r>
            <a:r>
              <a:rPr sz="1300" spc="18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1300" spc="19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system</a:t>
            </a:r>
            <a:r>
              <a:rPr sz="1300" spc="18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runs</a:t>
            </a:r>
            <a:r>
              <a:rPr sz="1300" spc="18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smoothly,</a:t>
            </a:r>
          </a:p>
          <a:p>
            <a:pPr marL="22860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manages</a:t>
            </a:r>
            <a:r>
              <a:rPr sz="1300" spc="46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memory</a:t>
            </a:r>
            <a:r>
              <a:rPr sz="1300" spc="46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efficiently,</a:t>
            </a:r>
            <a:r>
              <a:rPr sz="1300" spc="46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sz="1300" spc="46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enforces</a:t>
            </a:r>
            <a:r>
              <a:rPr sz="1300" spc="46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security</a:t>
            </a:r>
            <a:r>
              <a:rPr sz="1300" spc="46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protocols</a:t>
            </a:r>
            <a:r>
              <a:rPr sz="1300" spc="46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to</a:t>
            </a:r>
          </a:p>
          <a:p>
            <a:pPr marL="22860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protect sensitive data like user information and transaction records.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143000" y="3473786"/>
            <a:ext cx="1600959" cy="2225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2"/>
              </a:lnSpc>
              <a:spcBef>
                <a:spcPct val="0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2.</a:t>
            </a:r>
            <a:r>
              <a:rPr sz="1300" spc="35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b="1">
                <a:solidFill>
                  <a:srgbClr val="000000"/>
                </a:solidFill>
                <a:latin typeface="Arial"/>
                <a:cs typeface="Arial"/>
              </a:rPr>
              <a:t>Managed Code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: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600200" y="3692111"/>
            <a:ext cx="5410199" cy="13141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2"/>
              </a:lnSpc>
              <a:spcBef>
                <a:spcPct val="0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○</a:t>
            </a:r>
            <a:r>
              <a:rPr sz="1300" spc="6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Managed</a:t>
            </a:r>
            <a:r>
              <a:rPr sz="1300" spc="38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code,</a:t>
            </a:r>
            <a:r>
              <a:rPr sz="1300" spc="37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with</a:t>
            </a:r>
            <a:r>
              <a:rPr sz="1300" spc="38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its</a:t>
            </a:r>
            <a:r>
              <a:rPr sz="1300" spc="38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metadata</a:t>
            </a:r>
            <a:r>
              <a:rPr sz="1300" spc="38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describing</a:t>
            </a:r>
            <a:r>
              <a:rPr sz="1300" spc="38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itself,</a:t>
            </a:r>
            <a:r>
              <a:rPr sz="1300" spc="38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ensures</a:t>
            </a:r>
            <a:r>
              <a:rPr sz="1300" spc="38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safe</a:t>
            </a:r>
          </a:p>
          <a:p>
            <a:pPr marL="22860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execution and interoperability within the library management system.</a:t>
            </a:r>
          </a:p>
          <a:p>
            <a:pPr marL="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○</a:t>
            </a:r>
            <a:r>
              <a:rPr sz="1300" spc="6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This</a:t>
            </a:r>
            <a:r>
              <a:rPr sz="1300" spc="9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means</a:t>
            </a:r>
            <a:r>
              <a:rPr sz="1300" spc="9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that</a:t>
            </a:r>
            <a:r>
              <a:rPr sz="1300" spc="9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1300" spc="9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code</a:t>
            </a:r>
            <a:r>
              <a:rPr sz="1300" spc="9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written</a:t>
            </a:r>
            <a:r>
              <a:rPr sz="1300" spc="9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for</a:t>
            </a:r>
            <a:r>
              <a:rPr sz="1300" spc="9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managing</a:t>
            </a:r>
            <a:r>
              <a:rPr sz="1300" spc="9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1300" spc="9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library</a:t>
            </a:r>
            <a:r>
              <a:rPr sz="1300" spc="9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system</a:t>
            </a:r>
            <a:r>
              <a:rPr sz="1300" spc="9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is</a:t>
            </a:r>
          </a:p>
          <a:p>
            <a:pPr marL="22860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equipped</a:t>
            </a:r>
            <a:r>
              <a:rPr sz="1300" spc="29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with</a:t>
            </a:r>
            <a:r>
              <a:rPr sz="1300" spc="29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information</a:t>
            </a:r>
            <a:r>
              <a:rPr sz="1300" spc="29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that</a:t>
            </a:r>
            <a:r>
              <a:rPr sz="1300" spc="29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allows</a:t>
            </a:r>
            <a:r>
              <a:rPr sz="1300" spc="29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1300" spc="29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CLR</a:t>
            </a:r>
            <a:r>
              <a:rPr sz="1300" spc="29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sz="1300" spc="29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guarantee</a:t>
            </a:r>
            <a:r>
              <a:rPr sz="1300" spc="29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safe</a:t>
            </a:r>
          </a:p>
          <a:p>
            <a:pPr marL="22860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execution and seamless interaction</a:t>
            </a:r>
            <a:r>
              <a:rPr sz="1300" spc="1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between</a:t>
            </a:r>
            <a:r>
              <a:rPr sz="1300" spc="1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different components of</a:t>
            </a:r>
          </a:p>
          <a:p>
            <a:pPr marL="22860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the system.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143000" y="5002065"/>
            <a:ext cx="1546146" cy="2225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2"/>
              </a:lnSpc>
              <a:spcBef>
                <a:spcPct val="0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3.</a:t>
            </a:r>
            <a:r>
              <a:rPr sz="1300" spc="35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b="1">
                <a:solidFill>
                  <a:srgbClr val="000000"/>
                </a:solidFill>
                <a:latin typeface="Arial"/>
                <a:cs typeface="Arial"/>
              </a:rPr>
              <a:t>Managed Data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: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600200" y="5220391"/>
            <a:ext cx="5410147" cy="4408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2"/>
              </a:lnSpc>
              <a:spcBef>
                <a:spcPct val="0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○</a:t>
            </a:r>
            <a:r>
              <a:rPr sz="1300" spc="6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Managed</a:t>
            </a:r>
            <a:r>
              <a:rPr sz="1300" spc="64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data,</a:t>
            </a:r>
            <a:r>
              <a:rPr sz="1300" spc="64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handled</a:t>
            </a:r>
            <a:r>
              <a:rPr sz="1300" spc="64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by</a:t>
            </a:r>
            <a:r>
              <a:rPr sz="1300" spc="64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CLR,</a:t>
            </a:r>
            <a:r>
              <a:rPr sz="1300" spc="64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includes</a:t>
            </a:r>
            <a:r>
              <a:rPr sz="1300" spc="64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memory</a:t>
            </a:r>
            <a:r>
              <a:rPr sz="1300" spc="64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allocation,</a:t>
            </a:r>
          </a:p>
          <a:p>
            <a:pPr marL="22860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deallocation, and garbage collection.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600200" y="5657042"/>
            <a:ext cx="5410301" cy="1095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2"/>
              </a:lnSpc>
              <a:spcBef>
                <a:spcPct val="0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○</a:t>
            </a:r>
            <a:r>
              <a:rPr sz="1300" spc="6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In</a:t>
            </a:r>
            <a:r>
              <a:rPr sz="1300" spc="1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1300" spc="1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context</a:t>
            </a:r>
            <a:r>
              <a:rPr sz="1300" spc="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sz="1300" spc="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1300" spc="1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library</a:t>
            </a:r>
            <a:r>
              <a:rPr sz="1300" spc="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management</a:t>
            </a:r>
            <a:r>
              <a:rPr sz="1300" spc="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system,</a:t>
            </a:r>
            <a:r>
              <a:rPr sz="1300" spc="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managed</a:t>
            </a:r>
            <a:r>
              <a:rPr sz="1300" spc="1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data</a:t>
            </a:r>
            <a:r>
              <a:rPr sz="1300" spc="1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would</a:t>
            </a:r>
          </a:p>
          <a:p>
            <a:pPr marL="22860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involve</a:t>
            </a:r>
            <a:r>
              <a:rPr sz="1300" spc="39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storing</a:t>
            </a:r>
            <a:r>
              <a:rPr sz="1300" spc="39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information</a:t>
            </a:r>
            <a:r>
              <a:rPr sz="1300" spc="39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such</a:t>
            </a:r>
            <a:r>
              <a:rPr sz="1300" spc="39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as</a:t>
            </a:r>
            <a:r>
              <a:rPr sz="1300" spc="39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book</a:t>
            </a:r>
            <a:r>
              <a:rPr sz="1300" spc="39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details,</a:t>
            </a:r>
            <a:r>
              <a:rPr sz="1300" spc="39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user</a:t>
            </a:r>
            <a:r>
              <a:rPr sz="1300" spc="39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accounts,</a:t>
            </a:r>
          </a:p>
          <a:p>
            <a:pPr marL="22860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borrowing</a:t>
            </a:r>
            <a:r>
              <a:rPr sz="1300" spc="33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history,</a:t>
            </a:r>
            <a:r>
              <a:rPr sz="1300" spc="33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etc.,</a:t>
            </a:r>
            <a:r>
              <a:rPr sz="1300" spc="33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efficiently</a:t>
            </a:r>
            <a:r>
              <a:rPr sz="1300" spc="33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managing</a:t>
            </a:r>
            <a:r>
              <a:rPr sz="1300" spc="33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memory</a:t>
            </a:r>
            <a:r>
              <a:rPr sz="1300" spc="33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allocation</a:t>
            </a:r>
            <a:r>
              <a:rPr sz="1300" spc="33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to</a:t>
            </a:r>
          </a:p>
          <a:p>
            <a:pPr marL="22860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prevent</a:t>
            </a:r>
            <a:r>
              <a:rPr sz="1300" spc="-1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memory</a:t>
            </a:r>
            <a:r>
              <a:rPr sz="1300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leaks</a:t>
            </a:r>
            <a:r>
              <a:rPr sz="1300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sz="1300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ensuring</a:t>
            </a:r>
            <a:r>
              <a:rPr sz="1300" spc="-1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proper</a:t>
            </a:r>
            <a:r>
              <a:rPr sz="1300" spc="-1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garbage</a:t>
            </a:r>
            <a:r>
              <a:rPr sz="1300" spc="-1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collection</a:t>
            </a:r>
            <a:r>
              <a:rPr sz="1300" spc="-1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sz="1300" spc="-1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free</a:t>
            </a:r>
          </a:p>
          <a:p>
            <a:pPr marL="22860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up memory space when data is no longer needed.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143000" y="6748672"/>
            <a:ext cx="2692765" cy="2225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2"/>
              </a:lnSpc>
              <a:spcBef>
                <a:spcPct val="0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4.</a:t>
            </a:r>
            <a:r>
              <a:rPr sz="1300" spc="35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b="1">
                <a:solidFill>
                  <a:srgbClr val="000000"/>
                </a:solidFill>
                <a:latin typeface="Arial"/>
                <a:cs typeface="Arial"/>
              </a:rPr>
              <a:t>Common Type System (CTS)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: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600200" y="6966997"/>
            <a:ext cx="5410200" cy="1095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2"/>
              </a:lnSpc>
              <a:spcBef>
                <a:spcPct val="0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○</a:t>
            </a:r>
            <a:r>
              <a:rPr sz="1300" spc="6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CTS</a:t>
            </a:r>
            <a:r>
              <a:rPr sz="1300" spc="59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ensures</a:t>
            </a:r>
            <a:r>
              <a:rPr sz="1300" spc="59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type-safety</a:t>
            </a:r>
            <a:r>
              <a:rPr sz="1300" spc="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sz="1300" spc="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interoperability</a:t>
            </a:r>
            <a:r>
              <a:rPr sz="1300" spc="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within</a:t>
            </a:r>
            <a:r>
              <a:rPr sz="1300" spc="59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1300" spc="59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library</a:t>
            </a:r>
          </a:p>
          <a:p>
            <a:pPr marL="22860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management system.</a:t>
            </a:r>
          </a:p>
          <a:p>
            <a:pPr marL="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○</a:t>
            </a:r>
            <a:r>
              <a:rPr sz="1300" spc="6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It ensures that data types used within the system are compatible with</a:t>
            </a:r>
          </a:p>
          <a:p>
            <a:pPr marL="22860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each</a:t>
            </a:r>
            <a:r>
              <a:rPr sz="1300" spc="48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other,</a:t>
            </a:r>
            <a:r>
              <a:rPr sz="1300" spc="48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facilitating</a:t>
            </a:r>
            <a:r>
              <a:rPr sz="1300" spc="48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smooth</a:t>
            </a:r>
            <a:r>
              <a:rPr sz="1300" spc="48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communication</a:t>
            </a:r>
            <a:r>
              <a:rPr sz="1300" spc="48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between</a:t>
            </a:r>
            <a:r>
              <a:rPr sz="1300" spc="48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different</a:t>
            </a:r>
          </a:p>
          <a:p>
            <a:pPr marL="22860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modules or components of the system.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143000" y="8058626"/>
            <a:ext cx="1610700" cy="2225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2"/>
              </a:lnSpc>
              <a:spcBef>
                <a:spcPct val="0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5.</a:t>
            </a:r>
            <a:r>
              <a:rPr sz="1300" spc="35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b="1">
                <a:solidFill>
                  <a:srgbClr val="000000"/>
                </a:solidFill>
                <a:latin typeface="Arial"/>
                <a:cs typeface="Arial"/>
              </a:rPr>
              <a:t>Class Libraries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: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600200" y="8276950"/>
            <a:ext cx="5410249" cy="4408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2"/>
              </a:lnSpc>
              <a:spcBef>
                <a:spcPct val="0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○</a:t>
            </a:r>
            <a:r>
              <a:rPr sz="1300" spc="6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1300" spc="43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hierarchical</a:t>
            </a:r>
            <a:r>
              <a:rPr sz="1300" spc="43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set</a:t>
            </a:r>
            <a:r>
              <a:rPr sz="1300" spc="43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sz="1300" spc="43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class</a:t>
            </a:r>
            <a:r>
              <a:rPr sz="1300" spc="43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libraries</a:t>
            </a:r>
            <a:r>
              <a:rPr sz="1300" spc="43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provides</a:t>
            </a:r>
            <a:r>
              <a:rPr sz="1300" spc="43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1300" spc="43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foundation</a:t>
            </a:r>
            <a:r>
              <a:rPr sz="1300" spc="43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for</a:t>
            </a:r>
          </a:p>
          <a:p>
            <a:pPr marL="22860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building</a:t>
            </a:r>
            <a:r>
              <a:rPr sz="1300" spc="-3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various</a:t>
            </a:r>
            <a:r>
              <a:rPr sz="1300" spc="-3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functionalities</a:t>
            </a:r>
            <a:r>
              <a:rPr sz="1300" spc="-3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within</a:t>
            </a:r>
            <a:r>
              <a:rPr sz="1300" spc="-3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1300" spc="-3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library</a:t>
            </a:r>
            <a:r>
              <a:rPr sz="1300" spc="-3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management</a:t>
            </a:r>
            <a:r>
              <a:rPr sz="1300" spc="-3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system.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0200" y="919802"/>
            <a:ext cx="5410249" cy="659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2"/>
              </a:lnSpc>
              <a:spcBef>
                <a:spcPct val="0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○</a:t>
            </a:r>
            <a:r>
              <a:rPr sz="1300" spc="6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These</a:t>
            </a:r>
            <a:r>
              <a:rPr sz="1300" spc="104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libraries</a:t>
            </a:r>
            <a:r>
              <a:rPr sz="1300" spc="104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contain</a:t>
            </a:r>
            <a:r>
              <a:rPr sz="1300" spc="104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types</a:t>
            </a:r>
            <a:r>
              <a:rPr sz="1300" spc="104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sz="1300" spc="104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namespaces</a:t>
            </a:r>
            <a:r>
              <a:rPr sz="1300" spc="104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that</a:t>
            </a:r>
            <a:r>
              <a:rPr sz="1300" spc="104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offer</a:t>
            </a:r>
          </a:p>
          <a:p>
            <a:pPr marL="22860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functionalities</a:t>
            </a:r>
            <a:r>
              <a:rPr sz="1300" spc="83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such</a:t>
            </a:r>
            <a:r>
              <a:rPr sz="1300" spc="83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as</a:t>
            </a:r>
            <a:r>
              <a:rPr sz="1300" spc="83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managing</a:t>
            </a:r>
            <a:r>
              <a:rPr sz="1300" spc="83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books,</a:t>
            </a:r>
            <a:r>
              <a:rPr sz="1300" spc="83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users,</a:t>
            </a:r>
            <a:r>
              <a:rPr sz="1300" spc="83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transactions,</a:t>
            </a:r>
          </a:p>
          <a:p>
            <a:pPr marL="22860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generating reports, handling authentication, etc.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4400" y="1727179"/>
            <a:ext cx="6096025" cy="87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2"/>
              </a:lnSpc>
              <a:spcBef>
                <a:spcPct val="0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By</a:t>
            </a:r>
            <a:r>
              <a:rPr sz="1300" spc="8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leveraging</a:t>
            </a:r>
            <a:r>
              <a:rPr sz="1300" spc="8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1300" spc="8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features</a:t>
            </a:r>
            <a:r>
              <a:rPr sz="1300" spc="8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sz="1300" spc="8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1300" spc="8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.NET</a:t>
            </a:r>
            <a:r>
              <a:rPr sz="1300" spc="8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Framework</a:t>
            </a:r>
            <a:r>
              <a:rPr sz="1300" spc="8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within</a:t>
            </a:r>
            <a:r>
              <a:rPr sz="1300" spc="8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1300" spc="8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context</a:t>
            </a:r>
            <a:r>
              <a:rPr sz="1300" spc="8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sz="1300" spc="8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1300" spc="8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library</a:t>
            </a:r>
          </a:p>
          <a:p>
            <a:pPr marL="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management</a:t>
            </a:r>
            <a:r>
              <a:rPr sz="1300" spc="62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system,</a:t>
            </a:r>
            <a:r>
              <a:rPr sz="1300" spc="62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you</a:t>
            </a:r>
            <a:r>
              <a:rPr sz="1300" spc="62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can</a:t>
            </a:r>
            <a:r>
              <a:rPr sz="1300" spc="62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ensure</a:t>
            </a:r>
            <a:r>
              <a:rPr sz="1300" spc="62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efficient</a:t>
            </a:r>
            <a:r>
              <a:rPr sz="1300" spc="62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execution,</a:t>
            </a:r>
            <a:r>
              <a:rPr sz="1300" spc="62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robust</a:t>
            </a:r>
            <a:r>
              <a:rPr sz="1300" spc="62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memory</a:t>
            </a:r>
          </a:p>
          <a:p>
            <a:pPr marL="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management,</a:t>
            </a:r>
            <a:r>
              <a:rPr sz="1300" spc="51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secure</a:t>
            </a:r>
            <a:r>
              <a:rPr sz="1300" spc="51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data</a:t>
            </a:r>
            <a:r>
              <a:rPr sz="1300" spc="51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handling,</a:t>
            </a:r>
            <a:r>
              <a:rPr sz="1300" spc="51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sz="1300" spc="51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seamless</a:t>
            </a:r>
            <a:r>
              <a:rPr sz="1300" spc="51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interoperability</a:t>
            </a:r>
            <a:r>
              <a:rPr sz="1300" spc="51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between</a:t>
            </a:r>
          </a:p>
          <a:p>
            <a:pPr marL="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different components, ultimately resulting in a reliable and scalable system.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4400" y="3367334"/>
            <a:ext cx="2473211" cy="2225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2"/>
              </a:lnSpc>
              <a:spcBef>
                <a:spcPct val="0"/>
              </a:spcBef>
              <a:spcAft>
                <a:spcPct val="0"/>
              </a:spcAft>
            </a:pPr>
            <a:r>
              <a:rPr sz="1300" b="1">
                <a:solidFill>
                  <a:srgbClr val="000000"/>
                </a:solidFill>
                <a:latin typeface="Arial"/>
                <a:cs typeface="Arial"/>
              </a:rPr>
              <a:t>Common Type System (CTS):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4400" y="3738060"/>
            <a:ext cx="2547312" cy="2225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2"/>
              </a:lnSpc>
              <a:spcBef>
                <a:spcPct val="0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In a library management system: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3000" y="4108786"/>
            <a:ext cx="5867463" cy="21874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2"/>
              </a:lnSpc>
              <a:spcBef>
                <a:spcPct val="0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●</a:t>
            </a:r>
            <a:r>
              <a:rPr sz="1300" spc="6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300" b="1">
                <a:solidFill>
                  <a:srgbClr val="000000"/>
                </a:solidFill>
                <a:latin typeface="Arial"/>
                <a:cs typeface="Arial"/>
              </a:rPr>
              <a:t>Enforcing</a:t>
            </a:r>
            <a:r>
              <a:rPr sz="1300" b="1" spc="2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b="1">
                <a:solidFill>
                  <a:srgbClr val="000000"/>
                </a:solidFill>
                <a:latin typeface="Arial"/>
                <a:cs typeface="Arial"/>
              </a:rPr>
              <a:t>Type</a:t>
            </a:r>
            <a:r>
              <a:rPr sz="1300" b="1" spc="2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b="1">
                <a:solidFill>
                  <a:srgbClr val="000000"/>
                </a:solidFill>
                <a:latin typeface="Arial"/>
                <a:cs typeface="Arial"/>
              </a:rPr>
              <a:t>Safety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:</a:t>
            </a:r>
            <a:r>
              <a:rPr sz="1300" spc="2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CTS</a:t>
            </a:r>
            <a:r>
              <a:rPr sz="1300" spc="2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ensures</a:t>
            </a:r>
            <a:r>
              <a:rPr sz="1300" spc="2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that</a:t>
            </a:r>
            <a:r>
              <a:rPr sz="1300" spc="2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all</a:t>
            </a:r>
            <a:r>
              <a:rPr sz="1300" spc="2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classes</a:t>
            </a:r>
            <a:r>
              <a:rPr sz="1300" spc="2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representing</a:t>
            </a:r>
            <a:r>
              <a:rPr sz="1300" spc="2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entities</a:t>
            </a:r>
          </a:p>
          <a:p>
            <a:pPr marL="22860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within</a:t>
            </a:r>
            <a:r>
              <a:rPr sz="1300" spc="32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1300" spc="32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library</a:t>
            </a:r>
            <a:r>
              <a:rPr sz="1300" spc="32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system,</a:t>
            </a:r>
            <a:r>
              <a:rPr sz="1300" spc="32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such</a:t>
            </a:r>
            <a:r>
              <a:rPr sz="1300" spc="32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as</a:t>
            </a:r>
            <a:r>
              <a:rPr sz="1300" spc="32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books,</a:t>
            </a:r>
            <a:r>
              <a:rPr sz="1300" spc="32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users,</a:t>
            </a:r>
            <a:r>
              <a:rPr sz="1300" spc="32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transactions,</a:t>
            </a:r>
            <a:r>
              <a:rPr sz="1300" spc="32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etc.,</a:t>
            </a:r>
            <a:r>
              <a:rPr sz="1300" spc="32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are</a:t>
            </a:r>
          </a:p>
          <a:p>
            <a:pPr marL="22860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compatible with each other.</a:t>
            </a:r>
          </a:p>
          <a:p>
            <a:pPr marL="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●</a:t>
            </a:r>
            <a:r>
              <a:rPr sz="1300" spc="6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300" b="1">
                <a:solidFill>
                  <a:srgbClr val="000000"/>
                </a:solidFill>
                <a:latin typeface="Arial"/>
                <a:cs typeface="Arial"/>
              </a:rPr>
              <a:t>Interoperability</a:t>
            </a:r>
            <a:r>
              <a:rPr sz="1300" b="1" spc="-2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b="1">
                <a:solidFill>
                  <a:srgbClr val="000000"/>
                </a:solidFill>
                <a:latin typeface="Arial"/>
                <a:cs typeface="Arial"/>
              </a:rPr>
              <a:t>between</a:t>
            </a:r>
            <a:r>
              <a:rPr sz="1300" b="1" spc="-2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b="1">
                <a:solidFill>
                  <a:srgbClr val="000000"/>
                </a:solidFill>
                <a:latin typeface="Arial"/>
                <a:cs typeface="Arial"/>
              </a:rPr>
              <a:t>Languages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:</a:t>
            </a:r>
            <a:r>
              <a:rPr sz="1300" spc="-2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Different</a:t>
            </a:r>
            <a:r>
              <a:rPr sz="1300" spc="-2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components</a:t>
            </a:r>
            <a:r>
              <a:rPr sz="1300" spc="-2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sz="1300" spc="-2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1300" spc="-2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system</a:t>
            </a:r>
          </a:p>
          <a:p>
            <a:pPr marL="22860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can</a:t>
            </a:r>
            <a:r>
              <a:rPr sz="1300" spc="7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be</a:t>
            </a:r>
            <a:r>
              <a:rPr sz="1300" spc="7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developed</a:t>
            </a:r>
            <a:r>
              <a:rPr sz="1300" spc="7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in</a:t>
            </a:r>
            <a:r>
              <a:rPr sz="1300" spc="7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various</a:t>
            </a:r>
            <a:r>
              <a:rPr sz="1300" spc="7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languages</a:t>
            </a:r>
            <a:r>
              <a:rPr sz="1300" spc="7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like</a:t>
            </a:r>
            <a:r>
              <a:rPr sz="1300" spc="7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C#,</a:t>
            </a:r>
            <a:r>
              <a:rPr sz="1300" spc="7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Visual</a:t>
            </a:r>
            <a:r>
              <a:rPr sz="1300" spc="7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Basic,</a:t>
            </a:r>
            <a:r>
              <a:rPr sz="1300" spc="7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or</a:t>
            </a:r>
            <a:r>
              <a:rPr sz="1300" spc="7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Managed</a:t>
            </a:r>
          </a:p>
          <a:p>
            <a:pPr marL="22860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C++,</a:t>
            </a:r>
            <a:r>
              <a:rPr sz="1300" spc="4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sz="1300" spc="4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they</a:t>
            </a:r>
            <a:r>
              <a:rPr sz="1300" spc="4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can</a:t>
            </a:r>
            <a:r>
              <a:rPr sz="1300" spc="4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seamlessly</a:t>
            </a:r>
            <a:r>
              <a:rPr sz="1300" spc="4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interact</a:t>
            </a:r>
            <a:r>
              <a:rPr sz="1300" spc="4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with</a:t>
            </a:r>
            <a:r>
              <a:rPr sz="1300" spc="4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each</a:t>
            </a:r>
            <a:r>
              <a:rPr sz="1300" spc="4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other</a:t>
            </a:r>
            <a:r>
              <a:rPr sz="1300" spc="4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due</a:t>
            </a:r>
            <a:r>
              <a:rPr sz="1300" spc="4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sz="1300" spc="4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1300" spc="4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common</a:t>
            </a:r>
          </a:p>
          <a:p>
            <a:pPr marL="228600" marR="0">
              <a:lnSpc>
                <a:spcPts val="1452"/>
              </a:lnSpc>
              <a:spcBef>
                <a:spcPts val="26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type system.</a:t>
            </a:r>
          </a:p>
          <a:p>
            <a:pPr marL="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●</a:t>
            </a:r>
            <a:r>
              <a:rPr sz="1300" spc="6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300" b="1">
                <a:solidFill>
                  <a:srgbClr val="000000"/>
                </a:solidFill>
                <a:latin typeface="Arial"/>
                <a:cs typeface="Arial"/>
              </a:rPr>
              <a:t>Memory</a:t>
            </a:r>
            <a:r>
              <a:rPr sz="1300" b="1" spc="14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b="1">
                <a:solidFill>
                  <a:srgbClr val="000000"/>
                </a:solidFill>
                <a:latin typeface="Arial"/>
                <a:cs typeface="Arial"/>
              </a:rPr>
              <a:t>Access</a:t>
            </a:r>
            <a:r>
              <a:rPr sz="1300" b="1" spc="14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b="1">
                <a:solidFill>
                  <a:srgbClr val="000000"/>
                </a:solidFill>
                <a:latin typeface="Arial"/>
                <a:cs typeface="Arial"/>
              </a:rPr>
              <a:t>Control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:</a:t>
            </a:r>
            <a:r>
              <a:rPr sz="1300" spc="14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1300" spc="14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runtime</a:t>
            </a:r>
            <a:r>
              <a:rPr sz="1300" spc="14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ensures</a:t>
            </a:r>
            <a:r>
              <a:rPr sz="1300" spc="14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that</a:t>
            </a:r>
            <a:r>
              <a:rPr sz="1300" spc="14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code</a:t>
            </a:r>
            <a:r>
              <a:rPr sz="1300" spc="14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cannot</a:t>
            </a:r>
            <a:r>
              <a:rPr sz="1300" spc="14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access</a:t>
            </a:r>
          </a:p>
          <a:p>
            <a:pPr marL="22860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memory</a:t>
            </a:r>
            <a:r>
              <a:rPr sz="1300" spc="3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that</a:t>
            </a:r>
            <a:r>
              <a:rPr sz="1300" spc="3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hasn't</a:t>
            </a:r>
            <a:r>
              <a:rPr sz="1300" spc="3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been</a:t>
            </a:r>
            <a:r>
              <a:rPr sz="1300" spc="3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allocated</a:t>
            </a:r>
            <a:r>
              <a:rPr sz="1300" spc="3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sz="1300" spc="3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it,</a:t>
            </a:r>
            <a:r>
              <a:rPr sz="1300" spc="3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ensuring</a:t>
            </a:r>
            <a:r>
              <a:rPr sz="1300" spc="3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data</a:t>
            </a:r>
            <a:r>
              <a:rPr sz="1300" spc="3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integrity</a:t>
            </a:r>
            <a:r>
              <a:rPr sz="1300" spc="3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sz="1300" spc="3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system</a:t>
            </a:r>
          </a:p>
          <a:p>
            <a:pPr marL="22860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stability.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14400" y="6865968"/>
            <a:ext cx="3307792" cy="2225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2"/>
              </a:lnSpc>
              <a:spcBef>
                <a:spcPct val="0"/>
              </a:spcBef>
              <a:spcAft>
                <a:spcPct val="0"/>
              </a:spcAft>
            </a:pPr>
            <a:r>
              <a:rPr sz="1300" b="1">
                <a:solidFill>
                  <a:srgbClr val="000000"/>
                </a:solidFill>
                <a:latin typeface="Arial"/>
                <a:cs typeface="Arial"/>
              </a:rPr>
              <a:t>Common Language Specification (CLS):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43000" y="7236694"/>
            <a:ext cx="5867501" cy="1750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2"/>
              </a:lnSpc>
              <a:spcBef>
                <a:spcPct val="0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●</a:t>
            </a:r>
            <a:r>
              <a:rPr sz="1300" spc="6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300" b="1">
                <a:solidFill>
                  <a:srgbClr val="000000"/>
                </a:solidFill>
                <a:latin typeface="Arial"/>
                <a:cs typeface="Arial"/>
              </a:rPr>
              <a:t>Language</a:t>
            </a:r>
            <a:r>
              <a:rPr sz="1300" b="1" spc="19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b="1">
                <a:solidFill>
                  <a:srgbClr val="000000"/>
                </a:solidFill>
                <a:latin typeface="Arial"/>
                <a:cs typeface="Arial"/>
              </a:rPr>
              <a:t>Interoperability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:</a:t>
            </a:r>
            <a:r>
              <a:rPr sz="1300" spc="19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CLS</a:t>
            </a:r>
            <a:r>
              <a:rPr sz="1300" spc="19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ensures</a:t>
            </a:r>
            <a:r>
              <a:rPr sz="1300" spc="19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that</a:t>
            </a:r>
            <a:r>
              <a:rPr sz="1300" spc="19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components</a:t>
            </a:r>
            <a:r>
              <a:rPr sz="1300" spc="19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developed</a:t>
            </a:r>
            <a:r>
              <a:rPr sz="1300" spc="19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in</a:t>
            </a:r>
          </a:p>
          <a:p>
            <a:pPr marL="22860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any</a:t>
            </a:r>
            <a:r>
              <a:rPr sz="1300" spc="15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.NET</a:t>
            </a:r>
            <a:r>
              <a:rPr sz="1300" spc="15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language</a:t>
            </a:r>
            <a:r>
              <a:rPr sz="1300" spc="15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adhere</a:t>
            </a:r>
            <a:r>
              <a:rPr sz="1300" spc="15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sz="1300" spc="15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1300" spc="15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set</a:t>
            </a:r>
            <a:r>
              <a:rPr sz="1300" spc="15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sz="1300" spc="15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rules</a:t>
            </a:r>
            <a:r>
              <a:rPr sz="1300" spc="15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sz="1300" spc="15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features</a:t>
            </a:r>
            <a:r>
              <a:rPr sz="1300" spc="15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that</a:t>
            </a:r>
            <a:r>
              <a:rPr sz="1300" spc="15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enable</a:t>
            </a:r>
            <a:r>
              <a:rPr sz="1300" spc="15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full</a:t>
            </a:r>
          </a:p>
          <a:p>
            <a:pPr marL="22860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interoperability.</a:t>
            </a:r>
            <a:r>
              <a:rPr sz="1300" spc="4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This</a:t>
            </a:r>
            <a:r>
              <a:rPr sz="1300" spc="4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means</a:t>
            </a:r>
            <a:r>
              <a:rPr sz="1300" spc="4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that</a:t>
            </a:r>
            <a:r>
              <a:rPr sz="1300" spc="4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modules</a:t>
            </a:r>
            <a:r>
              <a:rPr sz="1300" spc="4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developed</a:t>
            </a:r>
            <a:r>
              <a:rPr sz="1300" spc="4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in</a:t>
            </a:r>
            <a:r>
              <a:rPr sz="1300" spc="4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different</a:t>
            </a:r>
            <a:r>
              <a:rPr sz="1300" spc="4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languages</a:t>
            </a:r>
          </a:p>
          <a:p>
            <a:pPr marL="22860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can</a:t>
            </a:r>
            <a:r>
              <a:rPr sz="1300" spc="-7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seamlessly</a:t>
            </a:r>
            <a:r>
              <a:rPr sz="1300" spc="-7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communicate</a:t>
            </a:r>
            <a:r>
              <a:rPr sz="1300" spc="-7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with</a:t>
            </a:r>
            <a:r>
              <a:rPr sz="1300" spc="-7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each</a:t>
            </a:r>
            <a:r>
              <a:rPr sz="1300" spc="-7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other</a:t>
            </a:r>
            <a:r>
              <a:rPr sz="1300" spc="-7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within</a:t>
            </a:r>
            <a:r>
              <a:rPr sz="1300" spc="-7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1300" spc="-7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library</a:t>
            </a:r>
            <a:r>
              <a:rPr sz="1300" spc="-7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management</a:t>
            </a:r>
          </a:p>
          <a:p>
            <a:pPr marL="22860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system.</a:t>
            </a:r>
          </a:p>
          <a:p>
            <a:pPr marL="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●</a:t>
            </a:r>
            <a:r>
              <a:rPr sz="1300" spc="6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300" b="1">
                <a:solidFill>
                  <a:srgbClr val="000000"/>
                </a:solidFill>
                <a:latin typeface="Arial"/>
                <a:cs typeface="Arial"/>
              </a:rPr>
              <a:t>CLS</a:t>
            </a:r>
            <a:r>
              <a:rPr sz="1300" b="1" spc="-4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b="1">
                <a:solidFill>
                  <a:srgbClr val="000000"/>
                </a:solidFill>
                <a:latin typeface="Arial"/>
                <a:cs typeface="Arial"/>
              </a:rPr>
              <a:t>Compliance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:</a:t>
            </a:r>
            <a:r>
              <a:rPr sz="1300" spc="-4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Components</a:t>
            </a:r>
            <a:r>
              <a:rPr sz="1300" spc="-4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following</a:t>
            </a:r>
            <a:r>
              <a:rPr sz="1300" spc="-4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CLS</a:t>
            </a:r>
            <a:r>
              <a:rPr sz="1300" spc="-4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rules</a:t>
            </a:r>
            <a:r>
              <a:rPr sz="1300" spc="-4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sz="1300" spc="-4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exposing</a:t>
            </a:r>
            <a:r>
              <a:rPr sz="1300" spc="-4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only</a:t>
            </a:r>
            <a:r>
              <a:rPr sz="1300" spc="-4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CLS</a:t>
            </a:r>
          </a:p>
          <a:p>
            <a:pPr marL="228600" marR="0">
              <a:lnSpc>
                <a:spcPts val="1452"/>
              </a:lnSpc>
              <a:spcBef>
                <a:spcPts val="26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features</a:t>
            </a:r>
            <a:r>
              <a:rPr sz="1300" spc="29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are</a:t>
            </a:r>
            <a:r>
              <a:rPr sz="1300" spc="29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considered</a:t>
            </a:r>
            <a:r>
              <a:rPr sz="1300" spc="29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CLS-compliant,</a:t>
            </a:r>
            <a:r>
              <a:rPr sz="1300" spc="29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ensuring</a:t>
            </a:r>
            <a:r>
              <a:rPr sz="1300" spc="29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that</a:t>
            </a:r>
            <a:r>
              <a:rPr sz="1300" spc="29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they</a:t>
            </a:r>
            <a:r>
              <a:rPr sz="1300" spc="29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can</a:t>
            </a:r>
            <a:r>
              <a:rPr sz="1300" spc="29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be</a:t>
            </a:r>
            <a:r>
              <a:rPr sz="1300" spc="29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fully</a:t>
            </a:r>
          </a:p>
          <a:p>
            <a:pPr marL="22860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utilized regardless of the programming language used.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919802"/>
            <a:ext cx="1253453" cy="2225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2"/>
              </a:lnSpc>
              <a:spcBef>
                <a:spcPct val="0"/>
              </a:spcBef>
              <a:spcAft>
                <a:spcPct val="0"/>
              </a:spcAft>
            </a:pPr>
            <a:r>
              <a:rPr sz="1300" b="1">
                <a:solidFill>
                  <a:srgbClr val="000000"/>
                </a:solidFill>
                <a:latin typeface="Arial"/>
                <a:cs typeface="Arial"/>
              </a:rPr>
              <a:t>Class Library: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000" y="1290529"/>
            <a:ext cx="5867474" cy="21874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2"/>
              </a:lnSpc>
              <a:spcBef>
                <a:spcPct val="0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●</a:t>
            </a:r>
            <a:r>
              <a:rPr sz="1300" spc="6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300" b="1">
                <a:solidFill>
                  <a:srgbClr val="000000"/>
                </a:solidFill>
                <a:latin typeface="Arial"/>
                <a:cs typeface="Arial"/>
              </a:rPr>
              <a:t>Hierarchy</a:t>
            </a:r>
            <a:r>
              <a:rPr sz="1300" b="1" spc="10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b="1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sz="1300" b="1" spc="10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b="1">
                <a:solidFill>
                  <a:srgbClr val="000000"/>
                </a:solidFill>
                <a:latin typeface="Arial"/>
                <a:cs typeface="Arial"/>
              </a:rPr>
              <a:t>Classes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:</a:t>
            </a:r>
            <a:r>
              <a:rPr sz="1300" spc="10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1300" spc="10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class</a:t>
            </a:r>
            <a:r>
              <a:rPr sz="1300" spc="10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library</a:t>
            </a:r>
            <a:r>
              <a:rPr sz="1300" spc="10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provides</a:t>
            </a:r>
            <a:r>
              <a:rPr sz="1300" spc="10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1300" spc="10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comprehensive</a:t>
            </a:r>
            <a:r>
              <a:rPr sz="1300" spc="10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set</a:t>
            </a:r>
            <a:r>
              <a:rPr sz="1300" spc="10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of</a:t>
            </a:r>
          </a:p>
          <a:p>
            <a:pPr marL="22860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classes</a:t>
            </a:r>
            <a:r>
              <a:rPr sz="1300" spc="20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for</a:t>
            </a:r>
            <a:r>
              <a:rPr sz="1300" spc="20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building</a:t>
            </a:r>
            <a:r>
              <a:rPr sz="1300" spc="20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various</a:t>
            </a:r>
            <a:r>
              <a:rPr sz="1300" spc="20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functionalities</a:t>
            </a:r>
            <a:r>
              <a:rPr sz="1300" spc="20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within</a:t>
            </a:r>
            <a:r>
              <a:rPr sz="1300" spc="20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1300" spc="20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library</a:t>
            </a:r>
            <a:r>
              <a:rPr sz="1300" spc="20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management</a:t>
            </a:r>
          </a:p>
          <a:p>
            <a:pPr marL="22860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system.</a:t>
            </a:r>
            <a:r>
              <a:rPr sz="1300" spc="84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These</a:t>
            </a:r>
            <a:r>
              <a:rPr sz="1300" spc="84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classes</a:t>
            </a:r>
            <a:r>
              <a:rPr sz="1300" spc="84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represent</a:t>
            </a:r>
            <a:r>
              <a:rPr sz="1300" spc="84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entities</a:t>
            </a:r>
            <a:r>
              <a:rPr sz="1300" spc="84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such</a:t>
            </a:r>
            <a:r>
              <a:rPr sz="1300" spc="84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as</a:t>
            </a:r>
            <a:r>
              <a:rPr sz="1300" spc="84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books,</a:t>
            </a:r>
            <a:r>
              <a:rPr sz="1300" spc="84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users,</a:t>
            </a:r>
          </a:p>
          <a:p>
            <a:pPr marL="22860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transactions,</a:t>
            </a:r>
            <a:r>
              <a:rPr sz="1300" spc="12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etc.,</a:t>
            </a:r>
            <a:r>
              <a:rPr sz="1300" spc="12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sz="1300" spc="12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provide</a:t>
            </a:r>
            <a:r>
              <a:rPr sz="1300" spc="12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methods</a:t>
            </a:r>
            <a:r>
              <a:rPr sz="1300" spc="12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sz="1300" spc="12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properties</a:t>
            </a:r>
            <a:r>
              <a:rPr sz="1300" spc="12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sz="1300" spc="12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manipulate</a:t>
            </a:r>
            <a:r>
              <a:rPr sz="1300" spc="12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and</a:t>
            </a:r>
          </a:p>
          <a:p>
            <a:pPr marL="22860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interact with them.</a:t>
            </a:r>
          </a:p>
          <a:p>
            <a:pPr marL="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●</a:t>
            </a:r>
            <a:r>
              <a:rPr sz="1300" spc="6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300" b="1">
                <a:solidFill>
                  <a:srgbClr val="000000"/>
                </a:solidFill>
                <a:latin typeface="Arial"/>
                <a:cs typeface="Arial"/>
              </a:rPr>
              <a:t>Namespace</a:t>
            </a:r>
            <a:r>
              <a:rPr sz="1300" b="1" spc="-5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b="1">
                <a:solidFill>
                  <a:srgbClr val="000000"/>
                </a:solidFill>
                <a:latin typeface="Arial"/>
                <a:cs typeface="Arial"/>
              </a:rPr>
              <a:t>Organization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:</a:t>
            </a:r>
            <a:r>
              <a:rPr sz="1300" spc="-5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1300" spc="-5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class</a:t>
            </a:r>
            <a:r>
              <a:rPr sz="1300" spc="-5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library</a:t>
            </a:r>
            <a:r>
              <a:rPr sz="1300" spc="-5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is</a:t>
            </a:r>
            <a:r>
              <a:rPr sz="1300" spc="-5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organized</a:t>
            </a:r>
            <a:r>
              <a:rPr sz="1300" spc="-5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into</a:t>
            </a:r>
            <a:r>
              <a:rPr sz="1300" spc="-5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namespaces,</a:t>
            </a:r>
          </a:p>
          <a:p>
            <a:pPr marL="228600" marR="0">
              <a:lnSpc>
                <a:spcPts val="1452"/>
              </a:lnSpc>
              <a:spcBef>
                <a:spcPts val="26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each</a:t>
            </a:r>
            <a:r>
              <a:rPr sz="1300" spc="1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providing</a:t>
            </a:r>
            <a:r>
              <a:rPr sz="1300" spc="11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distinct</a:t>
            </a:r>
            <a:r>
              <a:rPr sz="1300" spc="11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areas</a:t>
            </a:r>
            <a:r>
              <a:rPr sz="1300" spc="11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sz="1300" spc="11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functionality.</a:t>
            </a:r>
            <a:r>
              <a:rPr sz="1300" spc="1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For</a:t>
            </a:r>
            <a:r>
              <a:rPr sz="1300" spc="11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example,</a:t>
            </a:r>
            <a:r>
              <a:rPr sz="1300" spc="1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there</a:t>
            </a:r>
            <a:r>
              <a:rPr sz="1300" spc="11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could</a:t>
            </a:r>
            <a:r>
              <a:rPr sz="1300" spc="1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be</a:t>
            </a:r>
          </a:p>
          <a:p>
            <a:pPr marL="22860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namespaces</a:t>
            </a:r>
            <a:r>
              <a:rPr sz="1300" spc="91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for</a:t>
            </a:r>
            <a:r>
              <a:rPr sz="1300" spc="91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handling</a:t>
            </a:r>
            <a:r>
              <a:rPr sz="1300" spc="91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book</a:t>
            </a:r>
            <a:r>
              <a:rPr sz="1300" spc="91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management,</a:t>
            </a:r>
            <a:r>
              <a:rPr sz="1300" spc="91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user</a:t>
            </a:r>
            <a:r>
              <a:rPr sz="1300" spc="91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authentication,</a:t>
            </a:r>
          </a:p>
          <a:p>
            <a:pPr marL="22860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transaction</a:t>
            </a:r>
            <a:r>
              <a:rPr sz="1300" spc="57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processing,</a:t>
            </a:r>
            <a:r>
              <a:rPr sz="1300" spc="57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etc.</a:t>
            </a:r>
            <a:r>
              <a:rPr sz="1300" spc="57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Dependencies</a:t>
            </a:r>
            <a:r>
              <a:rPr sz="1300" spc="57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between</a:t>
            </a:r>
            <a:r>
              <a:rPr sz="1300" spc="57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namespaces</a:t>
            </a:r>
            <a:r>
              <a:rPr sz="1300" spc="57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are</a:t>
            </a:r>
          </a:p>
          <a:p>
            <a:pPr marL="22860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minimized to maintain modularity and code reusability.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000" y="3473786"/>
            <a:ext cx="5867474" cy="8775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2"/>
              </a:lnSpc>
              <a:spcBef>
                <a:spcPct val="0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●</a:t>
            </a:r>
            <a:r>
              <a:rPr sz="1300" spc="6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300" b="1">
                <a:solidFill>
                  <a:srgbClr val="000000"/>
                </a:solidFill>
                <a:latin typeface="Arial"/>
                <a:cs typeface="Arial"/>
              </a:rPr>
              <a:t>Functionalities</a:t>
            </a:r>
            <a:r>
              <a:rPr sz="1300" b="1" spc="-8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b="1">
                <a:solidFill>
                  <a:srgbClr val="000000"/>
                </a:solidFill>
                <a:latin typeface="Arial"/>
                <a:cs typeface="Arial"/>
              </a:rPr>
              <a:t>Provided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:</a:t>
            </a:r>
            <a:r>
              <a:rPr sz="1300" spc="-8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1300" spc="-8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class</a:t>
            </a:r>
            <a:r>
              <a:rPr sz="1300" spc="-8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library</a:t>
            </a:r>
            <a:r>
              <a:rPr sz="1300" spc="-8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includes</a:t>
            </a:r>
            <a:r>
              <a:rPr sz="1300" spc="-8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functionalities</a:t>
            </a:r>
            <a:r>
              <a:rPr sz="1300" spc="-8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such</a:t>
            </a:r>
            <a:r>
              <a:rPr sz="1300" spc="-8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as:</a:t>
            </a:r>
          </a:p>
          <a:p>
            <a:pPr marL="45720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○</a:t>
            </a:r>
            <a:r>
              <a:rPr sz="1300" spc="6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Collection classes for managing lists of books, users, etc.</a:t>
            </a:r>
          </a:p>
          <a:p>
            <a:pPr marL="45720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○</a:t>
            </a:r>
            <a:r>
              <a:rPr sz="1300" spc="6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File</a:t>
            </a:r>
            <a:r>
              <a:rPr sz="1300" spc="21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I/O</a:t>
            </a:r>
            <a:r>
              <a:rPr sz="1300" spc="21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for</a:t>
            </a:r>
            <a:r>
              <a:rPr sz="1300" spc="21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reading</a:t>
            </a:r>
            <a:r>
              <a:rPr sz="1300" spc="21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sz="1300" spc="21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writing</a:t>
            </a:r>
            <a:r>
              <a:rPr sz="1300" spc="21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data</a:t>
            </a:r>
            <a:r>
              <a:rPr sz="1300" spc="21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sz="1300" spc="20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files,</a:t>
            </a:r>
            <a:r>
              <a:rPr sz="1300" spc="21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such</a:t>
            </a:r>
            <a:r>
              <a:rPr sz="1300" spc="21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as</a:t>
            </a:r>
            <a:r>
              <a:rPr sz="1300" spc="21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storing</a:t>
            </a:r>
            <a:r>
              <a:rPr sz="1300" spc="21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book</a:t>
            </a:r>
          </a:p>
          <a:p>
            <a:pPr marL="68580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information or user records.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00200" y="4347088"/>
            <a:ext cx="5410200" cy="19691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2"/>
              </a:lnSpc>
              <a:spcBef>
                <a:spcPct val="0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○</a:t>
            </a:r>
            <a:r>
              <a:rPr sz="1300" spc="6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Screen</a:t>
            </a:r>
            <a:r>
              <a:rPr sz="1300" spc="41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I/O</a:t>
            </a:r>
            <a:r>
              <a:rPr sz="1300" spc="41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for</a:t>
            </a:r>
            <a:r>
              <a:rPr sz="1300" spc="41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displaying</a:t>
            </a:r>
            <a:r>
              <a:rPr sz="1300" spc="41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information</a:t>
            </a:r>
            <a:r>
              <a:rPr sz="1300" spc="41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sz="1300" spc="41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users</a:t>
            </a:r>
            <a:r>
              <a:rPr sz="1300" spc="41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through</a:t>
            </a:r>
            <a:r>
              <a:rPr sz="1300" spc="41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1300" spc="41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user</a:t>
            </a:r>
          </a:p>
          <a:p>
            <a:pPr marL="22860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interface.</a:t>
            </a:r>
          </a:p>
          <a:p>
            <a:pPr marL="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○</a:t>
            </a:r>
            <a:r>
              <a:rPr sz="1300" spc="6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Network</a:t>
            </a:r>
            <a:r>
              <a:rPr sz="1300" spc="24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I/O</a:t>
            </a:r>
            <a:r>
              <a:rPr sz="1300" spc="24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for</a:t>
            </a:r>
            <a:r>
              <a:rPr sz="1300" spc="24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communication</a:t>
            </a:r>
            <a:r>
              <a:rPr sz="1300" spc="24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with</a:t>
            </a:r>
            <a:r>
              <a:rPr sz="1300" spc="24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external</a:t>
            </a:r>
            <a:r>
              <a:rPr sz="1300" spc="24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systems</a:t>
            </a:r>
            <a:r>
              <a:rPr sz="1300" spc="24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or</a:t>
            </a:r>
            <a:r>
              <a:rPr sz="1300" spc="24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services,</a:t>
            </a:r>
          </a:p>
          <a:p>
            <a:pPr marL="22860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such as accessing online databases or web services.</a:t>
            </a:r>
          </a:p>
          <a:p>
            <a:pPr marL="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○</a:t>
            </a:r>
            <a:r>
              <a:rPr sz="1300" spc="6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Threading support for handling concurrent operations efficiently.</a:t>
            </a:r>
          </a:p>
          <a:p>
            <a:pPr marL="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○</a:t>
            </a:r>
            <a:r>
              <a:rPr sz="1300" spc="6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XML</a:t>
            </a:r>
            <a:r>
              <a:rPr sz="1300" spc="24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functionality</a:t>
            </a:r>
            <a:r>
              <a:rPr sz="1300" spc="24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for</a:t>
            </a:r>
            <a:r>
              <a:rPr sz="1300" spc="24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parsing</a:t>
            </a:r>
            <a:r>
              <a:rPr sz="1300" spc="24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sz="1300" spc="24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generating</a:t>
            </a:r>
            <a:r>
              <a:rPr sz="1300" spc="24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XML</a:t>
            </a:r>
            <a:r>
              <a:rPr sz="1300" spc="24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data,</a:t>
            </a:r>
            <a:r>
              <a:rPr sz="1300" spc="24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useful</a:t>
            </a:r>
            <a:r>
              <a:rPr sz="1300" spc="24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for</a:t>
            </a:r>
          </a:p>
          <a:p>
            <a:pPr marL="228600" marR="0">
              <a:lnSpc>
                <a:spcPts val="1452"/>
              </a:lnSpc>
              <a:spcBef>
                <a:spcPts val="26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storing metadata or exchanging information with other systems.</a:t>
            </a:r>
          </a:p>
          <a:p>
            <a:pPr marL="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○</a:t>
            </a:r>
            <a:r>
              <a:rPr sz="1300" spc="6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Database</a:t>
            </a:r>
            <a:r>
              <a:rPr sz="1300" spc="-8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connectivity</a:t>
            </a:r>
            <a:r>
              <a:rPr sz="1300" spc="-8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for</a:t>
            </a:r>
            <a:r>
              <a:rPr sz="1300" spc="-8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interacting</a:t>
            </a:r>
            <a:r>
              <a:rPr sz="1300" spc="-8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with</a:t>
            </a:r>
            <a:r>
              <a:rPr sz="1300" spc="-8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1300" spc="-8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backend</a:t>
            </a:r>
            <a:r>
              <a:rPr sz="1300" spc="-8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database</a:t>
            </a:r>
            <a:r>
              <a:rPr sz="1300" spc="-8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sz="1300" spc="-8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store</a:t>
            </a:r>
          </a:p>
          <a:p>
            <a:pPr marL="22860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and retrieve library data.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14400" y="6464420"/>
            <a:ext cx="6096136" cy="659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2"/>
              </a:lnSpc>
              <a:spcBef>
                <a:spcPct val="0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By</a:t>
            </a:r>
            <a:r>
              <a:rPr sz="1300" spc="-6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incorporating</a:t>
            </a:r>
            <a:r>
              <a:rPr sz="1300" spc="-6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these</a:t>
            </a:r>
            <a:r>
              <a:rPr sz="1300" spc="-6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features</a:t>
            </a:r>
            <a:r>
              <a:rPr sz="1300" spc="-6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into</a:t>
            </a:r>
            <a:r>
              <a:rPr sz="1300" spc="-6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1300" spc="-6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library</a:t>
            </a:r>
            <a:r>
              <a:rPr sz="1300" spc="-6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management</a:t>
            </a:r>
            <a:r>
              <a:rPr sz="1300" spc="-6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system,</a:t>
            </a:r>
            <a:r>
              <a:rPr sz="1300" spc="-6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you</a:t>
            </a:r>
            <a:r>
              <a:rPr sz="1300" spc="-6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ensure</a:t>
            </a:r>
            <a:r>
              <a:rPr sz="1300" spc="-6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that</a:t>
            </a:r>
          </a:p>
          <a:p>
            <a:pPr marL="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it's built on a solid foundation that promotes type safety, language interoperability,</a:t>
            </a:r>
          </a:p>
          <a:p>
            <a:pPr marL="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and modular development, ultimately resulting in a robust and scalable system.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1112" y="1644824"/>
            <a:ext cx="5410175" cy="17508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2"/>
              </a:lnSpc>
              <a:spcBef>
                <a:spcPct val="0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○</a:t>
            </a:r>
            <a:r>
              <a:rPr sz="1300" spc="6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Updated</a:t>
            </a:r>
            <a:r>
              <a:rPr sz="1300" spc="55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with</a:t>
            </a:r>
            <a:r>
              <a:rPr sz="1300" spc="55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powerful</a:t>
            </a:r>
            <a:r>
              <a:rPr sz="1300" spc="55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object-oriented</a:t>
            </a:r>
            <a:r>
              <a:rPr sz="1300" spc="55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features</a:t>
            </a:r>
            <a:r>
              <a:rPr sz="1300" spc="55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like</a:t>
            </a:r>
            <a:r>
              <a:rPr sz="1300" spc="55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inheritance,</a:t>
            </a:r>
          </a:p>
          <a:p>
            <a:pPr marL="22860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interfaces, and overloading.</a:t>
            </a:r>
          </a:p>
          <a:p>
            <a:pPr marL="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○</a:t>
            </a:r>
            <a:r>
              <a:rPr sz="1300" spc="6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Supports structured exception handling, custom attributes, and multi-</a:t>
            </a:r>
          </a:p>
          <a:p>
            <a:pPr marL="22860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threading.</a:t>
            </a:r>
          </a:p>
          <a:p>
            <a:pPr marL="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○</a:t>
            </a:r>
            <a:r>
              <a:rPr sz="1300" spc="6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CLS</a:t>
            </a:r>
            <a:r>
              <a:rPr sz="1300" spc="50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compliant,</a:t>
            </a:r>
            <a:r>
              <a:rPr sz="1300" spc="50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ensuring</a:t>
            </a:r>
            <a:r>
              <a:rPr sz="1300" spc="50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compatibility</a:t>
            </a:r>
            <a:r>
              <a:rPr sz="1300" spc="50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with</a:t>
            </a:r>
            <a:r>
              <a:rPr sz="1300" spc="50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other</a:t>
            </a:r>
            <a:r>
              <a:rPr sz="1300" spc="50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CLS-compliant</a:t>
            </a:r>
          </a:p>
          <a:p>
            <a:pPr marL="22860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languages.</a:t>
            </a:r>
          </a:p>
          <a:p>
            <a:pPr marL="0" marR="0">
              <a:lnSpc>
                <a:spcPts val="1452"/>
              </a:lnSpc>
              <a:spcBef>
                <a:spcPts val="26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○</a:t>
            </a:r>
            <a:r>
              <a:rPr sz="1300" spc="6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Provides</a:t>
            </a:r>
            <a:r>
              <a:rPr sz="1300" spc="35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1300" spc="35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familiar</a:t>
            </a:r>
            <a:r>
              <a:rPr sz="1300" spc="35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environment</a:t>
            </a:r>
            <a:r>
              <a:rPr sz="1300" spc="35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for</a:t>
            </a:r>
            <a:r>
              <a:rPr sz="1300" spc="35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developers</a:t>
            </a:r>
            <a:r>
              <a:rPr sz="1300" spc="35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transitioning</a:t>
            </a:r>
            <a:r>
              <a:rPr sz="1300" spc="35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from</a:t>
            </a:r>
          </a:p>
          <a:p>
            <a:pPr marL="22860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older versions of Visual Basic.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3912" y="3391431"/>
            <a:ext cx="637931" cy="2225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2"/>
              </a:lnSpc>
              <a:spcBef>
                <a:spcPct val="0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2.</a:t>
            </a:r>
            <a:r>
              <a:rPr sz="1300" spc="35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b="1">
                <a:solidFill>
                  <a:srgbClr val="000000"/>
                </a:solidFill>
                <a:latin typeface="Arial"/>
                <a:cs typeface="Arial"/>
              </a:rPr>
              <a:t>C#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81112" y="3609756"/>
            <a:ext cx="5410175" cy="10958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2"/>
              </a:lnSpc>
              <a:spcBef>
                <a:spcPct val="0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○</a:t>
            </a:r>
            <a:r>
              <a:rPr sz="1300" spc="6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Designed</a:t>
            </a:r>
            <a:r>
              <a:rPr sz="1300" spc="33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for</a:t>
            </a:r>
            <a:r>
              <a:rPr sz="1300" spc="33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rapid</a:t>
            </a:r>
            <a:r>
              <a:rPr sz="1300" spc="33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application</a:t>
            </a:r>
            <a:r>
              <a:rPr sz="1300" spc="33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development,</a:t>
            </a:r>
            <a:r>
              <a:rPr sz="1300" spc="33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resembling</a:t>
            </a:r>
            <a:r>
              <a:rPr sz="1300" spc="33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"C++</a:t>
            </a:r>
            <a:r>
              <a:rPr sz="1300" spc="33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for</a:t>
            </a:r>
          </a:p>
          <a:p>
            <a:pPr marL="22860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Rapid Application Development".</a:t>
            </a:r>
          </a:p>
          <a:p>
            <a:pPr marL="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○</a:t>
            </a:r>
            <a:r>
              <a:rPr sz="1300" spc="6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No standard library; designed to leverage .NET libraries extensively.</a:t>
            </a:r>
          </a:p>
          <a:p>
            <a:pPr marL="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○</a:t>
            </a:r>
            <a:r>
              <a:rPr sz="1300" spc="6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Compliant with CLS, supporting structured exception handling.</a:t>
            </a:r>
          </a:p>
          <a:p>
            <a:pPr marL="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○</a:t>
            </a:r>
            <a:r>
              <a:rPr sz="1300" spc="6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Allows</a:t>
            </a:r>
            <a:r>
              <a:rPr sz="1300" spc="-7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seamless</a:t>
            </a:r>
            <a:r>
              <a:rPr sz="1300" spc="-7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interoperability</a:t>
            </a:r>
            <a:r>
              <a:rPr sz="1300" spc="-7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with</a:t>
            </a:r>
            <a:r>
              <a:rPr sz="1300" spc="-7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other</a:t>
            </a:r>
            <a:r>
              <a:rPr sz="1300" spc="-7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CLS-compliant</a:t>
            </a:r>
            <a:r>
              <a:rPr sz="1300" spc="-7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languages.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23912" y="4701385"/>
            <a:ext cx="1564637" cy="2225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2"/>
              </a:lnSpc>
              <a:spcBef>
                <a:spcPct val="0"/>
              </a:spcBef>
              <a:spcAft>
                <a:spcPct val="0"/>
              </a:spcAft>
            </a:pP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3.</a:t>
            </a:r>
            <a:r>
              <a:rPr sz="1300" spc="356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000000"/>
                </a:solidFill>
                <a:latin typeface="Arial"/>
                <a:cs typeface="Arial"/>
              </a:rPr>
              <a:t>Visual J# .NET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81112" y="4919710"/>
            <a:ext cx="5410200" cy="87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2"/>
              </a:lnSpc>
              <a:spcBef>
                <a:spcPct val="0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○</a:t>
            </a:r>
            <a:r>
              <a:rPr sz="1300" spc="6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Facilitates</a:t>
            </a:r>
            <a:r>
              <a:rPr sz="1300" spc="16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1300" spc="16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transition</a:t>
            </a:r>
            <a:r>
              <a:rPr sz="1300" spc="16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for</a:t>
            </a:r>
            <a:r>
              <a:rPr sz="1300" spc="16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Java</a:t>
            </a:r>
            <a:r>
              <a:rPr sz="1300" spc="16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developers</a:t>
            </a:r>
            <a:r>
              <a:rPr sz="1300" spc="16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into</a:t>
            </a:r>
            <a:r>
              <a:rPr sz="1300" spc="16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1300" spc="16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world</a:t>
            </a:r>
            <a:r>
              <a:rPr sz="1300" spc="16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sz="1300" spc="16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XML</a:t>
            </a:r>
          </a:p>
          <a:p>
            <a:pPr marL="22860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Web Services.</a:t>
            </a:r>
          </a:p>
          <a:p>
            <a:pPr marL="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○</a:t>
            </a:r>
            <a:r>
              <a:rPr sz="1300" spc="6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Improves</a:t>
            </a:r>
            <a:r>
              <a:rPr sz="1300" spc="54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interoperability</a:t>
            </a:r>
            <a:r>
              <a:rPr sz="1300" spc="54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sz="1300" spc="54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Java-language</a:t>
            </a:r>
            <a:r>
              <a:rPr sz="1300" spc="54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programs</a:t>
            </a:r>
            <a:r>
              <a:rPr sz="1300" spc="54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with</a:t>
            </a:r>
            <a:r>
              <a:rPr sz="1300" spc="54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other</a:t>
            </a:r>
          </a:p>
          <a:p>
            <a:pPr marL="22860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languages in the .NET ecosystem.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23912" y="5793013"/>
            <a:ext cx="5867511" cy="4408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 marR="0">
              <a:lnSpc>
                <a:spcPts val="1452"/>
              </a:lnSpc>
              <a:spcBef>
                <a:spcPct val="0"/>
              </a:spcBef>
              <a:spcAft>
                <a:spcPct val="0"/>
              </a:spcAft>
            </a:pP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○</a:t>
            </a:r>
            <a:r>
              <a:rPr sz="1300" spc="6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Provides</a:t>
            </a:r>
            <a:r>
              <a:rPr sz="1300" spc="-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1300" spc="-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bridge</a:t>
            </a:r>
            <a:r>
              <a:rPr sz="1300" spc="-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for</a:t>
            </a:r>
            <a:r>
              <a:rPr sz="1300" spc="-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Java</a:t>
            </a:r>
            <a:r>
              <a:rPr sz="1300" spc="-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developers</a:t>
            </a:r>
            <a:r>
              <a:rPr sz="1300" spc="-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sz="1300" spc="-38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leverage</a:t>
            </a:r>
            <a:r>
              <a:rPr sz="1300" spc="-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.NET</a:t>
            </a:r>
            <a:r>
              <a:rPr sz="1300" spc="-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technologies.</a:t>
            </a:r>
          </a:p>
          <a:p>
            <a:pPr marL="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4.</a:t>
            </a:r>
            <a:r>
              <a:rPr sz="1300" spc="356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000000"/>
                </a:solidFill>
                <a:latin typeface="Arial"/>
                <a:cs typeface="Arial"/>
              </a:rPr>
              <a:t>Visual Perl and Visual Python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81112" y="6229664"/>
            <a:ext cx="5410200" cy="659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2"/>
              </a:lnSpc>
              <a:spcBef>
                <a:spcPct val="0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○</a:t>
            </a:r>
            <a:r>
              <a:rPr sz="1300" spc="6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Enables building .NET-aware applications in Perl or Python.</a:t>
            </a:r>
          </a:p>
          <a:p>
            <a:pPr marL="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○</a:t>
            </a:r>
            <a:r>
              <a:rPr sz="1300" spc="6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Integrated</a:t>
            </a:r>
            <a:r>
              <a:rPr sz="1300" spc="40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into</a:t>
            </a:r>
            <a:r>
              <a:rPr sz="1300" spc="40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1300" spc="40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Visual</a:t>
            </a:r>
            <a:r>
              <a:rPr sz="1300" spc="40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Studio</a:t>
            </a:r>
            <a:r>
              <a:rPr sz="1300" spc="40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.NET</a:t>
            </a:r>
            <a:r>
              <a:rPr sz="1300" spc="40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environment,</a:t>
            </a:r>
            <a:r>
              <a:rPr sz="1300" spc="40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providing</a:t>
            </a:r>
            <a:r>
              <a:rPr sz="1300" spc="40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</a:t>
            </a:r>
          </a:p>
          <a:p>
            <a:pPr marL="22860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unified development experience.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23912" y="6884642"/>
            <a:ext cx="5867348" cy="8775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 marR="0">
              <a:lnSpc>
                <a:spcPts val="1452"/>
              </a:lnSpc>
              <a:spcBef>
                <a:spcPct val="0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○</a:t>
            </a:r>
            <a:r>
              <a:rPr sz="1300" spc="6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Supports libraries like Perl Dev Kit for enhanced functionality.</a:t>
            </a:r>
          </a:p>
          <a:p>
            <a:pPr marL="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5.</a:t>
            </a:r>
            <a:r>
              <a:rPr sz="1300" spc="35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b="1">
                <a:solidFill>
                  <a:srgbClr val="000000"/>
                </a:solidFill>
                <a:latin typeface="Arial"/>
                <a:cs typeface="Arial"/>
              </a:rPr>
              <a:t>Other Supported Languages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(like FORTRAN, COBOL, Eiffel):</a:t>
            </a:r>
          </a:p>
          <a:p>
            <a:pPr marL="45720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○</a:t>
            </a:r>
            <a:r>
              <a:rPr sz="1300" spc="6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Expand</a:t>
            </a:r>
            <a:r>
              <a:rPr sz="1300" spc="57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1300" spc="57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range</a:t>
            </a:r>
            <a:r>
              <a:rPr sz="1300" spc="57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sz="1300" spc="56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developers</a:t>
            </a:r>
            <a:r>
              <a:rPr sz="1300" spc="57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who</a:t>
            </a:r>
            <a:r>
              <a:rPr sz="1300" spc="57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can</a:t>
            </a:r>
            <a:r>
              <a:rPr sz="1300" spc="56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leverage</a:t>
            </a:r>
            <a:r>
              <a:rPr sz="1300" spc="56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1300" spc="56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.NET</a:t>
            </a:r>
          </a:p>
          <a:p>
            <a:pPr marL="68580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Framework for building applications.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81112" y="7757944"/>
            <a:ext cx="5410199" cy="4408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2"/>
              </a:lnSpc>
              <a:spcBef>
                <a:spcPct val="0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○</a:t>
            </a:r>
            <a:r>
              <a:rPr sz="1300" spc="6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Provides</a:t>
            </a:r>
            <a:r>
              <a:rPr sz="1300" spc="17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compatibility</a:t>
            </a:r>
            <a:r>
              <a:rPr sz="1300" spc="17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with</a:t>
            </a:r>
            <a:r>
              <a:rPr sz="1300" spc="17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legacy</a:t>
            </a:r>
            <a:r>
              <a:rPr sz="1300" spc="17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systems</a:t>
            </a:r>
            <a:r>
              <a:rPr sz="1300" spc="17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or</a:t>
            </a:r>
            <a:r>
              <a:rPr sz="1300" spc="17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codebases</a:t>
            </a:r>
            <a:r>
              <a:rPr sz="1300" spc="17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written</a:t>
            </a:r>
            <a:r>
              <a:rPr sz="1300" spc="17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in</a:t>
            </a:r>
          </a:p>
          <a:p>
            <a:pPr marL="22860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these languages.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C787D6-B1D9-1EC0-DB30-DD0458F50C3D}"/>
              </a:ext>
            </a:extLst>
          </p:cNvPr>
          <p:cNvSpPr txBox="1"/>
          <p:nvPr/>
        </p:nvSpPr>
        <p:spPr>
          <a:xfrm>
            <a:off x="693824" y="1141538"/>
            <a:ext cx="3886200" cy="2891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ts val="1452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latin typeface="Arial"/>
                <a:cs typeface="Arial"/>
              </a:rPr>
              <a:t>1.</a:t>
            </a:r>
            <a:r>
              <a:rPr lang="en-US" sz="1800" spc="356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Arial"/>
                <a:cs typeface="Arial"/>
              </a:rPr>
              <a:t>Visual Basic .NET</a:t>
            </a:r>
            <a:r>
              <a:rPr lang="en-US" sz="1800" dirty="0">
                <a:solidFill>
                  <a:srgbClr val="000000"/>
                </a:solidFill>
                <a:latin typeface="Arial"/>
                <a:cs typeface="Arial"/>
              </a:rPr>
              <a:t>: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000" y="1690239"/>
            <a:ext cx="5867463" cy="2624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2"/>
              </a:lnSpc>
              <a:spcBef>
                <a:spcPct val="0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●</a:t>
            </a:r>
            <a:r>
              <a:rPr sz="1300" spc="6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300" b="1">
                <a:solidFill>
                  <a:srgbClr val="000000"/>
                </a:solidFill>
                <a:latin typeface="Arial"/>
                <a:cs typeface="Arial"/>
              </a:rPr>
              <a:t>Language</a:t>
            </a:r>
            <a:r>
              <a:rPr sz="1300" b="1" spc="13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b="1">
                <a:solidFill>
                  <a:srgbClr val="000000"/>
                </a:solidFill>
                <a:latin typeface="Arial"/>
                <a:cs typeface="Arial"/>
              </a:rPr>
              <a:t>Flexibility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:</a:t>
            </a:r>
            <a:r>
              <a:rPr sz="1300" spc="13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Developers</a:t>
            </a:r>
            <a:r>
              <a:rPr sz="1300" spc="13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can</a:t>
            </a:r>
            <a:r>
              <a:rPr sz="1300" spc="13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choose</a:t>
            </a:r>
            <a:r>
              <a:rPr sz="1300" spc="13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1300" spc="14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language</a:t>
            </a:r>
            <a:r>
              <a:rPr sz="1300" spc="13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they're</a:t>
            </a:r>
            <a:r>
              <a:rPr sz="1300" spc="13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most</a:t>
            </a:r>
          </a:p>
          <a:p>
            <a:pPr marL="22860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comfortable</a:t>
            </a:r>
            <a:r>
              <a:rPr sz="1300" spc="13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with</a:t>
            </a:r>
            <a:r>
              <a:rPr sz="1300" spc="13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sz="1300" spc="13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build</a:t>
            </a:r>
            <a:r>
              <a:rPr sz="1300" spc="13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different</a:t>
            </a:r>
            <a:r>
              <a:rPr sz="1300" spc="13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components</a:t>
            </a:r>
            <a:r>
              <a:rPr sz="1300" spc="13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sz="1300" spc="13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1300" spc="13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library</a:t>
            </a:r>
            <a:r>
              <a:rPr sz="1300" spc="13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management</a:t>
            </a:r>
          </a:p>
          <a:p>
            <a:pPr marL="22860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system, ensuring efficient development and maintenance.</a:t>
            </a:r>
          </a:p>
          <a:p>
            <a:pPr marL="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●</a:t>
            </a:r>
            <a:r>
              <a:rPr sz="1300" spc="6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300" b="1">
                <a:solidFill>
                  <a:srgbClr val="000000"/>
                </a:solidFill>
                <a:latin typeface="Arial"/>
                <a:cs typeface="Arial"/>
              </a:rPr>
              <a:t>Interoperability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:</a:t>
            </a:r>
            <a:r>
              <a:rPr sz="1300" spc="13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CLS</a:t>
            </a:r>
            <a:r>
              <a:rPr sz="1300" spc="13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compliance</a:t>
            </a:r>
            <a:r>
              <a:rPr sz="1300" spc="13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ensures</a:t>
            </a:r>
            <a:r>
              <a:rPr sz="1300" spc="13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that</a:t>
            </a:r>
            <a:r>
              <a:rPr sz="1300" spc="13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components</a:t>
            </a:r>
            <a:r>
              <a:rPr sz="1300" spc="13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developed</a:t>
            </a:r>
            <a:r>
              <a:rPr sz="1300" spc="13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in</a:t>
            </a:r>
          </a:p>
          <a:p>
            <a:pPr marL="22860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any</a:t>
            </a:r>
            <a:r>
              <a:rPr sz="1300" spc="3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supported</a:t>
            </a:r>
            <a:r>
              <a:rPr sz="1300" spc="3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language</a:t>
            </a:r>
            <a:r>
              <a:rPr sz="1300" spc="3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can</a:t>
            </a:r>
            <a:r>
              <a:rPr sz="1300" spc="3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seamlessly</a:t>
            </a:r>
            <a:r>
              <a:rPr sz="1300" spc="3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interact</a:t>
            </a:r>
            <a:r>
              <a:rPr sz="1300" spc="3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with</a:t>
            </a:r>
            <a:r>
              <a:rPr sz="1300" spc="3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each</a:t>
            </a:r>
            <a:r>
              <a:rPr sz="1300" spc="3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other</a:t>
            </a:r>
            <a:r>
              <a:rPr sz="1300" spc="3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within</a:t>
            </a:r>
            <a:r>
              <a:rPr sz="1300" spc="3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the</a:t>
            </a:r>
          </a:p>
          <a:p>
            <a:pPr marL="22860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library system, promoting code reuse and modularity.</a:t>
            </a:r>
          </a:p>
          <a:p>
            <a:pPr marL="0" marR="0">
              <a:lnSpc>
                <a:spcPts val="1452"/>
              </a:lnSpc>
              <a:spcBef>
                <a:spcPts val="26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●</a:t>
            </a:r>
            <a:r>
              <a:rPr sz="1300" spc="6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300" b="1">
                <a:solidFill>
                  <a:srgbClr val="000000"/>
                </a:solidFill>
                <a:latin typeface="Arial"/>
                <a:cs typeface="Arial"/>
              </a:rPr>
              <a:t>Development</a:t>
            </a:r>
            <a:r>
              <a:rPr sz="1300" b="1" spc="26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b="1">
                <a:solidFill>
                  <a:srgbClr val="000000"/>
                </a:solidFill>
                <a:latin typeface="Arial"/>
                <a:cs typeface="Arial"/>
              </a:rPr>
              <a:t>Environment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:</a:t>
            </a:r>
            <a:r>
              <a:rPr sz="1300" spc="26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Visual</a:t>
            </a:r>
            <a:r>
              <a:rPr sz="1300" spc="26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Studio</a:t>
            </a:r>
            <a:r>
              <a:rPr sz="1300" spc="26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.NET</a:t>
            </a:r>
            <a:r>
              <a:rPr sz="1300" spc="26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provides</a:t>
            </a:r>
            <a:r>
              <a:rPr sz="1300" spc="26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an</a:t>
            </a:r>
            <a:r>
              <a:rPr sz="1300" spc="26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integrated</a:t>
            </a:r>
          </a:p>
          <a:p>
            <a:pPr marL="22860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environment</a:t>
            </a:r>
            <a:r>
              <a:rPr sz="1300" spc="3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for</a:t>
            </a:r>
            <a:r>
              <a:rPr sz="1300" spc="3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developing</a:t>
            </a:r>
            <a:r>
              <a:rPr sz="1300" spc="3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applications</a:t>
            </a:r>
            <a:r>
              <a:rPr sz="1300" spc="3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in</a:t>
            </a:r>
            <a:r>
              <a:rPr sz="1300" spc="3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various</a:t>
            </a:r>
            <a:r>
              <a:rPr sz="1300" spc="3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languages,</a:t>
            </a:r>
            <a:r>
              <a:rPr sz="1300" spc="3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streamlining</a:t>
            </a:r>
          </a:p>
          <a:p>
            <a:pPr marL="22860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the development process.</a:t>
            </a:r>
          </a:p>
          <a:p>
            <a:pPr marL="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●</a:t>
            </a:r>
            <a:r>
              <a:rPr sz="1300" spc="6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300" b="1">
                <a:solidFill>
                  <a:srgbClr val="000000"/>
                </a:solidFill>
                <a:latin typeface="Arial"/>
                <a:cs typeface="Arial"/>
              </a:rPr>
              <a:t>Enhanced</a:t>
            </a:r>
            <a:r>
              <a:rPr sz="1300" b="1" spc="8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b="1">
                <a:solidFill>
                  <a:srgbClr val="000000"/>
                </a:solidFill>
                <a:latin typeface="Arial"/>
                <a:cs typeface="Arial"/>
              </a:rPr>
              <a:t>Functionality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:</a:t>
            </a:r>
            <a:r>
              <a:rPr sz="1300" spc="9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Leveraging</a:t>
            </a:r>
            <a:r>
              <a:rPr sz="1300" spc="9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languages</a:t>
            </a:r>
            <a:r>
              <a:rPr sz="1300" spc="8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like</a:t>
            </a:r>
            <a:r>
              <a:rPr sz="1300" spc="8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Visual</a:t>
            </a:r>
            <a:r>
              <a:rPr sz="1300" spc="9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Perl</a:t>
            </a:r>
            <a:r>
              <a:rPr sz="1300" spc="9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or</a:t>
            </a:r>
            <a:r>
              <a:rPr sz="1300" spc="8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Visual</a:t>
            </a:r>
          </a:p>
          <a:p>
            <a:pPr marL="22860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Python</a:t>
            </a:r>
            <a:r>
              <a:rPr sz="1300" spc="41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expands</a:t>
            </a:r>
            <a:r>
              <a:rPr sz="1300" spc="41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1300" spc="41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capabilities</a:t>
            </a:r>
            <a:r>
              <a:rPr sz="1300" spc="41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sz="1300" spc="41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1300" spc="41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library</a:t>
            </a:r>
            <a:r>
              <a:rPr sz="1300" spc="41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system</a:t>
            </a:r>
            <a:r>
              <a:rPr sz="1300" spc="41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by</a:t>
            </a:r>
            <a:r>
              <a:rPr sz="1300" spc="41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tapping</a:t>
            </a:r>
            <a:r>
              <a:rPr sz="1300" spc="40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into</a:t>
            </a:r>
          </a:p>
          <a:p>
            <a:pPr marL="228600" marR="0">
              <a:lnSpc>
                <a:spcPts val="1452"/>
              </a:lnSpc>
              <a:spcBef>
                <a:spcPts val="26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additional libraries and ecosystems.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000" y="4310148"/>
            <a:ext cx="5867308" cy="6591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2"/>
              </a:lnSpc>
              <a:spcBef>
                <a:spcPct val="0"/>
              </a:spcBef>
              <a:spcAft>
                <a:spcPct val="0"/>
              </a:spcAft>
            </a:pP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●</a:t>
            </a:r>
            <a:r>
              <a:rPr sz="1300" spc="6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300" b="1" dirty="0">
                <a:solidFill>
                  <a:srgbClr val="000000"/>
                </a:solidFill>
                <a:latin typeface="Arial"/>
                <a:cs typeface="Arial"/>
              </a:rPr>
              <a:t>Legacy</a:t>
            </a:r>
            <a:r>
              <a:rPr sz="1300" b="1" spc="546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000000"/>
                </a:solidFill>
                <a:latin typeface="Arial"/>
                <a:cs typeface="Arial"/>
              </a:rPr>
              <a:t>System</a:t>
            </a:r>
            <a:r>
              <a:rPr sz="1300" b="1" spc="547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000000"/>
                </a:solidFill>
                <a:latin typeface="Arial"/>
                <a:cs typeface="Arial"/>
              </a:rPr>
              <a:t>Integration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:</a:t>
            </a:r>
            <a:r>
              <a:rPr sz="1300" spc="546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Support</a:t>
            </a:r>
            <a:r>
              <a:rPr sz="1300" spc="5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for</a:t>
            </a:r>
            <a:r>
              <a:rPr sz="1300" spc="546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languages</a:t>
            </a:r>
            <a:r>
              <a:rPr sz="1300" spc="546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like</a:t>
            </a:r>
            <a:r>
              <a:rPr sz="1300" spc="546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FORTRAN,</a:t>
            </a:r>
          </a:p>
          <a:p>
            <a:pPr marL="22860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COBOL,</a:t>
            </a:r>
            <a:r>
              <a:rPr sz="1300" spc="272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sz="1300" spc="272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Eiffel</a:t>
            </a:r>
            <a:r>
              <a:rPr sz="1300" spc="272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enables</a:t>
            </a:r>
            <a:r>
              <a:rPr sz="1300" spc="272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integration</a:t>
            </a:r>
            <a:r>
              <a:rPr sz="1300" spc="272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with</a:t>
            </a:r>
            <a:r>
              <a:rPr sz="1300" spc="273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legacy</a:t>
            </a:r>
            <a:r>
              <a:rPr sz="1300" spc="272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systems</a:t>
            </a:r>
            <a:r>
              <a:rPr sz="1300" spc="272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or</a:t>
            </a:r>
            <a:r>
              <a:rPr sz="1300" spc="272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libraries,</a:t>
            </a:r>
          </a:p>
          <a:p>
            <a:pPr marL="22860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allowing for a smooth transition or coexistence with existing systems.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4400" y="5117525"/>
            <a:ext cx="6095972" cy="8775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2"/>
              </a:lnSpc>
              <a:spcBef>
                <a:spcPct val="0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By</a:t>
            </a:r>
            <a:r>
              <a:rPr sz="1300" spc="49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leveraging</a:t>
            </a:r>
            <a:r>
              <a:rPr sz="1300" spc="49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1300" spc="49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diverse</a:t>
            </a:r>
            <a:r>
              <a:rPr sz="1300" spc="49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language</a:t>
            </a:r>
            <a:r>
              <a:rPr sz="1300" spc="49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support</a:t>
            </a:r>
            <a:r>
              <a:rPr sz="1300" spc="49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provided</a:t>
            </a:r>
            <a:r>
              <a:rPr sz="1300" spc="49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by</a:t>
            </a:r>
            <a:r>
              <a:rPr sz="1300" spc="49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.NET,</a:t>
            </a:r>
            <a:r>
              <a:rPr sz="1300" spc="49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1300" spc="49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library</a:t>
            </a:r>
          </a:p>
          <a:p>
            <a:pPr marL="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management</a:t>
            </a:r>
            <a:r>
              <a:rPr sz="1300" spc="67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system</a:t>
            </a:r>
            <a:r>
              <a:rPr sz="1300" spc="67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can</a:t>
            </a:r>
            <a:r>
              <a:rPr sz="1300" spc="67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be</a:t>
            </a:r>
            <a:r>
              <a:rPr sz="1300" spc="67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developed</a:t>
            </a:r>
            <a:r>
              <a:rPr sz="1300" spc="67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efficiently,</a:t>
            </a:r>
            <a:r>
              <a:rPr sz="1300" spc="67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ensuring</a:t>
            </a:r>
            <a:r>
              <a:rPr sz="1300" spc="67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compatibility,</a:t>
            </a:r>
          </a:p>
          <a:p>
            <a:pPr marL="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flexibility,</a:t>
            </a:r>
            <a:r>
              <a:rPr sz="1300" spc="44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sz="1300" spc="44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access</a:t>
            </a:r>
            <a:r>
              <a:rPr sz="1300" spc="44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sz="1300" spc="44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1300" spc="44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wide</a:t>
            </a:r>
            <a:r>
              <a:rPr sz="1300" spc="44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range</a:t>
            </a:r>
            <a:r>
              <a:rPr sz="1300" spc="44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sz="1300" spc="44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developer</a:t>
            </a:r>
            <a:r>
              <a:rPr sz="1300" spc="44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expertise</a:t>
            </a:r>
            <a:r>
              <a:rPr sz="1300" spc="44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sz="1300" spc="44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existing</a:t>
            </a:r>
          </a:p>
          <a:p>
            <a:pPr marL="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codebases.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4400" y="6837641"/>
            <a:ext cx="2925700" cy="2509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75"/>
              </a:lnSpc>
              <a:spcBef>
                <a:spcPct val="0"/>
              </a:spcBef>
              <a:spcAft>
                <a:spcPct val="0"/>
              </a:spcAft>
            </a:pPr>
            <a:r>
              <a:rPr sz="1500" b="1">
                <a:solidFill>
                  <a:srgbClr val="000000"/>
                </a:solidFill>
                <a:latin typeface="Arial"/>
                <a:cs typeface="Arial"/>
              </a:rPr>
              <a:t>Constructors and Destructors: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3000" y="7241127"/>
            <a:ext cx="5867474" cy="1095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2"/>
              </a:lnSpc>
              <a:spcBef>
                <a:spcPct val="0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●</a:t>
            </a:r>
            <a:r>
              <a:rPr sz="1300" spc="6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300" b="1">
                <a:solidFill>
                  <a:srgbClr val="000000"/>
                </a:solidFill>
                <a:latin typeface="Arial"/>
                <a:cs typeface="Arial"/>
              </a:rPr>
              <a:t>Constructors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:</a:t>
            </a:r>
            <a:r>
              <a:rPr sz="1300" spc="-2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Used</a:t>
            </a:r>
            <a:r>
              <a:rPr sz="1300" spc="-2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sz="1300" spc="-2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initialize</a:t>
            </a:r>
            <a:r>
              <a:rPr sz="1300" spc="-2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objects,</a:t>
            </a:r>
            <a:r>
              <a:rPr sz="1300" spc="-2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such</a:t>
            </a:r>
            <a:r>
              <a:rPr sz="1300" spc="-2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as</a:t>
            </a:r>
            <a:r>
              <a:rPr sz="1300" spc="-2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creating</a:t>
            </a:r>
            <a:r>
              <a:rPr sz="1300" spc="-2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1300" spc="-2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new</a:t>
            </a:r>
            <a:r>
              <a:rPr sz="1300" spc="-2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instance</a:t>
            </a:r>
            <a:r>
              <a:rPr sz="1300" spc="-2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of</a:t>
            </a:r>
          </a:p>
          <a:p>
            <a:pPr marL="22860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 book or user object with predefined values.</a:t>
            </a:r>
          </a:p>
          <a:p>
            <a:pPr marL="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●</a:t>
            </a:r>
            <a:r>
              <a:rPr sz="1300" spc="6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300" b="1">
                <a:solidFill>
                  <a:srgbClr val="000000"/>
                </a:solidFill>
                <a:latin typeface="Arial"/>
                <a:cs typeface="Arial"/>
              </a:rPr>
              <a:t>Destructors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: Used to release resources allocated to objects when they are</a:t>
            </a:r>
          </a:p>
          <a:p>
            <a:pPr marL="22860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no</a:t>
            </a:r>
            <a:r>
              <a:rPr sz="1300" spc="12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longer</a:t>
            </a:r>
            <a:r>
              <a:rPr sz="1300" spc="12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needed,</a:t>
            </a:r>
            <a:r>
              <a:rPr sz="1300" spc="12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such</a:t>
            </a:r>
            <a:r>
              <a:rPr sz="1300" spc="12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as</a:t>
            </a:r>
            <a:r>
              <a:rPr sz="1300" spc="12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closing</a:t>
            </a:r>
            <a:r>
              <a:rPr sz="1300" spc="12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database</a:t>
            </a:r>
            <a:r>
              <a:rPr sz="1300" spc="12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connections</a:t>
            </a:r>
            <a:r>
              <a:rPr sz="1300" spc="12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or</a:t>
            </a:r>
            <a:r>
              <a:rPr sz="1300" spc="12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releasing</a:t>
            </a:r>
            <a:r>
              <a:rPr sz="1300" spc="12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file</a:t>
            </a:r>
          </a:p>
          <a:p>
            <a:pPr marL="22860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handles.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01463C-D778-BDB6-28F8-3CB04F58BAD9}"/>
              </a:ext>
            </a:extLst>
          </p:cNvPr>
          <p:cNvSpPr txBox="1"/>
          <p:nvPr/>
        </p:nvSpPr>
        <p:spPr>
          <a:xfrm>
            <a:off x="914400" y="1110103"/>
            <a:ext cx="5328592" cy="2891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ts val="1452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rgbClr val="000000"/>
                </a:solidFill>
                <a:latin typeface="Arial"/>
                <a:cs typeface="Arial"/>
              </a:rPr>
              <a:t>Integration into Library Management System: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920219"/>
            <a:ext cx="1841679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000000"/>
                </a:solidFill>
                <a:latin typeface="Arial"/>
                <a:cs typeface="Arial"/>
              </a:rPr>
              <a:t>Garbage Collection: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000" y="1307318"/>
            <a:ext cx="5867336" cy="8775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2"/>
              </a:lnSpc>
              <a:spcBef>
                <a:spcPct val="0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●</a:t>
            </a:r>
            <a:r>
              <a:rPr sz="1300" spc="6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1300" spc="65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.NET</a:t>
            </a:r>
            <a:r>
              <a:rPr sz="1300" spc="66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Framework</a:t>
            </a:r>
            <a:r>
              <a:rPr sz="1300" spc="66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automatically</a:t>
            </a:r>
            <a:r>
              <a:rPr sz="1300" spc="65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monitors</a:t>
            </a:r>
            <a:r>
              <a:rPr sz="1300" spc="66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sz="1300" spc="66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releases</a:t>
            </a:r>
            <a:r>
              <a:rPr sz="1300" spc="66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memory</a:t>
            </a:r>
          </a:p>
          <a:p>
            <a:pPr marL="22860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occupied by objects that are no longer in use.</a:t>
            </a:r>
          </a:p>
          <a:p>
            <a:pPr marL="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●</a:t>
            </a:r>
            <a:r>
              <a:rPr sz="1300" spc="6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Ensures</a:t>
            </a:r>
            <a:r>
              <a:rPr sz="1300" spc="26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efficient</a:t>
            </a:r>
            <a:r>
              <a:rPr sz="1300" spc="26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memory</a:t>
            </a:r>
            <a:r>
              <a:rPr sz="1300" spc="26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usage</a:t>
            </a:r>
            <a:r>
              <a:rPr sz="1300" spc="26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within</a:t>
            </a:r>
            <a:r>
              <a:rPr sz="1300" spc="26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1300" spc="26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library</a:t>
            </a:r>
            <a:r>
              <a:rPr sz="1300" spc="26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management</a:t>
            </a:r>
            <a:r>
              <a:rPr sz="1300" spc="26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system,</a:t>
            </a:r>
          </a:p>
          <a:p>
            <a:pPr marL="22860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preventing memory leaks and optimizing performance.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4400" y="2771751"/>
            <a:ext cx="1248977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000000"/>
                </a:solidFill>
                <a:latin typeface="Arial"/>
                <a:cs typeface="Arial"/>
              </a:rPr>
              <a:t>Overloading: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000" y="3158850"/>
            <a:ext cx="5867473" cy="87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2"/>
              </a:lnSpc>
              <a:spcBef>
                <a:spcPct val="0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●</a:t>
            </a:r>
            <a:r>
              <a:rPr sz="1300" spc="6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Enables</a:t>
            </a:r>
            <a:r>
              <a:rPr sz="1300" spc="8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defining</a:t>
            </a:r>
            <a:r>
              <a:rPr sz="1300" spc="8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multiple</a:t>
            </a:r>
            <a:r>
              <a:rPr sz="1300" spc="8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procedures</a:t>
            </a:r>
            <a:r>
              <a:rPr sz="1300" spc="8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or</a:t>
            </a:r>
            <a:r>
              <a:rPr sz="1300" spc="8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methods</a:t>
            </a:r>
            <a:r>
              <a:rPr sz="1300" spc="8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with</a:t>
            </a:r>
            <a:r>
              <a:rPr sz="1300" spc="8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1300" spc="8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same</a:t>
            </a:r>
            <a:r>
              <a:rPr sz="1300" spc="8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name</a:t>
            </a:r>
            <a:r>
              <a:rPr sz="1300" spc="8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but</a:t>
            </a:r>
          </a:p>
          <a:p>
            <a:pPr marL="22860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different parameters.</a:t>
            </a:r>
          </a:p>
          <a:p>
            <a:pPr marL="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●</a:t>
            </a:r>
            <a:r>
              <a:rPr sz="1300" spc="6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Useful</a:t>
            </a:r>
            <a:r>
              <a:rPr sz="1300" spc="1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for</a:t>
            </a:r>
            <a:r>
              <a:rPr sz="1300" spc="1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defining</a:t>
            </a:r>
            <a:r>
              <a:rPr sz="1300" spc="1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multiple</a:t>
            </a:r>
            <a:r>
              <a:rPr sz="1300" spc="1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constructors</a:t>
            </a:r>
            <a:r>
              <a:rPr sz="1300" spc="1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for</a:t>
            </a:r>
            <a:r>
              <a:rPr sz="1300" spc="1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different</a:t>
            </a:r>
            <a:r>
              <a:rPr sz="1300" spc="1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initialization</a:t>
            </a:r>
            <a:r>
              <a:rPr sz="1300" spc="1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scenarios,</a:t>
            </a:r>
          </a:p>
          <a:p>
            <a:pPr marL="22860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or methods for handling various operations on library items.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14400" y="4606079"/>
            <a:ext cx="1344618" cy="2225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2"/>
              </a:lnSpc>
              <a:spcBef>
                <a:spcPct val="0"/>
              </a:spcBef>
              <a:spcAft>
                <a:spcPct val="0"/>
              </a:spcAft>
            </a:pPr>
            <a:r>
              <a:rPr sz="1300" b="1">
                <a:solidFill>
                  <a:srgbClr val="000000"/>
                </a:solidFill>
                <a:latin typeface="Arial"/>
                <a:cs typeface="Arial"/>
              </a:rPr>
              <a:t>Multithreading: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43000" y="4976805"/>
            <a:ext cx="5867439" cy="1095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2"/>
              </a:lnSpc>
              <a:spcBef>
                <a:spcPct val="0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●</a:t>
            </a:r>
            <a:r>
              <a:rPr sz="1300" spc="6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Allows</a:t>
            </a:r>
            <a:r>
              <a:rPr sz="1300" spc="87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1300" spc="87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library</a:t>
            </a:r>
            <a:r>
              <a:rPr sz="1300" spc="87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management</a:t>
            </a:r>
            <a:r>
              <a:rPr sz="1300" spc="87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system</a:t>
            </a:r>
            <a:r>
              <a:rPr sz="1300" spc="87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sz="1300" spc="87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handle</a:t>
            </a:r>
            <a:r>
              <a:rPr sz="1300" spc="87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multiple</a:t>
            </a:r>
            <a:r>
              <a:rPr sz="1300" spc="87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tasks</a:t>
            </a:r>
          </a:p>
          <a:p>
            <a:pPr marL="22860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simultaneously, improving responsiveness and performance.</a:t>
            </a:r>
          </a:p>
          <a:p>
            <a:pPr marL="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●</a:t>
            </a:r>
            <a:r>
              <a:rPr sz="1300" spc="6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Useful</a:t>
            </a:r>
            <a:r>
              <a:rPr sz="1300" spc="9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for</a:t>
            </a:r>
            <a:r>
              <a:rPr sz="1300" spc="9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tasks</a:t>
            </a:r>
            <a:r>
              <a:rPr sz="1300" spc="9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like</a:t>
            </a:r>
            <a:r>
              <a:rPr sz="1300" spc="9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processing</a:t>
            </a:r>
            <a:r>
              <a:rPr sz="1300" spc="9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user</a:t>
            </a:r>
            <a:r>
              <a:rPr sz="1300" spc="9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requests,</a:t>
            </a:r>
            <a:r>
              <a:rPr sz="1300" spc="9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background</a:t>
            </a:r>
            <a:r>
              <a:rPr sz="1300" spc="9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tasks</a:t>
            </a:r>
            <a:r>
              <a:rPr sz="1300" spc="9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like</a:t>
            </a:r>
            <a:r>
              <a:rPr sz="1300" spc="9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data</a:t>
            </a:r>
          </a:p>
          <a:p>
            <a:pPr marL="22860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synchronization,</a:t>
            </a:r>
            <a:r>
              <a:rPr sz="1300" spc="44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or</a:t>
            </a:r>
            <a:r>
              <a:rPr sz="1300" spc="44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generating</a:t>
            </a:r>
            <a:r>
              <a:rPr sz="1300" spc="44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reports</a:t>
            </a:r>
            <a:r>
              <a:rPr sz="1300" spc="44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without</a:t>
            </a:r>
            <a:r>
              <a:rPr sz="1300" spc="44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blocking</a:t>
            </a:r>
            <a:r>
              <a:rPr sz="1300" spc="44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1300" spc="44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main</a:t>
            </a:r>
            <a:r>
              <a:rPr sz="1300" spc="44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user</a:t>
            </a:r>
          </a:p>
          <a:p>
            <a:pPr marL="22860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interface.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14400" y="6642775"/>
            <a:ext cx="2819579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000000"/>
                </a:solidFill>
                <a:latin typeface="Arial"/>
                <a:cs typeface="Arial"/>
              </a:rPr>
              <a:t>Structured Exception Handling: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43000" y="7029875"/>
            <a:ext cx="5867361" cy="659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2"/>
              </a:lnSpc>
              <a:spcBef>
                <a:spcPct val="0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●</a:t>
            </a:r>
            <a:r>
              <a:rPr sz="1300" spc="6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Enables detecting and handling errors at runtime effectively.</a:t>
            </a:r>
          </a:p>
          <a:p>
            <a:pPr marL="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●</a:t>
            </a:r>
            <a:r>
              <a:rPr sz="1300" spc="6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Using</a:t>
            </a:r>
            <a:r>
              <a:rPr sz="1300" spc="45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Try…Catch…Finally</a:t>
            </a:r>
            <a:r>
              <a:rPr sz="1300" spc="45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statements,</a:t>
            </a:r>
            <a:r>
              <a:rPr sz="1300" spc="45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exceptions</a:t>
            </a:r>
            <a:r>
              <a:rPr sz="1300" spc="45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can</a:t>
            </a:r>
            <a:r>
              <a:rPr sz="1300" spc="45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be</a:t>
            </a:r>
            <a:r>
              <a:rPr sz="1300" spc="45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caught</a:t>
            </a:r>
            <a:r>
              <a:rPr sz="1300" spc="45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and</a:t>
            </a:r>
          </a:p>
          <a:p>
            <a:pPr marL="22860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handled gracefully, preventing application crashes and improving reliability.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9896" y="1932856"/>
            <a:ext cx="5867465" cy="17508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algn="just">
              <a:lnSpc>
                <a:spcPts val="1452"/>
              </a:lnSpc>
              <a:spcBef>
                <a:spcPct val="0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1.</a:t>
            </a:r>
            <a:r>
              <a:rPr sz="1300" spc="35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b="1">
                <a:solidFill>
                  <a:srgbClr val="000000"/>
                </a:solidFill>
                <a:latin typeface="Arial"/>
                <a:cs typeface="Arial"/>
              </a:rPr>
              <a:t>Consistent</a:t>
            </a:r>
            <a:r>
              <a:rPr sz="1300" b="1" spc="67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b="1">
                <a:solidFill>
                  <a:srgbClr val="000000"/>
                </a:solidFill>
                <a:latin typeface="Arial"/>
                <a:cs typeface="Arial"/>
              </a:rPr>
              <a:t>Programming</a:t>
            </a:r>
            <a:r>
              <a:rPr sz="1300" b="1" spc="67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b="1">
                <a:solidFill>
                  <a:srgbClr val="000000"/>
                </a:solidFill>
                <a:latin typeface="Arial"/>
                <a:cs typeface="Arial"/>
              </a:rPr>
              <a:t>Environment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:</a:t>
            </a:r>
            <a:r>
              <a:rPr sz="1300" spc="67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Provides</a:t>
            </a:r>
            <a:r>
              <a:rPr sz="1300" spc="67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1300" spc="67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unified</a:t>
            </a:r>
            <a:r>
              <a:rPr sz="1300" spc="67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object-</a:t>
            </a:r>
          </a:p>
          <a:p>
            <a:pPr marL="228600" marR="0" algn="just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oriented</a:t>
            </a:r>
            <a:r>
              <a:rPr sz="1300" spc="-7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programming</a:t>
            </a:r>
            <a:r>
              <a:rPr sz="1300" spc="-7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environment,</a:t>
            </a:r>
            <a:r>
              <a:rPr sz="1300" spc="-7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ensuring</a:t>
            </a:r>
            <a:r>
              <a:rPr sz="1300" spc="-7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consistency</a:t>
            </a:r>
            <a:r>
              <a:rPr sz="1300" spc="-7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across</a:t>
            </a:r>
            <a:r>
              <a:rPr sz="1300" spc="-7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distributed</a:t>
            </a:r>
          </a:p>
          <a:p>
            <a:pPr marL="228600" marR="0" algn="just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systems.</a:t>
            </a:r>
          </a:p>
          <a:p>
            <a:pPr marL="0" marR="0" algn="just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2.</a:t>
            </a:r>
            <a:r>
              <a:rPr sz="1300" spc="35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b="1">
                <a:solidFill>
                  <a:srgbClr val="000000"/>
                </a:solidFill>
                <a:latin typeface="Arial"/>
                <a:cs typeface="Arial"/>
              </a:rPr>
              <a:t>Code</a:t>
            </a:r>
            <a:r>
              <a:rPr sz="1300" b="1" spc="54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b="1">
                <a:solidFill>
                  <a:srgbClr val="000000"/>
                </a:solidFill>
                <a:latin typeface="Arial"/>
                <a:cs typeface="Arial"/>
              </a:rPr>
              <a:t>Execution</a:t>
            </a:r>
            <a:r>
              <a:rPr sz="1300" b="1" spc="54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b="1">
                <a:solidFill>
                  <a:srgbClr val="000000"/>
                </a:solidFill>
                <a:latin typeface="Arial"/>
                <a:cs typeface="Arial"/>
              </a:rPr>
              <a:t>Environment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:</a:t>
            </a:r>
            <a:r>
              <a:rPr sz="1300" spc="54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Guarantees</a:t>
            </a:r>
            <a:r>
              <a:rPr sz="1300" spc="54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safe</a:t>
            </a:r>
            <a:r>
              <a:rPr sz="1300" spc="54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execution</a:t>
            </a:r>
            <a:r>
              <a:rPr sz="1300" spc="54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sz="1300" spc="54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code,</a:t>
            </a:r>
          </a:p>
          <a:p>
            <a:pPr marL="228600" marR="0" algn="just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minimizing deployment issues and ensuring security.</a:t>
            </a:r>
          </a:p>
          <a:p>
            <a:pPr marL="0" marR="0" algn="just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3.</a:t>
            </a:r>
            <a:r>
              <a:rPr sz="1300" spc="35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b="1">
                <a:solidFill>
                  <a:srgbClr val="000000"/>
                </a:solidFill>
                <a:latin typeface="Arial"/>
                <a:cs typeface="Arial"/>
              </a:rPr>
              <a:t>Performance</a:t>
            </a:r>
            <a:r>
              <a:rPr sz="1300" b="1" spc="101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b="1">
                <a:solidFill>
                  <a:srgbClr val="000000"/>
                </a:solidFill>
                <a:latin typeface="Arial"/>
                <a:cs typeface="Arial"/>
              </a:rPr>
              <a:t>Optimization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:</a:t>
            </a:r>
            <a:r>
              <a:rPr sz="1300" spc="101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Addresses</a:t>
            </a:r>
            <a:r>
              <a:rPr sz="1300" spc="101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performance</a:t>
            </a:r>
            <a:r>
              <a:rPr sz="1300" spc="101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problems</a:t>
            </a:r>
            <a:r>
              <a:rPr sz="1300" spc="101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by</a:t>
            </a:r>
          </a:p>
          <a:p>
            <a:pPr marL="228600" marR="0" algn="just">
              <a:lnSpc>
                <a:spcPts val="1452"/>
              </a:lnSpc>
              <a:spcBef>
                <a:spcPts val="26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optimizing</a:t>
            </a:r>
            <a:r>
              <a:rPr sz="1300" spc="-4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code</a:t>
            </a:r>
            <a:r>
              <a:rPr sz="1300" spc="-4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execution</a:t>
            </a:r>
            <a:r>
              <a:rPr sz="1300" spc="-4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sz="1300" spc="-4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memory</a:t>
            </a:r>
            <a:r>
              <a:rPr sz="1300" spc="-4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management,</a:t>
            </a:r>
            <a:r>
              <a:rPr sz="1300" spc="-4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enhancing</a:t>
            </a:r>
            <a:r>
              <a:rPr sz="1300" spc="-4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1300" spc="-4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overall</a:t>
            </a:r>
          </a:p>
          <a:p>
            <a:pPr marL="228600" marR="0" algn="just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efficiency of applications.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1296" y="4649930"/>
            <a:ext cx="3975634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algn="just">
              <a:lnSpc>
                <a:spcPts val="1564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000000"/>
                </a:solidFill>
                <a:latin typeface="Arial"/>
                <a:cs typeface="Arial"/>
              </a:rPr>
              <a:t>Integration into Library Management System: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9896" y="5037029"/>
            <a:ext cx="5867439" cy="32791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algn="just">
              <a:lnSpc>
                <a:spcPts val="1452"/>
              </a:lnSpc>
              <a:spcBef>
                <a:spcPct val="0"/>
              </a:spcBef>
              <a:spcAft>
                <a:spcPct val="0"/>
              </a:spcAft>
            </a:pP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●</a:t>
            </a:r>
            <a:r>
              <a:rPr sz="1300" spc="6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Constructors</a:t>
            </a:r>
            <a:r>
              <a:rPr sz="1300" spc="45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can</a:t>
            </a:r>
            <a:r>
              <a:rPr sz="1300" spc="4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be</a:t>
            </a:r>
            <a:r>
              <a:rPr sz="1300" spc="45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used</a:t>
            </a:r>
            <a:r>
              <a:rPr sz="1300" spc="4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sz="1300" spc="45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initialize</a:t>
            </a:r>
            <a:r>
              <a:rPr sz="1300" spc="45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objects</a:t>
            </a:r>
            <a:r>
              <a:rPr sz="1300" spc="45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such</a:t>
            </a:r>
            <a:r>
              <a:rPr sz="1300" spc="45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as</a:t>
            </a:r>
            <a:r>
              <a:rPr sz="1300" spc="4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books,</a:t>
            </a:r>
            <a:r>
              <a:rPr sz="1300" spc="45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users,</a:t>
            </a:r>
          </a:p>
          <a:p>
            <a:pPr marL="228600" marR="0" algn="just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transactions, etc., with predefined values.</a:t>
            </a:r>
          </a:p>
          <a:p>
            <a:pPr marL="0" marR="0" algn="just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●</a:t>
            </a:r>
            <a:r>
              <a:rPr sz="1300" spc="6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Destructors</a:t>
            </a:r>
            <a:r>
              <a:rPr sz="1300" spc="2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release</a:t>
            </a:r>
            <a:r>
              <a:rPr sz="1300" spc="2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resources</a:t>
            </a:r>
            <a:r>
              <a:rPr sz="1300" spc="2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like</a:t>
            </a:r>
            <a:r>
              <a:rPr sz="1300" spc="2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database</a:t>
            </a:r>
            <a:r>
              <a:rPr sz="1300" spc="2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connections</a:t>
            </a:r>
            <a:r>
              <a:rPr sz="1300" spc="2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or</a:t>
            </a:r>
            <a:r>
              <a:rPr sz="1300" spc="25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file</a:t>
            </a:r>
            <a:r>
              <a:rPr sz="1300" spc="2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handles</a:t>
            </a:r>
          </a:p>
          <a:p>
            <a:pPr marL="228600" marR="0" algn="just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when objects are no longer needed.</a:t>
            </a:r>
          </a:p>
          <a:p>
            <a:pPr marL="0" marR="0" algn="just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●</a:t>
            </a:r>
            <a:r>
              <a:rPr sz="1300" spc="6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Garbage</a:t>
            </a:r>
            <a:r>
              <a:rPr sz="1300" spc="247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collection</a:t>
            </a:r>
            <a:r>
              <a:rPr sz="1300" spc="247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ensures</a:t>
            </a:r>
            <a:r>
              <a:rPr sz="1300" spc="247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efficient</a:t>
            </a:r>
            <a:r>
              <a:rPr sz="1300" spc="246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memory</a:t>
            </a:r>
            <a:r>
              <a:rPr sz="1300" spc="246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usage,</a:t>
            </a:r>
            <a:r>
              <a:rPr sz="1300" spc="246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preventing</a:t>
            </a:r>
            <a:r>
              <a:rPr sz="1300" spc="247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memory</a:t>
            </a:r>
          </a:p>
          <a:p>
            <a:pPr marL="228600" marR="0" algn="just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leaks within the system.</a:t>
            </a:r>
          </a:p>
          <a:p>
            <a:pPr marL="0" marR="0" algn="just">
              <a:lnSpc>
                <a:spcPts val="1452"/>
              </a:lnSpc>
              <a:spcBef>
                <a:spcPts val="266"/>
              </a:spcBef>
              <a:spcAft>
                <a:spcPct val="0"/>
              </a:spcAft>
            </a:pP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●</a:t>
            </a:r>
            <a:r>
              <a:rPr sz="1300" spc="6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Overloading</a:t>
            </a:r>
            <a:r>
              <a:rPr sz="1300" spc="13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can</a:t>
            </a:r>
            <a:r>
              <a:rPr sz="1300" spc="13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be</a:t>
            </a:r>
            <a:r>
              <a:rPr sz="1300" spc="13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utilized</a:t>
            </a:r>
            <a:r>
              <a:rPr sz="1300" spc="13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for</a:t>
            </a:r>
            <a:r>
              <a:rPr sz="1300" spc="13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defining</a:t>
            </a:r>
            <a:r>
              <a:rPr sz="1300" spc="13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multiple</a:t>
            </a:r>
            <a:r>
              <a:rPr sz="1300" spc="13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constructors</a:t>
            </a:r>
            <a:r>
              <a:rPr sz="1300" spc="13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or</a:t>
            </a:r>
            <a:r>
              <a:rPr sz="1300" spc="13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methods</a:t>
            </a:r>
            <a:r>
              <a:rPr sz="1300" spc="13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to</a:t>
            </a:r>
          </a:p>
          <a:p>
            <a:pPr marL="228600" marR="0" algn="just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handle various operations within the library management system.</a:t>
            </a:r>
          </a:p>
          <a:p>
            <a:pPr marL="0" marR="0" algn="just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●</a:t>
            </a:r>
            <a:r>
              <a:rPr sz="1300" spc="6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Multithreading</a:t>
            </a:r>
            <a:r>
              <a:rPr sz="1300" spc="793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improves</a:t>
            </a:r>
            <a:r>
              <a:rPr sz="1300" spc="793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responsiveness</a:t>
            </a:r>
            <a:r>
              <a:rPr sz="1300" spc="792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by</a:t>
            </a:r>
            <a:r>
              <a:rPr sz="1300" spc="792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handling</a:t>
            </a:r>
            <a:r>
              <a:rPr sz="1300" spc="793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multiple</a:t>
            </a:r>
            <a:r>
              <a:rPr sz="1300" spc="793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tasks</a:t>
            </a:r>
          </a:p>
          <a:p>
            <a:pPr marL="228600" marR="0" algn="just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simultaneously, enhancing user experience.</a:t>
            </a:r>
          </a:p>
          <a:p>
            <a:pPr marL="0" marR="0" algn="just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●</a:t>
            </a:r>
            <a:r>
              <a:rPr sz="1300" spc="6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Structured</a:t>
            </a:r>
            <a:r>
              <a:rPr sz="1300" spc="627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exception</a:t>
            </a:r>
            <a:r>
              <a:rPr sz="1300" spc="627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handling</a:t>
            </a:r>
            <a:r>
              <a:rPr sz="1300" spc="626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ensures</a:t>
            </a:r>
            <a:r>
              <a:rPr sz="1300" spc="627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robustness</a:t>
            </a:r>
            <a:r>
              <a:rPr sz="1300" spc="627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by</a:t>
            </a:r>
            <a:r>
              <a:rPr sz="1300" spc="628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detecting</a:t>
            </a:r>
            <a:r>
              <a:rPr sz="1300" spc="628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and</a:t>
            </a:r>
          </a:p>
          <a:p>
            <a:pPr marL="228600" marR="0" algn="just">
              <a:lnSpc>
                <a:spcPts val="1452"/>
              </a:lnSpc>
              <a:spcBef>
                <a:spcPts val="266"/>
              </a:spcBef>
              <a:spcAft>
                <a:spcPct val="0"/>
              </a:spcAft>
            </a:pP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handling errors gracefully, preventing application crashes.</a:t>
            </a:r>
          </a:p>
          <a:p>
            <a:pPr marL="0" marR="0" algn="just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●</a:t>
            </a:r>
            <a:r>
              <a:rPr sz="1300" spc="6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Overall,</a:t>
            </a:r>
            <a:r>
              <a:rPr sz="1300" spc="173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1300" spc="173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.NET</a:t>
            </a:r>
            <a:r>
              <a:rPr sz="1300" spc="172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Framework</a:t>
            </a:r>
            <a:r>
              <a:rPr sz="1300" spc="172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provides</a:t>
            </a:r>
            <a:r>
              <a:rPr sz="1300" spc="173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1300" spc="173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robust</a:t>
            </a:r>
            <a:r>
              <a:rPr sz="1300" spc="173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sz="1300" spc="173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efficient</a:t>
            </a:r>
            <a:r>
              <a:rPr sz="1300" spc="172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platform</a:t>
            </a:r>
            <a:r>
              <a:rPr sz="1300" spc="172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for</a:t>
            </a:r>
          </a:p>
          <a:p>
            <a:pPr marL="228600" marR="0" algn="just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developing</a:t>
            </a:r>
            <a:r>
              <a:rPr sz="1300" spc="62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sz="1300" spc="6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maintaining</a:t>
            </a:r>
            <a:r>
              <a:rPr sz="1300" spc="62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1300" spc="6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library</a:t>
            </a:r>
            <a:r>
              <a:rPr sz="1300" spc="6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management</a:t>
            </a:r>
            <a:r>
              <a:rPr sz="1300" spc="62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system,</a:t>
            </a:r>
            <a:r>
              <a:rPr sz="1300" spc="62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addressing</a:t>
            </a:r>
            <a:r>
              <a:rPr sz="1300" spc="62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key</a:t>
            </a:r>
          </a:p>
          <a:p>
            <a:pPr marL="228600" marR="0" algn="just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objectives such as consistency, security, and performance optimization.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DAA7F9-CA2E-5BDA-536B-C49D6AC94446}"/>
              </a:ext>
            </a:extLst>
          </p:cNvPr>
          <p:cNvSpPr txBox="1"/>
          <p:nvPr/>
        </p:nvSpPr>
        <p:spPr>
          <a:xfrm>
            <a:off x="921296" y="1305142"/>
            <a:ext cx="3886200" cy="2891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ts val="1452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rgbClr val="000000"/>
                </a:solidFill>
                <a:latin typeface="Arial"/>
                <a:cs typeface="Arial"/>
              </a:rPr>
              <a:t>Objectives of .NET Framework: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7888" y="1212776"/>
            <a:ext cx="5867400" cy="19691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2"/>
              </a:lnSpc>
              <a:spcBef>
                <a:spcPct val="0"/>
              </a:spcBef>
              <a:spcAft>
                <a:spcPct val="0"/>
              </a:spcAft>
            </a:pP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1.</a:t>
            </a:r>
            <a:r>
              <a:rPr sz="1300" spc="356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000000"/>
                </a:solidFill>
                <a:latin typeface="Arial"/>
                <a:cs typeface="Arial"/>
              </a:rPr>
              <a:t>Analysis Services (formerly OLAP Services)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:</a:t>
            </a:r>
          </a:p>
          <a:p>
            <a:pPr marL="45720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○</a:t>
            </a:r>
            <a:r>
              <a:rPr sz="1300" spc="6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In</a:t>
            </a:r>
            <a:r>
              <a:rPr sz="1300" spc="3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SQL</a:t>
            </a:r>
            <a:r>
              <a:rPr sz="1300" spc="29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Server</a:t>
            </a:r>
            <a:r>
              <a:rPr sz="1300" spc="29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2000,</a:t>
            </a:r>
            <a:r>
              <a:rPr sz="1300" spc="3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Analysis</a:t>
            </a:r>
            <a:r>
              <a:rPr sz="1300" spc="29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Services</a:t>
            </a:r>
            <a:r>
              <a:rPr sz="1300" spc="29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replaces</a:t>
            </a:r>
            <a:r>
              <a:rPr sz="1300" spc="29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OLAP</a:t>
            </a:r>
            <a:r>
              <a:rPr sz="1300" spc="29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Services,</a:t>
            </a:r>
          </a:p>
          <a:p>
            <a:pPr marL="68580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offering features for data analysis and reporting.</a:t>
            </a:r>
          </a:p>
          <a:p>
            <a:pPr marL="45720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○</a:t>
            </a:r>
            <a:r>
              <a:rPr sz="1300" spc="6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Includes</a:t>
            </a:r>
            <a:r>
              <a:rPr sz="1300" spc="-88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1300" spc="-88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new</a:t>
            </a:r>
            <a:r>
              <a:rPr sz="1300" spc="-88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data</a:t>
            </a:r>
            <a:r>
              <a:rPr sz="1300" spc="-8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mining</a:t>
            </a:r>
            <a:r>
              <a:rPr sz="1300" spc="-88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component</a:t>
            </a:r>
            <a:r>
              <a:rPr sz="1300" spc="-88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for</a:t>
            </a:r>
            <a:r>
              <a:rPr sz="1300" spc="-88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extracting</a:t>
            </a:r>
            <a:r>
              <a:rPr sz="1300" spc="-88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valuable</a:t>
            </a:r>
            <a:r>
              <a:rPr sz="1300" spc="-88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insights</a:t>
            </a:r>
          </a:p>
          <a:p>
            <a:pPr marL="68580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from data.</a:t>
            </a:r>
          </a:p>
          <a:p>
            <a:pPr marL="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2.</a:t>
            </a:r>
            <a:r>
              <a:rPr sz="1300" spc="356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000000"/>
                </a:solidFill>
                <a:latin typeface="Arial"/>
                <a:cs typeface="Arial"/>
              </a:rPr>
              <a:t>Meta Data Services (formerly Repository)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:</a:t>
            </a:r>
          </a:p>
          <a:p>
            <a:pPr marL="457200" marR="0">
              <a:lnSpc>
                <a:spcPts val="1452"/>
              </a:lnSpc>
              <a:spcBef>
                <a:spcPts val="266"/>
              </a:spcBef>
              <a:spcAft>
                <a:spcPct val="0"/>
              </a:spcAft>
            </a:pP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○</a:t>
            </a:r>
            <a:r>
              <a:rPr sz="1300" spc="6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Renamed to Microsoft SQL Server 2000 Meta Data Services.</a:t>
            </a:r>
          </a:p>
          <a:p>
            <a:pPr marL="45720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○</a:t>
            </a:r>
            <a:r>
              <a:rPr sz="1300" spc="6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Used</a:t>
            </a:r>
            <a:r>
              <a:rPr sz="1300" spc="103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for</a:t>
            </a:r>
            <a:r>
              <a:rPr sz="1300" spc="103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managing</a:t>
            </a:r>
            <a:r>
              <a:rPr sz="1300" spc="103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metadata,</a:t>
            </a:r>
            <a:r>
              <a:rPr sz="1300" spc="103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providing</a:t>
            </a:r>
            <a:r>
              <a:rPr sz="1300" spc="103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information</a:t>
            </a:r>
            <a:r>
              <a:rPr sz="1300" spc="103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about</a:t>
            </a:r>
            <a:r>
              <a:rPr sz="1300" spc="103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database</a:t>
            </a:r>
          </a:p>
          <a:p>
            <a:pPr marL="68580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objects and their relationships.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9288" y="3355508"/>
            <a:ext cx="3455557" cy="2225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2"/>
              </a:lnSpc>
              <a:spcBef>
                <a:spcPct val="0"/>
              </a:spcBef>
              <a:spcAft>
                <a:spcPct val="0"/>
              </a:spcAft>
            </a:pPr>
            <a:r>
              <a:rPr sz="1300" b="1">
                <a:solidFill>
                  <a:srgbClr val="000000"/>
                </a:solidFill>
                <a:latin typeface="Arial"/>
                <a:cs typeface="Arial"/>
              </a:rPr>
              <a:t>Types of Objects in SQL Server Database: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77888" y="3726234"/>
            <a:ext cx="5867473" cy="1750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2"/>
              </a:lnSpc>
              <a:spcBef>
                <a:spcPct val="0"/>
              </a:spcBef>
              <a:spcAft>
                <a:spcPct val="0"/>
              </a:spcAft>
            </a:pP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1.</a:t>
            </a:r>
            <a:r>
              <a:rPr sz="1300" spc="356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000000"/>
                </a:solidFill>
                <a:latin typeface="Arial"/>
                <a:cs typeface="Arial"/>
              </a:rPr>
              <a:t>Table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:</a:t>
            </a:r>
            <a:r>
              <a:rPr sz="1300" spc="193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1300" spc="19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collection</a:t>
            </a:r>
            <a:r>
              <a:rPr sz="1300" spc="19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sz="1300" spc="192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data</a:t>
            </a:r>
            <a:r>
              <a:rPr sz="1300" spc="19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about</a:t>
            </a:r>
            <a:r>
              <a:rPr sz="1300" spc="19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1300" spc="19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specific</a:t>
            </a:r>
            <a:r>
              <a:rPr sz="1300" spc="19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topic,</a:t>
            </a:r>
            <a:r>
              <a:rPr sz="1300" spc="193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such</a:t>
            </a:r>
            <a:r>
              <a:rPr sz="1300" spc="19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as</a:t>
            </a:r>
            <a:r>
              <a:rPr sz="1300" spc="193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books,</a:t>
            </a:r>
            <a:r>
              <a:rPr sz="1300" spc="192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users,</a:t>
            </a:r>
          </a:p>
          <a:p>
            <a:pPr marL="22860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transactions, etc.</a:t>
            </a:r>
          </a:p>
          <a:p>
            <a:pPr marL="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2.</a:t>
            </a:r>
            <a:r>
              <a:rPr sz="1300" spc="356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000000"/>
                </a:solidFill>
                <a:latin typeface="Arial"/>
                <a:cs typeface="Arial"/>
              </a:rPr>
              <a:t>Query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:</a:t>
            </a:r>
            <a:r>
              <a:rPr sz="1300" spc="173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Used</a:t>
            </a:r>
            <a:r>
              <a:rPr sz="1300" spc="17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sz="1300" spc="173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retrieve</a:t>
            </a:r>
            <a:r>
              <a:rPr sz="1300" spc="173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specific</a:t>
            </a:r>
            <a:r>
              <a:rPr sz="1300" spc="173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data</a:t>
            </a:r>
            <a:r>
              <a:rPr sz="1300" spc="17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from</a:t>
            </a:r>
            <a:r>
              <a:rPr sz="1300" spc="17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one</a:t>
            </a:r>
            <a:r>
              <a:rPr sz="1300" spc="173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or</a:t>
            </a:r>
            <a:r>
              <a:rPr sz="1300" spc="172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more</a:t>
            </a:r>
            <a:r>
              <a:rPr sz="1300" spc="17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tables</a:t>
            </a:r>
            <a:r>
              <a:rPr sz="1300" spc="1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based</a:t>
            </a:r>
            <a:r>
              <a:rPr sz="1300" spc="17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on</a:t>
            </a:r>
          </a:p>
          <a:p>
            <a:pPr marL="22860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specified criteria.</a:t>
            </a:r>
          </a:p>
          <a:p>
            <a:pPr marL="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3.</a:t>
            </a:r>
            <a:r>
              <a:rPr sz="1300" spc="356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000000"/>
                </a:solidFill>
                <a:latin typeface="Arial"/>
                <a:cs typeface="Arial"/>
              </a:rPr>
              <a:t>Form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:</a:t>
            </a:r>
            <a:r>
              <a:rPr sz="1300" spc="56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Interface</a:t>
            </a:r>
            <a:r>
              <a:rPr sz="1300" spc="57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for</a:t>
            </a:r>
            <a:r>
              <a:rPr sz="1300" spc="56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interacting</a:t>
            </a:r>
            <a:r>
              <a:rPr sz="1300" spc="56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with</a:t>
            </a:r>
            <a:r>
              <a:rPr sz="1300" spc="56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data</a:t>
            </a:r>
            <a:r>
              <a:rPr sz="1300" spc="57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in</a:t>
            </a:r>
            <a:r>
              <a:rPr sz="1300" spc="57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tables,</a:t>
            </a:r>
            <a:r>
              <a:rPr sz="1300" spc="58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providing</a:t>
            </a:r>
            <a:r>
              <a:rPr sz="1300" spc="56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1300" spc="57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user-friendly</a:t>
            </a:r>
          </a:p>
          <a:p>
            <a:pPr marL="22860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way to view and edit records.</a:t>
            </a:r>
          </a:p>
          <a:p>
            <a:pPr marL="0" marR="0">
              <a:lnSpc>
                <a:spcPts val="1452"/>
              </a:lnSpc>
              <a:spcBef>
                <a:spcPts val="266"/>
              </a:spcBef>
              <a:spcAft>
                <a:spcPct val="0"/>
              </a:spcAft>
            </a:pP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4.</a:t>
            </a:r>
            <a:r>
              <a:rPr sz="1300" spc="356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000000"/>
                </a:solidFill>
                <a:latin typeface="Arial"/>
                <a:cs typeface="Arial"/>
              </a:rPr>
              <a:t>Report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:</a:t>
            </a:r>
            <a:r>
              <a:rPr sz="1300" spc="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Presents</a:t>
            </a:r>
            <a:r>
              <a:rPr sz="1300" spc="3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summarized</a:t>
            </a:r>
            <a:r>
              <a:rPr sz="1300" spc="3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or</a:t>
            </a:r>
            <a:r>
              <a:rPr sz="1300" spc="32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detailed</a:t>
            </a:r>
            <a:r>
              <a:rPr sz="1300" spc="3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information</a:t>
            </a:r>
            <a:r>
              <a:rPr sz="1300" spc="3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from</a:t>
            </a:r>
            <a:r>
              <a:rPr sz="1300" spc="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1300" spc="3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database</a:t>
            </a:r>
            <a:r>
              <a:rPr sz="1300" spc="3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in</a:t>
            </a:r>
          </a:p>
          <a:p>
            <a:pPr marL="22860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a structured format.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77888" y="5472839"/>
            <a:ext cx="5867362" cy="4408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2"/>
              </a:lnSpc>
              <a:spcBef>
                <a:spcPct val="0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5.</a:t>
            </a:r>
            <a:r>
              <a:rPr sz="1300" spc="35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b="1">
                <a:solidFill>
                  <a:srgbClr val="000000"/>
                </a:solidFill>
                <a:latin typeface="Arial"/>
                <a:cs typeface="Arial"/>
              </a:rPr>
              <a:t>Macro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:</a:t>
            </a:r>
            <a:r>
              <a:rPr sz="1300" spc="-2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1300" spc="-2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set</a:t>
            </a:r>
            <a:r>
              <a:rPr sz="1300" spc="-2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sz="1300" spc="-2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actions</a:t>
            </a:r>
            <a:r>
              <a:rPr sz="1300" spc="-2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or</a:t>
            </a:r>
            <a:r>
              <a:rPr sz="1300" spc="-2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commands</a:t>
            </a:r>
            <a:r>
              <a:rPr sz="1300" spc="-2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that</a:t>
            </a:r>
            <a:r>
              <a:rPr sz="1300" spc="-2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can</a:t>
            </a:r>
            <a:r>
              <a:rPr sz="1300" spc="-2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be</a:t>
            </a:r>
            <a:r>
              <a:rPr sz="1300" spc="-2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executed</a:t>
            </a:r>
            <a:r>
              <a:rPr sz="1300" spc="-2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automatically</a:t>
            </a:r>
            <a:r>
              <a:rPr sz="1300" spc="-2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to</a:t>
            </a:r>
          </a:p>
          <a:p>
            <a:pPr marL="22860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perform specific tasks.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49288" y="6087291"/>
            <a:ext cx="1354164" cy="2225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2"/>
              </a:lnSpc>
              <a:spcBef>
                <a:spcPct val="0"/>
              </a:spcBef>
              <a:spcAft>
                <a:spcPct val="0"/>
              </a:spcAft>
            </a:pPr>
            <a:r>
              <a:rPr sz="1300" b="1">
                <a:solidFill>
                  <a:srgbClr val="000000"/>
                </a:solidFill>
                <a:latin typeface="Arial"/>
                <a:cs typeface="Arial"/>
              </a:rPr>
              <a:t>Views of Table: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77888" y="6458016"/>
            <a:ext cx="5867362" cy="659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2"/>
              </a:lnSpc>
              <a:spcBef>
                <a:spcPct val="0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●</a:t>
            </a:r>
            <a:r>
              <a:rPr sz="1300" spc="6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300" b="1">
                <a:solidFill>
                  <a:srgbClr val="000000"/>
                </a:solidFill>
                <a:latin typeface="Arial"/>
                <a:cs typeface="Arial"/>
              </a:rPr>
              <a:t>Design</a:t>
            </a:r>
            <a:r>
              <a:rPr sz="1300" b="1" spc="7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b="1">
                <a:solidFill>
                  <a:srgbClr val="000000"/>
                </a:solidFill>
                <a:latin typeface="Arial"/>
                <a:cs typeface="Arial"/>
              </a:rPr>
              <a:t>View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:</a:t>
            </a:r>
            <a:r>
              <a:rPr sz="1300" spc="7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Used</a:t>
            </a:r>
            <a:r>
              <a:rPr sz="1300" spc="7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sz="1300" spc="7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create</a:t>
            </a:r>
            <a:r>
              <a:rPr sz="1300" spc="7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or</a:t>
            </a:r>
            <a:r>
              <a:rPr sz="1300" spc="7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modify</a:t>
            </a:r>
            <a:r>
              <a:rPr sz="1300" spc="7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1300" spc="7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structure</a:t>
            </a:r>
            <a:r>
              <a:rPr sz="1300" spc="7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sz="1300" spc="7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1300" spc="7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table,</a:t>
            </a:r>
            <a:r>
              <a:rPr sz="1300" spc="7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specifying</a:t>
            </a:r>
          </a:p>
          <a:p>
            <a:pPr marL="22860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data types and constraints.</a:t>
            </a:r>
          </a:p>
          <a:p>
            <a:pPr marL="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●</a:t>
            </a:r>
            <a:r>
              <a:rPr sz="1300" spc="6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300" b="1">
                <a:solidFill>
                  <a:srgbClr val="000000"/>
                </a:solidFill>
                <a:latin typeface="Arial"/>
                <a:cs typeface="Arial"/>
              </a:rPr>
              <a:t>Datasheet View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: Used to add, edit, or analyze the actual data in the table.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49288" y="7290794"/>
            <a:ext cx="3702712" cy="2225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2"/>
              </a:lnSpc>
              <a:spcBef>
                <a:spcPct val="0"/>
              </a:spcBef>
              <a:spcAft>
                <a:spcPct val="0"/>
              </a:spcAft>
            </a:pPr>
            <a:r>
              <a:rPr sz="1300" b="1">
                <a:solidFill>
                  <a:srgbClr val="000000"/>
                </a:solidFill>
                <a:latin typeface="Arial"/>
                <a:cs typeface="Arial"/>
              </a:rPr>
              <a:t>Integration into Library Management System: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77888" y="7661519"/>
            <a:ext cx="5867501" cy="17508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2"/>
              </a:lnSpc>
              <a:spcBef>
                <a:spcPct val="0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●</a:t>
            </a:r>
            <a:r>
              <a:rPr sz="1300" spc="6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300" b="1">
                <a:solidFill>
                  <a:srgbClr val="000000"/>
                </a:solidFill>
                <a:latin typeface="Arial"/>
                <a:cs typeface="Arial"/>
              </a:rPr>
              <a:t>Table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:</a:t>
            </a:r>
            <a:r>
              <a:rPr sz="1300" spc="20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Represents</a:t>
            </a:r>
            <a:r>
              <a:rPr sz="1300" spc="20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various</a:t>
            </a:r>
            <a:r>
              <a:rPr sz="1300" spc="20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entities</a:t>
            </a:r>
            <a:r>
              <a:rPr sz="1300" spc="20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in</a:t>
            </a:r>
            <a:r>
              <a:rPr sz="1300" spc="20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1300" spc="20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library</a:t>
            </a:r>
            <a:r>
              <a:rPr sz="1300" spc="20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system,</a:t>
            </a:r>
            <a:r>
              <a:rPr sz="1300" spc="20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such</a:t>
            </a:r>
            <a:r>
              <a:rPr sz="1300" spc="20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as</a:t>
            </a:r>
            <a:r>
              <a:rPr sz="1300" spc="20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books,</a:t>
            </a:r>
          </a:p>
          <a:p>
            <a:pPr marL="22860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users, transactions, etc.</a:t>
            </a:r>
          </a:p>
          <a:p>
            <a:pPr marL="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●</a:t>
            </a:r>
            <a:r>
              <a:rPr sz="1300" spc="6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300" b="1">
                <a:solidFill>
                  <a:srgbClr val="000000"/>
                </a:solidFill>
                <a:latin typeface="Arial"/>
                <a:cs typeface="Arial"/>
              </a:rPr>
              <a:t>Query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:</a:t>
            </a:r>
            <a:r>
              <a:rPr sz="1300" spc="7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Enables</a:t>
            </a:r>
            <a:r>
              <a:rPr sz="1300" spc="7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retrieving</a:t>
            </a:r>
            <a:r>
              <a:rPr sz="1300" spc="7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specific</a:t>
            </a:r>
            <a:r>
              <a:rPr sz="1300" spc="7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information</a:t>
            </a:r>
            <a:r>
              <a:rPr sz="1300" spc="7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from</a:t>
            </a:r>
            <a:r>
              <a:rPr sz="1300" spc="7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tables,</a:t>
            </a:r>
            <a:r>
              <a:rPr sz="1300" spc="7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such</a:t>
            </a:r>
            <a:r>
              <a:rPr sz="1300" spc="7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as</a:t>
            </a:r>
            <a:r>
              <a:rPr sz="1300" spc="7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finding</a:t>
            </a:r>
          </a:p>
          <a:p>
            <a:pPr marL="22860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books by title or users by ID.</a:t>
            </a:r>
          </a:p>
          <a:p>
            <a:pPr marL="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●</a:t>
            </a:r>
            <a:r>
              <a:rPr sz="1300" spc="6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300" b="1">
                <a:solidFill>
                  <a:srgbClr val="000000"/>
                </a:solidFill>
                <a:latin typeface="Arial"/>
                <a:cs typeface="Arial"/>
              </a:rPr>
              <a:t>Form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:</a:t>
            </a:r>
            <a:r>
              <a:rPr sz="1300" spc="8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Provides</a:t>
            </a:r>
            <a:r>
              <a:rPr sz="1300" spc="8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1300" spc="8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user-friendly</a:t>
            </a:r>
            <a:r>
              <a:rPr sz="1300" spc="8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interface</a:t>
            </a:r>
            <a:r>
              <a:rPr sz="1300" spc="8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for</a:t>
            </a:r>
            <a:r>
              <a:rPr sz="1300" spc="8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viewing</a:t>
            </a:r>
            <a:r>
              <a:rPr sz="1300" spc="8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sz="1300" spc="8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editing</a:t>
            </a:r>
            <a:r>
              <a:rPr sz="1300" spc="8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records</a:t>
            </a:r>
            <a:r>
              <a:rPr sz="1300" spc="8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in</a:t>
            </a:r>
          </a:p>
          <a:p>
            <a:pPr marL="22860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tables, such as adding new books or updating user information.</a:t>
            </a:r>
          </a:p>
          <a:p>
            <a:pPr marL="0" marR="0">
              <a:lnSpc>
                <a:spcPts val="1452"/>
              </a:lnSpc>
              <a:spcBef>
                <a:spcPts val="26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●</a:t>
            </a:r>
            <a:r>
              <a:rPr sz="1300" spc="6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300" b="1">
                <a:solidFill>
                  <a:srgbClr val="000000"/>
                </a:solidFill>
                <a:latin typeface="Arial"/>
                <a:cs typeface="Arial"/>
              </a:rPr>
              <a:t>Report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: Generates summarized or detailed reports, such as</a:t>
            </a:r>
            <a:r>
              <a:rPr sz="1300" spc="-1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book inventory</a:t>
            </a:r>
          </a:p>
          <a:p>
            <a:pPr marL="22860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or borrowing history.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2B03DF-EE95-C321-C9C9-F25BF0BDB065}"/>
              </a:ext>
            </a:extLst>
          </p:cNvPr>
          <p:cNvSpPr txBox="1"/>
          <p:nvPr/>
        </p:nvSpPr>
        <p:spPr>
          <a:xfrm>
            <a:off x="757544" y="765196"/>
            <a:ext cx="3886200" cy="29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ts val="1564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rgbClr val="000000"/>
                </a:solidFill>
                <a:latin typeface="Arial"/>
                <a:cs typeface="Arial"/>
              </a:rPr>
              <a:t>SQL Server Features: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000" y="919802"/>
            <a:ext cx="5867527" cy="13141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2"/>
              </a:lnSpc>
              <a:spcBef>
                <a:spcPct val="0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●</a:t>
            </a:r>
            <a:r>
              <a:rPr sz="1300" spc="6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300" b="1">
                <a:solidFill>
                  <a:srgbClr val="000000"/>
                </a:solidFill>
                <a:latin typeface="Arial"/>
                <a:cs typeface="Arial"/>
              </a:rPr>
              <a:t>Macro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:</a:t>
            </a:r>
            <a:r>
              <a:rPr sz="1300" spc="-1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Automates</a:t>
            </a:r>
            <a:r>
              <a:rPr sz="1300" spc="-1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repetitive tasks,</a:t>
            </a:r>
            <a:r>
              <a:rPr sz="1300" spc="-1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such as updating overdue book</a:t>
            </a:r>
            <a:r>
              <a:rPr sz="1300" spc="-1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records</a:t>
            </a:r>
          </a:p>
          <a:p>
            <a:pPr marL="22860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or sending notifications to users.</a:t>
            </a:r>
          </a:p>
          <a:p>
            <a:pPr marL="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●</a:t>
            </a:r>
            <a:r>
              <a:rPr sz="1300" spc="6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300" b="1">
                <a:solidFill>
                  <a:srgbClr val="000000"/>
                </a:solidFill>
                <a:latin typeface="Arial"/>
                <a:cs typeface="Arial"/>
              </a:rPr>
              <a:t>Design</a:t>
            </a:r>
            <a:r>
              <a:rPr sz="1300" b="1" spc="13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b="1">
                <a:solidFill>
                  <a:srgbClr val="000000"/>
                </a:solidFill>
                <a:latin typeface="Arial"/>
                <a:cs typeface="Arial"/>
              </a:rPr>
              <a:t>View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:</a:t>
            </a:r>
            <a:r>
              <a:rPr sz="1300" spc="13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Used</a:t>
            </a:r>
            <a:r>
              <a:rPr sz="1300" spc="13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sz="1300" spc="13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define</a:t>
            </a:r>
            <a:r>
              <a:rPr sz="1300" spc="13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1300" spc="13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structure</a:t>
            </a:r>
            <a:r>
              <a:rPr sz="1300" spc="13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sz="1300" spc="13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tables,</a:t>
            </a:r>
            <a:r>
              <a:rPr sz="1300" spc="13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specifying</a:t>
            </a:r>
            <a:r>
              <a:rPr sz="1300" spc="13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attributes</a:t>
            </a:r>
          </a:p>
          <a:p>
            <a:pPr marL="22860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like book title, author, and ISBN.</a:t>
            </a:r>
          </a:p>
          <a:p>
            <a:pPr marL="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●</a:t>
            </a:r>
            <a:r>
              <a:rPr sz="1300" spc="6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300" b="1">
                <a:solidFill>
                  <a:srgbClr val="000000"/>
                </a:solidFill>
                <a:latin typeface="Arial"/>
                <a:cs typeface="Arial"/>
              </a:rPr>
              <a:t>Datasheet</a:t>
            </a:r>
            <a:r>
              <a:rPr sz="1300" b="1" spc="-1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b="1">
                <a:solidFill>
                  <a:srgbClr val="000000"/>
                </a:solidFill>
                <a:latin typeface="Arial"/>
                <a:cs typeface="Arial"/>
              </a:rPr>
              <a:t>View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:</a:t>
            </a:r>
            <a:r>
              <a:rPr sz="1300" spc="-1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Used</a:t>
            </a:r>
            <a:r>
              <a:rPr sz="1300" spc="-2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sz="1300" spc="-2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interact</a:t>
            </a:r>
            <a:r>
              <a:rPr sz="1300" spc="-1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with</a:t>
            </a:r>
            <a:r>
              <a:rPr sz="1300" spc="-1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actual</a:t>
            </a:r>
            <a:r>
              <a:rPr sz="1300" spc="-1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data</a:t>
            </a:r>
            <a:r>
              <a:rPr sz="1300" spc="-1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in</a:t>
            </a:r>
            <a:r>
              <a:rPr sz="1300" spc="-1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tables,</a:t>
            </a:r>
            <a:r>
              <a:rPr sz="1300" spc="-1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such</a:t>
            </a:r>
            <a:r>
              <a:rPr sz="1300" spc="-1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as</a:t>
            </a:r>
            <a:r>
              <a:rPr sz="1300" spc="-1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adding</a:t>
            </a:r>
          </a:p>
          <a:p>
            <a:pPr marL="22860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new books or updating existing records.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4400" y="2382157"/>
            <a:ext cx="6096025" cy="659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2"/>
              </a:lnSpc>
              <a:spcBef>
                <a:spcPct val="0"/>
              </a:spcBef>
              <a:spcAft>
                <a:spcPct val="0"/>
              </a:spcAft>
            </a:pP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By</a:t>
            </a:r>
            <a:r>
              <a:rPr sz="1300" spc="128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leveraging</a:t>
            </a:r>
            <a:r>
              <a:rPr sz="1300" spc="12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SQL</a:t>
            </a:r>
            <a:r>
              <a:rPr sz="1300" spc="12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Server</a:t>
            </a:r>
            <a:r>
              <a:rPr sz="1300" spc="128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features</a:t>
            </a:r>
            <a:r>
              <a:rPr sz="1300" spc="12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within</a:t>
            </a:r>
            <a:r>
              <a:rPr sz="1300" spc="128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1300" spc="12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library</a:t>
            </a:r>
            <a:r>
              <a:rPr sz="1300" spc="12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management</a:t>
            </a:r>
            <a:r>
              <a:rPr sz="1300" spc="128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system,</a:t>
            </a:r>
            <a:r>
              <a:rPr sz="1300" spc="128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data</a:t>
            </a:r>
          </a:p>
          <a:p>
            <a:pPr marL="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storage,</a:t>
            </a:r>
            <a:r>
              <a:rPr sz="1300" spc="3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retrieval,</a:t>
            </a:r>
            <a:r>
              <a:rPr sz="1300" spc="33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sz="1300" spc="33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analysis</a:t>
            </a:r>
            <a:r>
              <a:rPr sz="1300" spc="33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can</a:t>
            </a:r>
            <a:r>
              <a:rPr sz="1300" spc="33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be</a:t>
            </a:r>
            <a:r>
              <a:rPr sz="1300" spc="33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efficiently</a:t>
            </a:r>
            <a:r>
              <a:rPr sz="1300" spc="33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managed,</a:t>
            </a:r>
            <a:r>
              <a:rPr sz="1300" spc="3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ensuring</a:t>
            </a:r>
            <a:r>
              <a:rPr sz="1300" spc="33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smooth</a:t>
            </a:r>
          </a:p>
          <a:p>
            <a:pPr marL="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 dirty="0">
                <a:solidFill>
                  <a:srgbClr val="000000"/>
                </a:solidFill>
                <a:latin typeface="Arial"/>
                <a:cs typeface="Arial"/>
              </a:rPr>
              <a:t>operations and effective decision-making processes.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6C3CC828-841D-B4EE-33C1-867AD3BE7863}"/>
              </a:ext>
            </a:extLst>
          </p:cNvPr>
          <p:cNvSpPr txBox="1"/>
          <p:nvPr/>
        </p:nvSpPr>
        <p:spPr>
          <a:xfrm>
            <a:off x="3406686" y="3356227"/>
            <a:ext cx="1155014" cy="234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0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000000"/>
                </a:solidFill>
                <a:latin typeface="Times New Roman"/>
                <a:cs typeface="Times New Roman"/>
              </a:rPr>
              <a:t>CHAPTER 6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382C9B0B-3B2C-3E0F-B116-5BE1C388181B}"/>
              </a:ext>
            </a:extLst>
          </p:cNvPr>
          <p:cNvSpPr txBox="1"/>
          <p:nvPr/>
        </p:nvSpPr>
        <p:spPr>
          <a:xfrm>
            <a:off x="2437803" y="3658475"/>
            <a:ext cx="3037025" cy="234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0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000000"/>
                </a:solidFill>
                <a:latin typeface="Times New Roman"/>
                <a:cs typeface="Times New Roman"/>
              </a:rPr>
              <a:t>IMPLEMENTATION AND RESULT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48910781-3161-7477-5AC4-B349F028D5B0}"/>
              </a:ext>
            </a:extLst>
          </p:cNvPr>
          <p:cNvSpPr txBox="1"/>
          <p:nvPr/>
        </p:nvSpPr>
        <p:spPr>
          <a:xfrm>
            <a:off x="941591" y="4268698"/>
            <a:ext cx="1194456" cy="234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0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000000"/>
                </a:solidFill>
                <a:latin typeface="Times New Roman"/>
                <a:cs typeface="Times New Roman"/>
              </a:rPr>
              <a:t>6.1. CODING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6FB4D86E-BF5E-FF5D-6EEB-80EEB62D3322}"/>
              </a:ext>
            </a:extLst>
          </p:cNvPr>
          <p:cNvSpPr txBox="1"/>
          <p:nvPr/>
        </p:nvSpPr>
        <p:spPr>
          <a:xfrm>
            <a:off x="938416" y="4877650"/>
            <a:ext cx="1500630" cy="234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0"/>
              </a:lnSpc>
              <a:spcBef>
                <a:spcPct val="0"/>
              </a:spcBef>
              <a:spcAft>
                <a:spcPct val="0"/>
              </a:spcAft>
            </a:pPr>
            <a:r>
              <a:rPr sz="1400" b="1" u="sng">
                <a:solidFill>
                  <a:srgbClr val="000000"/>
                </a:solidFill>
                <a:latin typeface="Times New Roman"/>
                <a:cs typeface="Times New Roman"/>
              </a:rPr>
              <a:t>Loading interface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405441" y="919802"/>
            <a:ext cx="822211" cy="2225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2"/>
              </a:lnSpc>
              <a:spcBef>
                <a:spcPct val="0"/>
              </a:spcBef>
              <a:spcAft>
                <a:spcPct val="0"/>
              </a:spcAft>
            </a:pPr>
            <a:r>
              <a:rPr sz="1300" b="1" u="sng">
                <a:solidFill>
                  <a:srgbClr val="000000"/>
                </a:solidFill>
                <a:latin typeface="Arial"/>
                <a:cs typeface="Arial"/>
              </a:rPr>
              <a:t>Abstract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4400" y="1290529"/>
            <a:ext cx="6096138" cy="1969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2"/>
              </a:lnSpc>
              <a:spcBef>
                <a:spcPct val="0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1300" spc="56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"Library</a:t>
            </a:r>
            <a:r>
              <a:rPr sz="1300" spc="56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Management</a:t>
            </a:r>
            <a:r>
              <a:rPr sz="1300" spc="56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System"</a:t>
            </a:r>
            <a:r>
              <a:rPr sz="1300" spc="56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project</a:t>
            </a:r>
            <a:r>
              <a:rPr sz="1300" spc="56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is</a:t>
            </a:r>
            <a:r>
              <a:rPr sz="1300" spc="56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1300" spc="56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desktop-based</a:t>
            </a:r>
            <a:r>
              <a:rPr sz="1300" spc="56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application</a:t>
            </a:r>
          </a:p>
          <a:p>
            <a:pPr marL="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designed</a:t>
            </a:r>
            <a:r>
              <a:rPr sz="1300" spc="-2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sz="1300" spc="-2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streamline</a:t>
            </a:r>
            <a:r>
              <a:rPr sz="1300" spc="-2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library</a:t>
            </a:r>
            <a:r>
              <a:rPr sz="1300" spc="-2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operations</a:t>
            </a:r>
            <a:r>
              <a:rPr sz="1300" spc="-2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sz="1300" spc="-2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enhance</a:t>
            </a:r>
            <a:r>
              <a:rPr sz="1300" spc="-2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1300" spc="-2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management</a:t>
            </a:r>
            <a:r>
              <a:rPr sz="1300" spc="-2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sz="1300" spc="-2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books,</a:t>
            </a:r>
          </a:p>
          <a:p>
            <a:pPr marL="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borrowers,</a:t>
            </a:r>
            <a:r>
              <a:rPr sz="1300" spc="-8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sz="1300" spc="-8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circulation.</a:t>
            </a:r>
            <a:r>
              <a:rPr sz="1300" spc="-8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It</a:t>
            </a:r>
            <a:r>
              <a:rPr sz="1300" spc="-8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enables</a:t>
            </a:r>
            <a:r>
              <a:rPr sz="1300" spc="-8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1300" spc="-8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storage</a:t>
            </a:r>
            <a:r>
              <a:rPr sz="1300" spc="-8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sz="1300" spc="-8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information</a:t>
            </a:r>
            <a:r>
              <a:rPr sz="1300" spc="-8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about</a:t>
            </a:r>
            <a:r>
              <a:rPr sz="1300" spc="-8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library</a:t>
            </a:r>
            <a:r>
              <a:rPr sz="1300" spc="-8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users,</a:t>
            </a:r>
          </a:p>
          <a:p>
            <a:pPr marL="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books,</a:t>
            </a:r>
            <a:r>
              <a:rPr sz="1300" spc="2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sz="1300" spc="24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transactions,</a:t>
            </a:r>
            <a:r>
              <a:rPr sz="1300" spc="24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facilitating</a:t>
            </a:r>
            <a:r>
              <a:rPr sz="1300" spc="2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efficient</a:t>
            </a:r>
            <a:r>
              <a:rPr sz="1300" spc="2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management</a:t>
            </a:r>
            <a:r>
              <a:rPr sz="1300" spc="2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sz="1300" spc="2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library</a:t>
            </a:r>
            <a:r>
              <a:rPr sz="1300" spc="25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resources.</a:t>
            </a:r>
          </a:p>
          <a:p>
            <a:pPr marL="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This</a:t>
            </a:r>
            <a:r>
              <a:rPr sz="1300" spc="41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project</a:t>
            </a:r>
            <a:r>
              <a:rPr sz="1300" spc="41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aims</a:t>
            </a:r>
            <a:r>
              <a:rPr sz="1300" spc="41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sz="1300" spc="41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address</a:t>
            </a:r>
            <a:r>
              <a:rPr sz="1300" spc="41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critical</a:t>
            </a:r>
            <a:r>
              <a:rPr sz="1300" spc="41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challenges</a:t>
            </a:r>
            <a:r>
              <a:rPr sz="1300" spc="41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faced</a:t>
            </a:r>
            <a:r>
              <a:rPr sz="1300" spc="41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by</a:t>
            </a:r>
            <a:r>
              <a:rPr sz="1300" spc="41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libraries,</a:t>
            </a:r>
            <a:r>
              <a:rPr sz="1300" spc="41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such</a:t>
            </a:r>
            <a:r>
              <a:rPr sz="1300" spc="41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as</a:t>
            </a:r>
          </a:p>
          <a:p>
            <a:pPr marL="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maintaining</a:t>
            </a:r>
            <a:r>
              <a:rPr sz="1300" spc="87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accurate</a:t>
            </a:r>
            <a:r>
              <a:rPr sz="1300" spc="87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records,</a:t>
            </a:r>
            <a:r>
              <a:rPr sz="1300" spc="87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managing</a:t>
            </a:r>
            <a:r>
              <a:rPr sz="1300" spc="87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inventory,</a:t>
            </a:r>
            <a:r>
              <a:rPr sz="1300" spc="87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sz="1300" spc="87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facilitating</a:t>
            </a:r>
            <a:r>
              <a:rPr sz="1300" spc="87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user</a:t>
            </a:r>
          </a:p>
          <a:p>
            <a:pPr marL="0" marR="0">
              <a:lnSpc>
                <a:spcPts val="1452"/>
              </a:lnSpc>
              <a:spcBef>
                <a:spcPts val="26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transactions.</a:t>
            </a:r>
            <a:r>
              <a:rPr sz="1300" spc="1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Key</a:t>
            </a:r>
            <a:r>
              <a:rPr sz="1300" spc="1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features</a:t>
            </a:r>
            <a:r>
              <a:rPr sz="1300" spc="1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sz="1300" spc="1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1300" spc="1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system</a:t>
            </a:r>
            <a:r>
              <a:rPr sz="1300" spc="1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include</a:t>
            </a:r>
            <a:r>
              <a:rPr sz="1300" spc="1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1300" spc="1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user-friendly</a:t>
            </a:r>
            <a:r>
              <a:rPr sz="1300" spc="1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interface</a:t>
            </a:r>
            <a:r>
              <a:rPr sz="1300" spc="1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for</a:t>
            </a:r>
            <a:r>
              <a:rPr sz="1300" spc="1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book</a:t>
            </a:r>
          </a:p>
          <a:p>
            <a:pPr marL="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check-in/check-out,</a:t>
            </a:r>
            <a:r>
              <a:rPr sz="1300" spc="85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updating</a:t>
            </a:r>
            <a:r>
              <a:rPr sz="1300" spc="8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borrower</a:t>
            </a:r>
            <a:r>
              <a:rPr sz="1300" spc="85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information,</a:t>
            </a:r>
            <a:r>
              <a:rPr sz="1300" spc="85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sz="1300" spc="8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managing</a:t>
            </a:r>
            <a:r>
              <a:rPr sz="1300" spc="85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library</a:t>
            </a:r>
          </a:p>
          <a:p>
            <a:pPr marL="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inventory.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93949" y="920634"/>
            <a:ext cx="2205417" cy="2509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75"/>
              </a:lnSpc>
              <a:spcBef>
                <a:spcPct val="0"/>
              </a:spcBef>
              <a:spcAft>
                <a:spcPct val="0"/>
              </a:spcAft>
            </a:pPr>
            <a:r>
              <a:rPr sz="1500" b="1" u="sng">
                <a:solidFill>
                  <a:srgbClr val="000000"/>
                </a:solidFill>
                <a:latin typeface="Arial"/>
                <a:cs typeface="Arial"/>
              </a:rPr>
              <a:t>TABLE OF CONTENTS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000" y="1324120"/>
            <a:ext cx="1343875" cy="2225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2"/>
              </a:lnSpc>
              <a:spcBef>
                <a:spcPct val="0"/>
              </a:spcBef>
              <a:spcAft>
                <a:spcPct val="0"/>
              </a:spcAft>
            </a:pPr>
            <a:r>
              <a:rPr sz="1200" b="1">
                <a:solidFill>
                  <a:srgbClr val="000000"/>
                </a:solidFill>
                <a:latin typeface="Arial"/>
                <a:cs typeface="Arial"/>
              </a:rPr>
              <a:t>1.</a:t>
            </a:r>
            <a:r>
              <a:rPr sz="1200" b="1" spc="46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b="1">
                <a:solidFill>
                  <a:srgbClr val="000000"/>
                </a:solidFill>
                <a:latin typeface="Arial"/>
                <a:cs typeface="Arial"/>
              </a:rPr>
              <a:t>Introduction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71600" y="1694014"/>
            <a:ext cx="1581272" cy="53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28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Arial"/>
                <a:cs typeface="Arial"/>
              </a:rPr>
              <a:t>1.1 Concept Illustration</a:t>
            </a:r>
          </a:p>
          <a:p>
            <a:pPr marL="0" marR="0">
              <a:lnSpc>
                <a:spcPts val="1228"/>
              </a:lnSpc>
              <a:spcBef>
                <a:spcPts val="1475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Arial"/>
                <a:cs typeface="Arial"/>
              </a:rPr>
              <a:t>1.2 Work Management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3000" y="2369114"/>
            <a:ext cx="1739010" cy="2225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2"/>
              </a:lnSpc>
              <a:spcBef>
                <a:spcPct val="0"/>
              </a:spcBef>
              <a:spcAft>
                <a:spcPct val="0"/>
              </a:spcAft>
            </a:pPr>
            <a:r>
              <a:rPr sz="1200" b="1">
                <a:solidFill>
                  <a:srgbClr val="000000"/>
                </a:solidFill>
                <a:latin typeface="Arial"/>
                <a:cs typeface="Arial"/>
              </a:rPr>
              <a:t>2.</a:t>
            </a:r>
            <a:r>
              <a:rPr sz="1200" b="1" spc="46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b="1">
                <a:solidFill>
                  <a:srgbClr val="000000"/>
                </a:solidFill>
                <a:latin typeface="Arial"/>
                <a:cs typeface="Arial"/>
              </a:rPr>
              <a:t>Literature Survey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71600" y="2739008"/>
            <a:ext cx="2862301" cy="8684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28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Arial"/>
                <a:cs typeface="Arial"/>
              </a:rPr>
              <a:t>2.1 Traditional Library Management System</a:t>
            </a:r>
          </a:p>
          <a:p>
            <a:pPr marL="0" marR="0">
              <a:lnSpc>
                <a:spcPts val="1228"/>
              </a:lnSpc>
              <a:spcBef>
                <a:spcPts val="1475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Arial"/>
                <a:cs typeface="Arial"/>
              </a:rPr>
              <a:t>2.2 Proposed Library Management System</a:t>
            </a:r>
          </a:p>
          <a:p>
            <a:pPr marL="38836" marR="0">
              <a:lnSpc>
                <a:spcPts val="1228"/>
              </a:lnSpc>
              <a:spcBef>
                <a:spcPts val="1425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Arial"/>
                <a:cs typeface="Arial"/>
              </a:rPr>
              <a:t>2.3 Traditional Online Library Catalog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371600" y="3750411"/>
            <a:ext cx="2994457" cy="53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28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Arial"/>
                <a:cs typeface="Arial"/>
              </a:rPr>
              <a:t>2.4 Problems Involved in Existing Approaches</a:t>
            </a:r>
          </a:p>
          <a:p>
            <a:pPr marL="38836" marR="0">
              <a:lnSpc>
                <a:spcPts val="1228"/>
              </a:lnSpc>
              <a:spcBef>
                <a:spcPts val="1475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Arial"/>
                <a:cs typeface="Arial"/>
              </a:rPr>
              <a:t>2.5 Overview of Existing Drawbacks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43000" y="4425511"/>
            <a:ext cx="2023261" cy="2225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2"/>
              </a:lnSpc>
              <a:spcBef>
                <a:spcPct val="0"/>
              </a:spcBef>
              <a:spcAft>
                <a:spcPct val="0"/>
              </a:spcAft>
            </a:pPr>
            <a:r>
              <a:rPr sz="1200" b="1">
                <a:solidFill>
                  <a:srgbClr val="000000"/>
                </a:solidFill>
                <a:latin typeface="Arial"/>
                <a:cs typeface="Arial"/>
              </a:rPr>
              <a:t>3.</a:t>
            </a:r>
            <a:r>
              <a:rPr sz="1200" b="1" spc="46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b="1">
                <a:solidFill>
                  <a:srgbClr val="000000"/>
                </a:solidFill>
                <a:latin typeface="Arial"/>
                <a:cs typeface="Arial"/>
              </a:rPr>
              <a:t>System Organization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371600" y="4795405"/>
            <a:ext cx="2590466" cy="1941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28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Arial"/>
                <a:cs typeface="Arial"/>
              </a:rPr>
              <a:t>3.1 Entity-Relationship Diagram Design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43000" y="5133371"/>
            <a:ext cx="1693278" cy="2225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2"/>
              </a:lnSpc>
              <a:spcBef>
                <a:spcPct val="0"/>
              </a:spcBef>
              <a:spcAft>
                <a:spcPct val="0"/>
              </a:spcAft>
            </a:pPr>
            <a:r>
              <a:rPr sz="1200" b="1">
                <a:solidFill>
                  <a:srgbClr val="000000"/>
                </a:solidFill>
                <a:latin typeface="Arial"/>
                <a:cs typeface="Arial"/>
              </a:rPr>
              <a:t>4.</a:t>
            </a:r>
            <a:r>
              <a:rPr sz="1200" b="1" spc="46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b="1">
                <a:solidFill>
                  <a:srgbClr val="000000"/>
                </a:solidFill>
                <a:latin typeface="Arial"/>
                <a:cs typeface="Arial"/>
              </a:rPr>
              <a:t>System Analysis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371600" y="5503265"/>
            <a:ext cx="1488072" cy="1941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28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Arial"/>
                <a:cs typeface="Arial"/>
              </a:rPr>
              <a:t>4.1 Proposed System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143000" y="5840815"/>
            <a:ext cx="2303349" cy="8848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ct val="0"/>
              </a:spcBef>
              <a:spcAft>
                <a:spcPct val="0"/>
              </a:spcAft>
            </a:pPr>
            <a:r>
              <a:rPr sz="1200" b="1">
                <a:solidFill>
                  <a:srgbClr val="000000"/>
                </a:solidFill>
                <a:latin typeface="Arial"/>
                <a:cs typeface="Arial"/>
              </a:rPr>
              <a:t>5.</a:t>
            </a:r>
            <a:r>
              <a:rPr sz="1200" b="1" spc="46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b="1">
                <a:solidFill>
                  <a:srgbClr val="000000"/>
                </a:solidFill>
                <a:latin typeface="Arial"/>
                <a:cs typeface="Arial"/>
              </a:rPr>
              <a:t>Requirement Specification</a:t>
            </a:r>
          </a:p>
          <a:p>
            <a:pPr marL="267436" marR="0">
              <a:lnSpc>
                <a:spcPts val="1228"/>
              </a:lnSpc>
              <a:spcBef>
                <a:spcPts val="1492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Arial"/>
                <a:cs typeface="Arial"/>
              </a:rPr>
              <a:t>5.1 System Requirements</a:t>
            </a:r>
          </a:p>
          <a:p>
            <a:pPr marL="228600" marR="0">
              <a:lnSpc>
                <a:spcPts val="1228"/>
              </a:lnSpc>
              <a:spcBef>
                <a:spcPts val="1475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Arial"/>
                <a:cs typeface="Arial"/>
              </a:rPr>
              <a:t>5.1.1 Hardware Required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371600" y="6868591"/>
            <a:ext cx="1658946" cy="1941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28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Arial"/>
                <a:cs typeface="Arial"/>
              </a:rPr>
              <a:t>5.1.2 Software Required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410436" y="7205726"/>
            <a:ext cx="2776805" cy="1941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28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Arial"/>
                <a:cs typeface="Arial"/>
              </a:rPr>
              <a:t>5.2 Technology Stack (e.g., Java, MySQL)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143000" y="7543691"/>
            <a:ext cx="2151406" cy="564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2"/>
              </a:lnSpc>
              <a:spcBef>
                <a:spcPct val="0"/>
              </a:spcBef>
              <a:spcAft>
                <a:spcPct val="0"/>
              </a:spcAft>
            </a:pPr>
            <a:r>
              <a:rPr sz="1200" b="1">
                <a:solidFill>
                  <a:srgbClr val="000000"/>
                </a:solidFill>
                <a:latin typeface="Arial"/>
                <a:cs typeface="Arial"/>
              </a:rPr>
              <a:t>6.</a:t>
            </a:r>
            <a:r>
              <a:rPr sz="1200" b="1" spc="46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b="1">
                <a:solidFill>
                  <a:srgbClr val="000000"/>
                </a:solidFill>
                <a:latin typeface="Arial"/>
                <a:cs typeface="Arial"/>
              </a:rPr>
              <a:t>Implementation Result</a:t>
            </a:r>
          </a:p>
          <a:p>
            <a:pPr marL="267436" marR="0">
              <a:lnSpc>
                <a:spcPts val="1228"/>
              </a:lnSpc>
              <a:spcBef>
                <a:spcPts val="141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Arial"/>
                <a:cs typeface="Arial"/>
              </a:rPr>
              <a:t>6.1 Coding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410436" y="8250719"/>
            <a:ext cx="1161872" cy="1941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28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Arial"/>
                <a:cs typeface="Arial"/>
              </a:rPr>
              <a:t>6.2 Screenshots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143000" y="8588685"/>
            <a:ext cx="1371663" cy="4408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2"/>
              </a:lnSpc>
              <a:spcBef>
                <a:spcPct val="0"/>
              </a:spcBef>
              <a:spcAft>
                <a:spcPct val="0"/>
              </a:spcAft>
            </a:pPr>
            <a:r>
              <a:rPr sz="1200" b="1">
                <a:solidFill>
                  <a:srgbClr val="000000"/>
                </a:solidFill>
                <a:latin typeface="Arial"/>
                <a:cs typeface="Arial"/>
              </a:rPr>
              <a:t>7.</a:t>
            </a:r>
            <a:r>
              <a:rPr sz="1200" b="1" spc="46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b="1">
                <a:solidFill>
                  <a:srgbClr val="000000"/>
                </a:solidFill>
                <a:latin typeface="Arial"/>
                <a:cs typeface="Arial"/>
              </a:rPr>
              <a:t>Conclusions</a:t>
            </a:r>
          </a:p>
          <a:p>
            <a:pPr marL="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200" b="1">
                <a:solidFill>
                  <a:srgbClr val="000000"/>
                </a:solidFill>
                <a:latin typeface="Arial"/>
                <a:cs typeface="Arial"/>
              </a:rPr>
              <a:t>8.</a:t>
            </a:r>
            <a:r>
              <a:rPr sz="1200" b="1" spc="46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b="1">
                <a:solidFill>
                  <a:srgbClr val="000000"/>
                </a:solidFill>
                <a:latin typeface="Arial"/>
                <a:cs typeface="Arial"/>
              </a:rPr>
              <a:t>References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466885" y="1256937"/>
            <a:ext cx="1977718" cy="2225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2"/>
              </a:lnSpc>
              <a:spcBef>
                <a:spcPct val="0"/>
              </a:spcBef>
              <a:spcAft>
                <a:spcPct val="0"/>
              </a:spcAft>
            </a:pPr>
            <a:r>
              <a:rPr sz="1300" b="1" u="sng">
                <a:solidFill>
                  <a:srgbClr val="000000"/>
                </a:solidFill>
                <a:latin typeface="Arial"/>
                <a:cs typeface="Arial"/>
              </a:rPr>
              <a:t>Chapter 1: 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4400" y="1627663"/>
            <a:ext cx="6096025" cy="1095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2"/>
              </a:lnSpc>
              <a:spcBef>
                <a:spcPct val="0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1300" spc="4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necessity</a:t>
            </a:r>
            <a:r>
              <a:rPr sz="1300" spc="4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for</a:t>
            </a:r>
            <a:r>
              <a:rPr sz="1300" spc="4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efficient</a:t>
            </a:r>
            <a:r>
              <a:rPr sz="1300" spc="4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library</a:t>
            </a:r>
            <a:r>
              <a:rPr sz="1300" spc="4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management</a:t>
            </a:r>
            <a:r>
              <a:rPr sz="1300" spc="4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systems</a:t>
            </a:r>
            <a:r>
              <a:rPr sz="1300" spc="4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has</a:t>
            </a:r>
            <a:r>
              <a:rPr sz="1300" spc="4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become</a:t>
            </a:r>
            <a:r>
              <a:rPr sz="1300" spc="4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increasingly</a:t>
            </a:r>
          </a:p>
          <a:p>
            <a:pPr marL="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apparent</a:t>
            </a:r>
            <a:r>
              <a:rPr sz="1300" spc="18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in</a:t>
            </a:r>
            <a:r>
              <a:rPr sz="1300" spc="18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modern</a:t>
            </a:r>
            <a:r>
              <a:rPr sz="1300" spc="19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educational</a:t>
            </a:r>
            <a:r>
              <a:rPr sz="1300" spc="19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institutions.</a:t>
            </a:r>
            <a:r>
              <a:rPr sz="1300" spc="19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Traditional</a:t>
            </a:r>
            <a:r>
              <a:rPr sz="1300" spc="18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methods</a:t>
            </a:r>
            <a:r>
              <a:rPr sz="1300" spc="19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often</a:t>
            </a:r>
            <a:r>
              <a:rPr sz="1300" spc="18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result</a:t>
            </a:r>
            <a:r>
              <a:rPr sz="1300" spc="18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in</a:t>
            </a:r>
          </a:p>
          <a:p>
            <a:pPr marL="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challenges</a:t>
            </a:r>
            <a:r>
              <a:rPr sz="1300" spc="5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such</a:t>
            </a:r>
            <a:r>
              <a:rPr sz="1300" spc="5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as</a:t>
            </a:r>
            <a:r>
              <a:rPr sz="1300" spc="4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inaccurate</a:t>
            </a:r>
            <a:r>
              <a:rPr sz="1300" spc="5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record-keeping</a:t>
            </a:r>
            <a:r>
              <a:rPr sz="1300" spc="5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sz="1300" spc="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inefficient</a:t>
            </a:r>
            <a:r>
              <a:rPr sz="1300" spc="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resource</a:t>
            </a:r>
            <a:r>
              <a:rPr sz="1300" spc="5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utilization.</a:t>
            </a:r>
          </a:p>
          <a:p>
            <a:pPr marL="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Hence,</a:t>
            </a:r>
            <a:r>
              <a:rPr sz="1300" spc="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our</a:t>
            </a:r>
            <a:r>
              <a:rPr sz="1300" spc="5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project</a:t>
            </a:r>
            <a:r>
              <a:rPr sz="1300" spc="5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endeavors</a:t>
            </a:r>
            <a:r>
              <a:rPr sz="1300" spc="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sz="1300" spc="4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develop</a:t>
            </a:r>
            <a:r>
              <a:rPr sz="1300" spc="5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1300" spc="4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robust</a:t>
            </a:r>
            <a:r>
              <a:rPr sz="1300" spc="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library</a:t>
            </a:r>
            <a:r>
              <a:rPr sz="1300" spc="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management</a:t>
            </a:r>
            <a:r>
              <a:rPr sz="1300" spc="5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system</a:t>
            </a:r>
            <a:r>
              <a:rPr sz="1300" spc="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to</a:t>
            </a:r>
          </a:p>
          <a:p>
            <a:pPr marL="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address these issues.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4400" y="2871691"/>
            <a:ext cx="6096025" cy="13141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2"/>
              </a:lnSpc>
              <a:spcBef>
                <a:spcPct val="0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Amidst</a:t>
            </a:r>
            <a:r>
              <a:rPr sz="1300" spc="-3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1300" spc="-3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rapid</a:t>
            </a:r>
            <a:r>
              <a:rPr sz="1300" spc="-3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digital</a:t>
            </a:r>
            <a:r>
              <a:rPr sz="1300" spc="-3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transformation,</a:t>
            </a:r>
            <a:r>
              <a:rPr sz="1300" spc="-3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libraries</a:t>
            </a:r>
            <a:r>
              <a:rPr sz="1300" spc="-3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are</a:t>
            </a:r>
            <a:r>
              <a:rPr sz="1300" spc="-3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facing</a:t>
            </a:r>
            <a:r>
              <a:rPr sz="1300" spc="-3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new</a:t>
            </a:r>
            <a:r>
              <a:rPr sz="1300" spc="-3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demands</a:t>
            </a:r>
            <a:r>
              <a:rPr sz="1300" spc="-3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for</a:t>
            </a:r>
            <a:r>
              <a:rPr sz="1300" spc="-3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better</a:t>
            </a:r>
          </a:p>
          <a:p>
            <a:pPr marL="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organization</a:t>
            </a:r>
            <a:r>
              <a:rPr sz="1300" spc="44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sz="1300" spc="44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accessibility</a:t>
            </a:r>
            <a:r>
              <a:rPr sz="1300" spc="44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sz="1300" spc="44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resources.</a:t>
            </a:r>
            <a:r>
              <a:rPr sz="1300" spc="44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Our</a:t>
            </a:r>
            <a:r>
              <a:rPr sz="1300" spc="44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proposed</a:t>
            </a:r>
            <a:r>
              <a:rPr sz="1300" spc="44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system</a:t>
            </a:r>
            <a:r>
              <a:rPr sz="1300" spc="44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seeks</a:t>
            </a:r>
            <a:r>
              <a:rPr sz="1300" spc="44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to</a:t>
            </a:r>
          </a:p>
          <a:p>
            <a:pPr marL="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revolutionize</a:t>
            </a:r>
            <a:r>
              <a:rPr sz="1300" spc="114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library</a:t>
            </a:r>
            <a:r>
              <a:rPr sz="1300" spc="114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management</a:t>
            </a:r>
            <a:r>
              <a:rPr sz="1300" spc="114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by</a:t>
            </a:r>
            <a:r>
              <a:rPr sz="1300" spc="114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providing</a:t>
            </a:r>
            <a:r>
              <a:rPr sz="1300" spc="114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administrators</a:t>
            </a:r>
            <a:r>
              <a:rPr sz="1300" spc="114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with</a:t>
            </a:r>
            <a:r>
              <a:rPr sz="1300" spc="114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</a:t>
            </a:r>
          </a:p>
          <a:p>
            <a:pPr marL="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comprehensive</a:t>
            </a:r>
            <a:r>
              <a:rPr sz="1300" spc="54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platform</a:t>
            </a:r>
            <a:r>
              <a:rPr sz="1300" spc="54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sz="1300" spc="54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oversee</a:t>
            </a:r>
            <a:r>
              <a:rPr sz="1300" spc="54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library</a:t>
            </a:r>
            <a:r>
              <a:rPr sz="1300" spc="54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operations</a:t>
            </a:r>
            <a:r>
              <a:rPr sz="1300" spc="54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seamlessly.</a:t>
            </a:r>
            <a:r>
              <a:rPr sz="1300" spc="54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Through</a:t>
            </a:r>
          </a:p>
          <a:p>
            <a:pPr marL="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features</a:t>
            </a:r>
            <a:r>
              <a:rPr sz="1300" spc="6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such</a:t>
            </a:r>
            <a:r>
              <a:rPr sz="1300" spc="7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as</a:t>
            </a:r>
            <a:r>
              <a:rPr sz="1300" spc="6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user</a:t>
            </a:r>
            <a:r>
              <a:rPr sz="1300" spc="6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authentication,</a:t>
            </a:r>
            <a:r>
              <a:rPr sz="1300" spc="6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book</a:t>
            </a:r>
            <a:r>
              <a:rPr sz="1300" spc="6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tracking,</a:t>
            </a:r>
            <a:r>
              <a:rPr sz="1300" spc="6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sz="1300" spc="6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inventory</a:t>
            </a:r>
            <a:r>
              <a:rPr sz="1300" spc="6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management,</a:t>
            </a:r>
          </a:p>
          <a:p>
            <a:pPr marL="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we aim to optimize library functions and enhance user satisfaction.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14400" y="4334046"/>
            <a:ext cx="6095860" cy="1095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2"/>
              </a:lnSpc>
              <a:spcBef>
                <a:spcPct val="0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Furthermore,</a:t>
            </a:r>
            <a:r>
              <a:rPr sz="1300" spc="22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1300" spc="22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system's</a:t>
            </a:r>
            <a:r>
              <a:rPr sz="1300" spc="22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user-friendly</a:t>
            </a:r>
            <a:r>
              <a:rPr sz="1300" spc="22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interface</a:t>
            </a:r>
            <a:r>
              <a:rPr sz="1300" spc="22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ensures</a:t>
            </a:r>
            <a:r>
              <a:rPr sz="1300" spc="22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accessibility</a:t>
            </a:r>
            <a:r>
              <a:rPr sz="1300" spc="22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for</a:t>
            </a:r>
            <a:r>
              <a:rPr sz="1300" spc="22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both</a:t>
            </a:r>
          </a:p>
          <a:p>
            <a:pPr marL="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administrators</a:t>
            </a:r>
            <a:r>
              <a:rPr sz="1300" spc="16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sz="1300" spc="16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patrons,</a:t>
            </a:r>
            <a:r>
              <a:rPr sz="1300" spc="16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fostering</a:t>
            </a:r>
            <a:r>
              <a:rPr sz="1300" spc="16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1300" spc="16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conducive</a:t>
            </a:r>
            <a:r>
              <a:rPr sz="1300" spc="16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environment</a:t>
            </a:r>
            <a:r>
              <a:rPr sz="1300" spc="16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for</a:t>
            </a:r>
            <a:r>
              <a:rPr sz="1300" spc="16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learning</a:t>
            </a:r>
            <a:r>
              <a:rPr sz="1300" spc="16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and</a:t>
            </a:r>
          </a:p>
          <a:p>
            <a:pPr marL="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research.</a:t>
            </a:r>
            <a:r>
              <a:rPr sz="1300" spc="29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By</a:t>
            </a:r>
            <a:r>
              <a:rPr sz="1300" spc="29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leveraging</a:t>
            </a:r>
            <a:r>
              <a:rPr sz="1300" spc="29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technology,</a:t>
            </a:r>
            <a:r>
              <a:rPr sz="1300" spc="29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we</a:t>
            </a:r>
            <a:r>
              <a:rPr sz="1300" spc="29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envision</a:t>
            </a:r>
            <a:r>
              <a:rPr sz="1300" spc="29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1300" spc="29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future</a:t>
            </a:r>
            <a:r>
              <a:rPr sz="1300" spc="29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where</a:t>
            </a:r>
            <a:r>
              <a:rPr sz="1300" spc="29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libraries</a:t>
            </a:r>
            <a:r>
              <a:rPr sz="1300" spc="29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can</a:t>
            </a:r>
          </a:p>
          <a:p>
            <a:pPr marL="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efficiently</a:t>
            </a:r>
            <a:r>
              <a:rPr sz="1300" spc="14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fulfill</a:t>
            </a:r>
            <a:r>
              <a:rPr sz="1300" spc="14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their</a:t>
            </a:r>
            <a:r>
              <a:rPr sz="1300" spc="14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role</a:t>
            </a:r>
            <a:r>
              <a:rPr sz="1300" spc="14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as</a:t>
            </a:r>
            <a:r>
              <a:rPr sz="1300" spc="14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centers</a:t>
            </a:r>
            <a:r>
              <a:rPr sz="1300" spc="14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for</a:t>
            </a:r>
            <a:r>
              <a:rPr sz="1300" spc="14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knowledge</a:t>
            </a:r>
            <a:r>
              <a:rPr sz="1300" spc="14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dissemination</a:t>
            </a:r>
            <a:r>
              <a:rPr sz="1300" spc="14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sz="1300" spc="14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academic</a:t>
            </a:r>
          </a:p>
          <a:p>
            <a:pPr marL="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excellence.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920219"/>
            <a:ext cx="2177543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000000"/>
                </a:solidFill>
                <a:latin typeface="Arial"/>
                <a:cs typeface="Arial"/>
              </a:rPr>
              <a:t>4.1 Concept Illustration: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4400" y="1306902"/>
            <a:ext cx="6096125" cy="12159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1200" spc="44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library</a:t>
            </a:r>
            <a:r>
              <a:rPr sz="1200" spc="44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management</a:t>
            </a:r>
            <a:r>
              <a:rPr sz="1200" spc="44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system</a:t>
            </a:r>
            <a:r>
              <a:rPr sz="1200" spc="44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is</a:t>
            </a:r>
            <a:r>
              <a:rPr sz="1200" spc="44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1200" spc="43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desktop</a:t>
            </a:r>
            <a:r>
              <a:rPr sz="1200" spc="44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application</a:t>
            </a:r>
            <a:r>
              <a:rPr sz="1200" spc="44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designed</a:t>
            </a:r>
            <a:r>
              <a:rPr sz="1200" spc="43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sz="1200" spc="44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facilitate</a:t>
            </a:r>
            <a:r>
              <a:rPr sz="1200" spc="44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the</a:t>
            </a:r>
          </a:p>
          <a:p>
            <a:pPr marL="0" marR="0">
              <a:lnSpc>
                <a:spcPts val="1340"/>
              </a:lnSpc>
              <a:spcBef>
                <a:spcPts val="296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management</a:t>
            </a:r>
            <a:r>
              <a:rPr sz="1200" spc="23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sz="1200" spc="23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library</a:t>
            </a:r>
            <a:r>
              <a:rPr sz="1200" spc="23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resources,</a:t>
            </a:r>
            <a:r>
              <a:rPr sz="1200" spc="23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including</a:t>
            </a:r>
            <a:r>
              <a:rPr sz="1200" spc="23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books,</a:t>
            </a:r>
            <a:r>
              <a:rPr sz="1200" spc="23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borrowers,</a:t>
            </a:r>
            <a:r>
              <a:rPr sz="1200" spc="23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sz="1200" spc="23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transactions.</a:t>
            </a:r>
            <a:r>
              <a:rPr sz="1200" spc="23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The</a:t>
            </a:r>
          </a:p>
          <a:p>
            <a:pPr marL="0" marR="0">
              <a:lnSpc>
                <a:spcPts val="1340"/>
              </a:lnSpc>
              <a:spcBef>
                <a:spcPts val="296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primary</a:t>
            </a:r>
            <a:r>
              <a:rPr sz="1200" spc="55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objective</a:t>
            </a:r>
            <a:r>
              <a:rPr sz="1200" spc="55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sz="1200" spc="5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these</a:t>
            </a:r>
            <a:r>
              <a:rPr sz="1200" spc="55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systems</a:t>
            </a:r>
            <a:r>
              <a:rPr sz="1200" spc="55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is</a:t>
            </a:r>
            <a:r>
              <a:rPr sz="1200" spc="5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sz="1200" spc="55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streamline</a:t>
            </a:r>
            <a:r>
              <a:rPr sz="1200" spc="55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library</a:t>
            </a:r>
            <a:r>
              <a:rPr sz="1200" spc="55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operations,</a:t>
            </a:r>
            <a:r>
              <a:rPr sz="1200" spc="55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improve</a:t>
            </a:r>
          </a:p>
          <a:p>
            <a:pPr marL="0" marR="0">
              <a:lnSpc>
                <a:spcPts val="1340"/>
              </a:lnSpc>
              <a:spcBef>
                <a:spcPts val="296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accessibility</a:t>
            </a:r>
            <a:r>
              <a:rPr sz="1200" spc="6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sz="1200" spc="6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resources,</a:t>
            </a:r>
            <a:r>
              <a:rPr sz="1200" spc="6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sz="1200" spc="6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enhance</a:t>
            </a:r>
            <a:r>
              <a:rPr sz="1200" spc="6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user</a:t>
            </a:r>
            <a:r>
              <a:rPr sz="1200" spc="6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experience.</a:t>
            </a:r>
            <a:r>
              <a:rPr sz="1200" spc="6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Library</a:t>
            </a:r>
            <a:r>
              <a:rPr sz="1200" spc="6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management</a:t>
            </a:r>
            <a:r>
              <a:rPr sz="1200" spc="6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systems</a:t>
            </a:r>
          </a:p>
          <a:p>
            <a:pPr marL="0" marR="0">
              <a:lnSpc>
                <a:spcPts val="1340"/>
              </a:lnSpc>
              <a:spcBef>
                <a:spcPts val="296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provide</a:t>
            </a:r>
            <a:r>
              <a:rPr sz="1200" spc="-5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users</a:t>
            </a:r>
            <a:r>
              <a:rPr sz="1200" spc="-5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with</a:t>
            </a:r>
            <a:r>
              <a:rPr sz="1200" spc="-5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information</a:t>
            </a:r>
            <a:r>
              <a:rPr sz="1200" spc="-5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about</a:t>
            </a:r>
            <a:r>
              <a:rPr sz="1200" spc="-5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available</a:t>
            </a:r>
            <a:r>
              <a:rPr sz="1200" spc="-5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books,</a:t>
            </a:r>
            <a:r>
              <a:rPr sz="1200" spc="-5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borrower</a:t>
            </a:r>
            <a:r>
              <a:rPr sz="1200" spc="-5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details,</a:t>
            </a:r>
            <a:r>
              <a:rPr sz="1200" spc="-5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circulation</a:t>
            </a:r>
            <a:r>
              <a:rPr sz="1200" spc="-5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history,</a:t>
            </a:r>
          </a:p>
          <a:p>
            <a:pPr marL="0" marR="0">
              <a:lnSpc>
                <a:spcPts val="1340"/>
              </a:lnSpc>
              <a:spcBef>
                <a:spcPts val="296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and other relevant data.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4400" y="3444305"/>
            <a:ext cx="2088821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000000"/>
                </a:solidFill>
                <a:latin typeface="Arial"/>
                <a:cs typeface="Arial"/>
              </a:rPr>
              <a:t>1.2 Work Management: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4400" y="3831405"/>
            <a:ext cx="6096166" cy="13141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2"/>
              </a:lnSpc>
              <a:spcBef>
                <a:spcPct val="0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Administrators</a:t>
            </a:r>
            <a:r>
              <a:rPr sz="1300" spc="5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have</a:t>
            </a:r>
            <a:r>
              <a:rPr sz="1300" spc="5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1300" spc="5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authority</a:t>
            </a:r>
            <a:r>
              <a:rPr sz="1300" spc="5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sz="1300" spc="5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add,</a:t>
            </a:r>
            <a:r>
              <a:rPr sz="1300" spc="5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update,</a:t>
            </a:r>
            <a:r>
              <a:rPr sz="1300" spc="5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or</a:t>
            </a:r>
            <a:r>
              <a:rPr sz="1300" spc="5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delete</a:t>
            </a:r>
            <a:r>
              <a:rPr sz="1300" spc="5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any</a:t>
            </a:r>
            <a:r>
              <a:rPr sz="1300" spc="5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book</a:t>
            </a:r>
            <a:r>
              <a:rPr sz="1300" spc="5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or</a:t>
            </a:r>
            <a:r>
              <a:rPr sz="1300" spc="5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borrower</a:t>
            </a:r>
          </a:p>
          <a:p>
            <a:pPr marL="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information</a:t>
            </a:r>
            <a:r>
              <a:rPr sz="1300" spc="-6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within</a:t>
            </a:r>
            <a:r>
              <a:rPr sz="1300" spc="-6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1300" spc="-6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system.</a:t>
            </a:r>
            <a:r>
              <a:rPr sz="1300" spc="-6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Multiple</a:t>
            </a:r>
            <a:r>
              <a:rPr sz="1300" spc="-6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administrators</a:t>
            </a:r>
            <a:r>
              <a:rPr sz="1300" spc="-6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can</a:t>
            </a:r>
            <a:r>
              <a:rPr sz="1300" spc="-6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register</a:t>
            </a:r>
            <a:r>
              <a:rPr sz="1300" spc="-6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sz="1300" spc="-6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manage</a:t>
            </a:r>
            <a:r>
              <a:rPr sz="1300" spc="-6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the</a:t>
            </a:r>
          </a:p>
          <a:p>
            <a:pPr marL="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application</a:t>
            </a:r>
            <a:r>
              <a:rPr sz="1300" spc="4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concurrently.</a:t>
            </a:r>
            <a:r>
              <a:rPr sz="1300" spc="4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1300" spc="4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inventory</a:t>
            </a:r>
            <a:r>
              <a:rPr sz="1300" spc="4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sz="1300" spc="4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books</a:t>
            </a:r>
            <a:r>
              <a:rPr sz="1300" spc="4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is</a:t>
            </a:r>
            <a:r>
              <a:rPr sz="1300" spc="4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automatically</a:t>
            </a:r>
            <a:r>
              <a:rPr sz="1300" spc="4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updated</a:t>
            </a:r>
            <a:r>
              <a:rPr sz="1300" spc="4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as</a:t>
            </a:r>
            <a:r>
              <a:rPr sz="1300" spc="4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they</a:t>
            </a:r>
          </a:p>
          <a:p>
            <a:pPr marL="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are borrowed or returned. However, borrowers do not have access to modify their</a:t>
            </a:r>
          </a:p>
          <a:p>
            <a:pPr marL="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information</a:t>
            </a:r>
            <a:r>
              <a:rPr sz="1300" spc="12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or</a:t>
            </a:r>
            <a:r>
              <a:rPr sz="1300" spc="12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register</a:t>
            </a:r>
            <a:r>
              <a:rPr sz="1300" spc="12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within</a:t>
            </a:r>
            <a:r>
              <a:rPr sz="1300" spc="12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1300" spc="12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system.</a:t>
            </a:r>
            <a:r>
              <a:rPr sz="1300" spc="12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1300" spc="12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system</a:t>
            </a:r>
            <a:r>
              <a:rPr sz="1300" spc="12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displays</a:t>
            </a:r>
            <a:r>
              <a:rPr sz="1300" spc="12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1300" spc="12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availability</a:t>
            </a:r>
            <a:r>
              <a:rPr sz="1300" spc="12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of</a:t>
            </a:r>
          </a:p>
          <a:p>
            <a:pPr marL="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each book and updates its status in real-time as books are borrowed or returned.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446564" y="6642711"/>
            <a:ext cx="1031622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000000"/>
                </a:solidFill>
                <a:latin typeface="Arial"/>
                <a:cs typeface="Arial"/>
              </a:rPr>
              <a:t>Chapter 2: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179673" y="7030226"/>
            <a:ext cx="1614831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000000"/>
                </a:solidFill>
                <a:latin typeface="Arial"/>
                <a:cs typeface="Arial"/>
              </a:rPr>
              <a:t>Literature Survey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14400" y="7417326"/>
            <a:ext cx="6096137" cy="13141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2"/>
              </a:lnSpc>
              <a:spcBef>
                <a:spcPct val="0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Conducting</a:t>
            </a:r>
            <a:r>
              <a:rPr sz="1300" spc="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1300" spc="19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thorough</a:t>
            </a:r>
            <a:r>
              <a:rPr sz="1300" spc="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literature</a:t>
            </a:r>
            <a:r>
              <a:rPr sz="1300" spc="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survey</a:t>
            </a:r>
            <a:r>
              <a:rPr sz="1300" spc="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is</a:t>
            </a:r>
            <a:r>
              <a:rPr sz="1300" spc="19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crucial</a:t>
            </a:r>
            <a:r>
              <a:rPr sz="1300" spc="19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in</a:t>
            </a:r>
            <a:r>
              <a:rPr sz="1300" spc="19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1300" spc="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software</a:t>
            </a:r>
            <a:r>
              <a:rPr sz="1300" spc="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development</a:t>
            </a:r>
          </a:p>
          <a:p>
            <a:pPr marL="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process.</a:t>
            </a:r>
            <a:r>
              <a:rPr sz="1300" spc="-8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Before</a:t>
            </a:r>
            <a:r>
              <a:rPr sz="1300" spc="-8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proceeding</a:t>
            </a:r>
            <a:r>
              <a:rPr sz="1300" spc="-8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with</a:t>
            </a:r>
            <a:r>
              <a:rPr sz="1300" spc="-8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development,</a:t>
            </a:r>
            <a:r>
              <a:rPr sz="1300" spc="-8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it</a:t>
            </a:r>
            <a:r>
              <a:rPr sz="1300" spc="-8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is</a:t>
            </a:r>
            <a:r>
              <a:rPr sz="1300" spc="-8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essential</a:t>
            </a:r>
            <a:r>
              <a:rPr sz="1300" spc="-8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sz="1300" spc="-8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assess</a:t>
            </a:r>
            <a:r>
              <a:rPr sz="1300" spc="-8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factors</a:t>
            </a:r>
            <a:r>
              <a:rPr sz="1300" spc="-8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such</a:t>
            </a:r>
          </a:p>
          <a:p>
            <a:pPr marL="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as</a:t>
            </a:r>
            <a:r>
              <a:rPr sz="1300" spc="7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time</a:t>
            </a:r>
            <a:r>
              <a:rPr sz="1300" spc="7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constraints,</a:t>
            </a:r>
            <a:r>
              <a:rPr sz="1300" spc="7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budget,</a:t>
            </a:r>
            <a:r>
              <a:rPr sz="1300" spc="7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sz="1300" spc="7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available</a:t>
            </a:r>
            <a:r>
              <a:rPr sz="1300" spc="7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resources.</a:t>
            </a:r>
            <a:r>
              <a:rPr sz="1300" spc="7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Once</a:t>
            </a:r>
            <a:r>
              <a:rPr sz="1300" spc="7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these</a:t>
            </a:r>
            <a:r>
              <a:rPr sz="1300" spc="7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considerations</a:t>
            </a:r>
          </a:p>
          <a:p>
            <a:pPr marL="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are</a:t>
            </a:r>
            <a:r>
              <a:rPr sz="1300" spc="-6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met,</a:t>
            </a:r>
            <a:r>
              <a:rPr sz="1300" spc="-6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1300" spc="-6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choice</a:t>
            </a:r>
            <a:r>
              <a:rPr sz="1300" spc="-6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sz="1300" spc="-6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operating</a:t>
            </a:r>
            <a:r>
              <a:rPr sz="1300" spc="-6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system</a:t>
            </a:r>
            <a:r>
              <a:rPr sz="1300" spc="-6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sz="1300" spc="-6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programming</a:t>
            </a:r>
            <a:r>
              <a:rPr sz="1300" spc="-6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language</a:t>
            </a:r>
            <a:r>
              <a:rPr sz="1300" spc="-6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is</a:t>
            </a:r>
            <a:r>
              <a:rPr sz="1300" spc="-6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determined.</a:t>
            </a:r>
          </a:p>
          <a:p>
            <a:pPr marL="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During</a:t>
            </a:r>
            <a:r>
              <a:rPr sz="1300" spc="-7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development,</a:t>
            </a:r>
            <a:r>
              <a:rPr sz="1300" spc="-7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programmers</a:t>
            </a:r>
            <a:r>
              <a:rPr sz="1300" spc="-7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may</a:t>
            </a:r>
            <a:r>
              <a:rPr sz="1300" spc="-7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require</a:t>
            </a:r>
            <a:r>
              <a:rPr sz="1300" spc="-7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external</a:t>
            </a:r>
            <a:r>
              <a:rPr sz="1300" spc="-7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support</a:t>
            </a:r>
            <a:r>
              <a:rPr sz="1300" spc="-7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from</a:t>
            </a:r>
            <a:r>
              <a:rPr sz="1300" spc="-7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experienced</a:t>
            </a:r>
          </a:p>
          <a:p>
            <a:pPr marL="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professionals, reference books, or online resources.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919802"/>
            <a:ext cx="6096025" cy="10958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2"/>
              </a:lnSpc>
              <a:spcBef>
                <a:spcPct val="0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Literature</a:t>
            </a:r>
            <a:r>
              <a:rPr sz="1300" spc="5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survey</a:t>
            </a:r>
            <a:r>
              <a:rPr sz="1300" spc="5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plays</a:t>
            </a:r>
            <a:r>
              <a:rPr sz="1300" spc="5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1300" spc="4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vital</a:t>
            </a:r>
            <a:r>
              <a:rPr sz="1300" spc="5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role</a:t>
            </a:r>
            <a:r>
              <a:rPr sz="1300" spc="5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in</a:t>
            </a:r>
            <a:r>
              <a:rPr sz="1300" spc="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understanding</a:t>
            </a:r>
            <a:r>
              <a:rPr sz="1300" spc="4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1300" spc="5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project</a:t>
            </a:r>
            <a:r>
              <a:rPr sz="1300" spc="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requirements</a:t>
            </a:r>
            <a:r>
              <a:rPr sz="1300" spc="5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and</a:t>
            </a:r>
          </a:p>
          <a:p>
            <a:pPr marL="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identifying</a:t>
            </a:r>
            <a:r>
              <a:rPr sz="1300" spc="11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1300" spc="11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necessary</a:t>
            </a:r>
            <a:r>
              <a:rPr sz="1300" spc="11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resources</a:t>
            </a:r>
            <a:r>
              <a:rPr sz="1300" spc="11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for</a:t>
            </a:r>
            <a:r>
              <a:rPr sz="1300" spc="11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development.</a:t>
            </a:r>
            <a:r>
              <a:rPr sz="1300" spc="11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It</a:t>
            </a:r>
            <a:r>
              <a:rPr sz="1300" spc="11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helps</a:t>
            </a:r>
            <a:r>
              <a:rPr sz="1300" spc="11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in</a:t>
            </a:r>
            <a:r>
              <a:rPr sz="1300" spc="11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determining</a:t>
            </a:r>
            <a:r>
              <a:rPr sz="1300" spc="11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the</a:t>
            </a:r>
          </a:p>
          <a:p>
            <a:pPr marL="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software</a:t>
            </a:r>
            <a:r>
              <a:rPr sz="1300" spc="27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specifications,</a:t>
            </a:r>
            <a:r>
              <a:rPr sz="1300" spc="27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such</a:t>
            </a:r>
            <a:r>
              <a:rPr sz="1300" spc="27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as</a:t>
            </a:r>
            <a:r>
              <a:rPr sz="1300" spc="27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1300" spc="27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required</a:t>
            </a:r>
            <a:r>
              <a:rPr sz="1300" spc="27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operating</a:t>
            </a:r>
            <a:r>
              <a:rPr sz="1300" spc="27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system</a:t>
            </a:r>
            <a:r>
              <a:rPr sz="1300" spc="27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sz="1300" spc="27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additional</a:t>
            </a:r>
          </a:p>
          <a:p>
            <a:pPr marL="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software</a:t>
            </a:r>
            <a:r>
              <a:rPr sz="1300" spc="2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tools.</a:t>
            </a:r>
            <a:r>
              <a:rPr sz="1300" spc="2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Prior</a:t>
            </a:r>
            <a:r>
              <a:rPr sz="1300" spc="2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sz="1300" spc="2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system</a:t>
            </a:r>
            <a:r>
              <a:rPr sz="1300" spc="2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development,</a:t>
            </a:r>
            <a:r>
              <a:rPr sz="1300" spc="2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thorough</a:t>
            </a:r>
            <a:r>
              <a:rPr sz="1300" spc="2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planning</a:t>
            </a:r>
            <a:r>
              <a:rPr sz="1300" spc="2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sz="1300" spc="2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research</a:t>
            </a:r>
            <a:r>
              <a:rPr sz="1300" spc="2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are</a:t>
            </a:r>
          </a:p>
          <a:p>
            <a:pPr marL="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conducted to ensure project success.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4400" y="3326793"/>
            <a:ext cx="388726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000000"/>
                </a:solidFill>
                <a:latin typeface="Arial"/>
                <a:cs typeface="Arial"/>
              </a:rPr>
              <a:t>2.1 Traditional Library Management System: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4400" y="3713892"/>
            <a:ext cx="6096028" cy="13141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2"/>
              </a:lnSpc>
              <a:spcBef>
                <a:spcPct val="0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In</a:t>
            </a:r>
            <a:r>
              <a:rPr sz="1300" spc="22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traditional</a:t>
            </a:r>
            <a:r>
              <a:rPr sz="1300" spc="22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library</a:t>
            </a:r>
            <a:r>
              <a:rPr sz="1300" spc="22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management</a:t>
            </a:r>
            <a:r>
              <a:rPr sz="1300" spc="22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systems,</a:t>
            </a:r>
            <a:r>
              <a:rPr sz="1300" spc="22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data</a:t>
            </a:r>
            <a:r>
              <a:rPr sz="1300" spc="22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is</a:t>
            </a:r>
            <a:r>
              <a:rPr sz="1300" spc="22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stored</a:t>
            </a:r>
            <a:r>
              <a:rPr sz="1300" spc="22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manually</a:t>
            </a:r>
            <a:r>
              <a:rPr sz="1300" spc="22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in</a:t>
            </a:r>
            <a:r>
              <a:rPr sz="1300" spc="22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physical</a:t>
            </a:r>
          </a:p>
          <a:p>
            <a:pPr marL="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registers</a:t>
            </a:r>
            <a:r>
              <a:rPr sz="1300" spc="5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or</a:t>
            </a:r>
            <a:r>
              <a:rPr sz="1300" spc="5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books.</a:t>
            </a:r>
            <a:r>
              <a:rPr sz="1300" spc="5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This</a:t>
            </a:r>
            <a:r>
              <a:rPr sz="1300" spc="5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approach</a:t>
            </a:r>
            <a:r>
              <a:rPr sz="1300" spc="5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poses</a:t>
            </a:r>
            <a:r>
              <a:rPr sz="1300" spc="4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risks</a:t>
            </a:r>
            <a:r>
              <a:rPr sz="1300" spc="5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such</a:t>
            </a:r>
            <a:r>
              <a:rPr sz="1300" spc="5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as</a:t>
            </a:r>
            <a:r>
              <a:rPr sz="1300" spc="5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data</a:t>
            </a:r>
            <a:r>
              <a:rPr sz="1300" spc="5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redundancy,</a:t>
            </a:r>
            <a:r>
              <a:rPr sz="1300" spc="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security</a:t>
            </a:r>
          </a:p>
          <a:p>
            <a:pPr marL="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breaches,</a:t>
            </a:r>
            <a:r>
              <a:rPr sz="1300" spc="78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sz="1300" spc="78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outdated</a:t>
            </a:r>
            <a:r>
              <a:rPr sz="1300" spc="78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information.</a:t>
            </a:r>
            <a:r>
              <a:rPr sz="1300" spc="78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Accessing</a:t>
            </a:r>
            <a:r>
              <a:rPr sz="1300" spc="78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necessary</a:t>
            </a:r>
            <a:r>
              <a:rPr sz="1300" spc="78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data</a:t>
            </a:r>
            <a:r>
              <a:rPr sz="1300" spc="78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can</a:t>
            </a:r>
            <a:r>
              <a:rPr sz="1300" spc="78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be</a:t>
            </a:r>
          </a:p>
          <a:p>
            <a:pPr marL="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cumbersome</a:t>
            </a:r>
            <a:r>
              <a:rPr sz="1300" spc="12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sz="1300" spc="12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time-consuming,</a:t>
            </a:r>
            <a:r>
              <a:rPr sz="1300" spc="12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leading</a:t>
            </a:r>
            <a:r>
              <a:rPr sz="1300" spc="12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sz="1300" spc="12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inefficiencies</a:t>
            </a:r>
            <a:r>
              <a:rPr sz="1300" spc="12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in</a:t>
            </a:r>
            <a:r>
              <a:rPr sz="1300" spc="12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library</a:t>
            </a:r>
            <a:r>
              <a:rPr sz="1300" spc="12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operations.</a:t>
            </a:r>
          </a:p>
          <a:p>
            <a:pPr marL="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Additionally,</a:t>
            </a:r>
            <a:r>
              <a:rPr sz="1300" spc="-3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1300" spc="-3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openness</a:t>
            </a:r>
            <a:r>
              <a:rPr sz="1300" spc="-3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sz="1300" spc="-4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physical</a:t>
            </a:r>
            <a:r>
              <a:rPr sz="1300" spc="-3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records</a:t>
            </a:r>
            <a:r>
              <a:rPr sz="1300" spc="-3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raises</a:t>
            </a:r>
            <a:r>
              <a:rPr sz="1300" spc="-3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concerns</a:t>
            </a:r>
            <a:r>
              <a:rPr sz="1300" spc="-3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about</a:t>
            </a:r>
            <a:r>
              <a:rPr sz="1300" spc="-3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data</a:t>
            </a:r>
            <a:r>
              <a:rPr sz="1300" spc="-3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security</a:t>
            </a:r>
          </a:p>
          <a:p>
            <a:pPr marL="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and privacy.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4400" y="5530170"/>
            <a:ext cx="6096025" cy="13141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2"/>
              </a:lnSpc>
              <a:spcBef>
                <a:spcPct val="0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Unlike</a:t>
            </a:r>
            <a:r>
              <a:rPr sz="1300" spc="37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traditional</a:t>
            </a:r>
            <a:r>
              <a:rPr sz="1300" spc="37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methods,</a:t>
            </a:r>
            <a:r>
              <a:rPr sz="1300" spc="37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our</a:t>
            </a:r>
            <a:r>
              <a:rPr sz="1300" spc="37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library</a:t>
            </a:r>
            <a:r>
              <a:rPr sz="1300" spc="37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management</a:t>
            </a:r>
            <a:r>
              <a:rPr sz="1300" spc="37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system</a:t>
            </a:r>
            <a:r>
              <a:rPr sz="1300" spc="37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addresses</a:t>
            </a:r>
            <a:r>
              <a:rPr sz="1300" spc="37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these</a:t>
            </a:r>
          </a:p>
          <a:p>
            <a:pPr marL="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challenges</a:t>
            </a:r>
            <a:r>
              <a:rPr sz="1300" spc="53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by</a:t>
            </a:r>
            <a:r>
              <a:rPr sz="1300" spc="53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providing</a:t>
            </a:r>
            <a:r>
              <a:rPr sz="1300" spc="53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1300" spc="53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centralized</a:t>
            </a:r>
            <a:r>
              <a:rPr sz="1300" spc="53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digital</a:t>
            </a:r>
            <a:r>
              <a:rPr sz="1300" spc="53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platform</a:t>
            </a:r>
            <a:r>
              <a:rPr sz="1300" spc="53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for</a:t>
            </a:r>
            <a:r>
              <a:rPr sz="1300" spc="53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managing</a:t>
            </a:r>
            <a:r>
              <a:rPr sz="1300" spc="53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library</a:t>
            </a:r>
          </a:p>
          <a:p>
            <a:pPr marL="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resources.</a:t>
            </a:r>
            <a:r>
              <a:rPr sz="1300" spc="47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1300" spc="48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system</a:t>
            </a:r>
            <a:r>
              <a:rPr sz="1300" spc="48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offers</a:t>
            </a:r>
            <a:r>
              <a:rPr sz="1300" spc="47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features</a:t>
            </a:r>
            <a:r>
              <a:rPr sz="1300" spc="47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for</a:t>
            </a:r>
            <a:r>
              <a:rPr sz="1300" spc="48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efficient</a:t>
            </a:r>
            <a:r>
              <a:rPr sz="1300" spc="47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book</a:t>
            </a:r>
            <a:r>
              <a:rPr sz="1300" spc="47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tracking,</a:t>
            </a:r>
            <a:r>
              <a:rPr sz="1300" spc="47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borrower</a:t>
            </a:r>
          </a:p>
          <a:p>
            <a:pPr marL="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management,</a:t>
            </a:r>
            <a:r>
              <a:rPr sz="1300" spc="74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sz="1300" spc="74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real-time</a:t>
            </a:r>
            <a:r>
              <a:rPr sz="1300" spc="74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updates</a:t>
            </a:r>
            <a:r>
              <a:rPr sz="1300" spc="74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on</a:t>
            </a:r>
            <a:r>
              <a:rPr sz="1300" spc="74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book</a:t>
            </a:r>
            <a:r>
              <a:rPr sz="1300" spc="74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availability.</a:t>
            </a:r>
            <a:r>
              <a:rPr sz="1300" spc="74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By</a:t>
            </a:r>
            <a:r>
              <a:rPr sz="1300" spc="74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leveraging</a:t>
            </a:r>
          </a:p>
          <a:p>
            <a:pPr marL="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technology,</a:t>
            </a:r>
            <a:r>
              <a:rPr sz="1300" spc="44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our</a:t>
            </a:r>
            <a:r>
              <a:rPr sz="1300" spc="44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system</a:t>
            </a:r>
            <a:r>
              <a:rPr sz="1300" spc="44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enhances</a:t>
            </a:r>
            <a:r>
              <a:rPr sz="1300" spc="44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data</a:t>
            </a:r>
            <a:r>
              <a:rPr sz="1300" spc="44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security,</a:t>
            </a:r>
            <a:r>
              <a:rPr sz="1300" spc="44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improves</a:t>
            </a:r>
            <a:r>
              <a:rPr sz="1300" spc="44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accessibility,</a:t>
            </a:r>
            <a:r>
              <a:rPr sz="1300" spc="43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and</a:t>
            </a:r>
          </a:p>
          <a:p>
            <a:pPr marL="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optimizes library operations for better user experience.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920219"/>
            <a:ext cx="379836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000000"/>
                </a:solidFill>
                <a:latin typeface="Arial"/>
                <a:cs typeface="Arial"/>
              </a:rPr>
              <a:t>2.2 Proposed Library Management System: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4400" y="1307318"/>
            <a:ext cx="6096001" cy="8775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2"/>
              </a:lnSpc>
              <a:spcBef>
                <a:spcPct val="0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1300" spc="5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proposed</a:t>
            </a:r>
            <a:r>
              <a:rPr sz="1300" spc="5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library</a:t>
            </a:r>
            <a:r>
              <a:rPr sz="1300" spc="5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management</a:t>
            </a:r>
            <a:r>
              <a:rPr sz="1300" spc="5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system</a:t>
            </a:r>
            <a:r>
              <a:rPr sz="1300" spc="5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incorporates</a:t>
            </a:r>
            <a:r>
              <a:rPr sz="1300" spc="5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1300" spc="5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secure</a:t>
            </a:r>
            <a:r>
              <a:rPr sz="1300" spc="5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login</a:t>
            </a:r>
            <a:r>
              <a:rPr sz="1300" spc="5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system</a:t>
            </a:r>
            <a:r>
              <a:rPr sz="1300" spc="5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to</a:t>
            </a:r>
          </a:p>
          <a:p>
            <a:pPr marL="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restrict</a:t>
            </a:r>
            <a:r>
              <a:rPr sz="1300" spc="23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access</a:t>
            </a:r>
            <a:r>
              <a:rPr sz="1300" spc="23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sz="1300" spc="23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authorized</a:t>
            </a:r>
            <a:r>
              <a:rPr sz="1300" spc="23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users,</a:t>
            </a:r>
            <a:r>
              <a:rPr sz="1300" spc="23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ensuring</a:t>
            </a:r>
            <a:r>
              <a:rPr sz="1300" spc="23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1300" spc="23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confidentiality</a:t>
            </a:r>
            <a:r>
              <a:rPr sz="1300" spc="23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sz="1300" spc="23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library</a:t>
            </a:r>
            <a:r>
              <a:rPr sz="1300" spc="23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data.</a:t>
            </a:r>
          </a:p>
          <a:p>
            <a:pPr marL="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Administrators</a:t>
            </a:r>
            <a:r>
              <a:rPr sz="1300" spc="-6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have</a:t>
            </a:r>
            <a:r>
              <a:rPr sz="1300" spc="-6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1300" spc="-6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privilege</a:t>
            </a:r>
            <a:r>
              <a:rPr sz="1300" spc="-6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sz="1300" spc="-6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update</a:t>
            </a:r>
            <a:r>
              <a:rPr sz="1300" spc="-6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their</a:t>
            </a:r>
            <a:r>
              <a:rPr sz="1300" spc="-6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own</a:t>
            </a:r>
            <a:r>
              <a:rPr sz="1300" spc="-6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information</a:t>
            </a:r>
            <a:r>
              <a:rPr sz="1300" spc="-6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sz="1300" spc="-6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manage</a:t>
            </a:r>
            <a:r>
              <a:rPr sz="1300" spc="-6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user</a:t>
            </a:r>
          </a:p>
          <a:p>
            <a:pPr marL="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accounts within the system, thereby enhancing security measures.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4400" y="2333020"/>
            <a:ext cx="6096166" cy="10958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2"/>
              </a:lnSpc>
              <a:spcBef>
                <a:spcPct val="0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Users</a:t>
            </a:r>
            <a:r>
              <a:rPr sz="1300" spc="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are</a:t>
            </a:r>
            <a:r>
              <a:rPr sz="1300" spc="1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empowered</a:t>
            </a:r>
            <a:r>
              <a:rPr sz="1300" spc="1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sz="1300" spc="1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add</a:t>
            </a:r>
            <a:r>
              <a:rPr sz="1300" spc="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new</a:t>
            </a:r>
            <a:r>
              <a:rPr sz="1300" spc="1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books</a:t>
            </a:r>
            <a:r>
              <a:rPr sz="1300" spc="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sz="1300" spc="1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1300" spc="1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library</a:t>
            </a:r>
            <a:r>
              <a:rPr sz="1300" spc="1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database</a:t>
            </a:r>
            <a:r>
              <a:rPr sz="1300" spc="1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sz="1300" spc="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update</a:t>
            </a:r>
            <a:r>
              <a:rPr sz="1300" spc="1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book</a:t>
            </a:r>
          </a:p>
          <a:p>
            <a:pPr marL="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information</a:t>
            </a:r>
            <a:r>
              <a:rPr sz="1300" spc="2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as</a:t>
            </a:r>
            <a:r>
              <a:rPr sz="1300" spc="25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needed.</a:t>
            </a:r>
            <a:r>
              <a:rPr sz="1300" spc="2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1300" spc="25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system</a:t>
            </a:r>
            <a:r>
              <a:rPr sz="1300" spc="25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also</a:t>
            </a:r>
            <a:r>
              <a:rPr sz="1300" spc="25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facilitates</a:t>
            </a:r>
            <a:r>
              <a:rPr sz="1300" spc="25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1300" spc="2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management</a:t>
            </a:r>
            <a:r>
              <a:rPr sz="1300" spc="25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sz="1300" spc="2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library</a:t>
            </a:r>
          </a:p>
          <a:p>
            <a:pPr marL="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inventory,</a:t>
            </a:r>
            <a:r>
              <a:rPr sz="1300" spc="16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including</a:t>
            </a:r>
            <a:r>
              <a:rPr sz="1300" spc="16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tracking</a:t>
            </a:r>
            <a:r>
              <a:rPr sz="1300" spc="16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1300" spc="16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number</a:t>
            </a:r>
            <a:r>
              <a:rPr sz="1300" spc="16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sz="1300" spc="16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available</a:t>
            </a:r>
            <a:r>
              <a:rPr sz="1300" spc="16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copies</a:t>
            </a:r>
            <a:r>
              <a:rPr sz="1300" spc="16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for</a:t>
            </a:r>
            <a:r>
              <a:rPr sz="1300" spc="16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each</a:t>
            </a:r>
            <a:r>
              <a:rPr sz="1300" spc="16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book</a:t>
            </a:r>
            <a:r>
              <a:rPr sz="1300" spc="16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title.</a:t>
            </a:r>
          </a:p>
          <a:p>
            <a:pPr marL="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Leveraging</a:t>
            </a:r>
            <a:r>
              <a:rPr sz="1300" spc="-8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1300" spc="-8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relational</a:t>
            </a:r>
            <a:r>
              <a:rPr sz="1300" spc="-8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database</a:t>
            </a:r>
            <a:r>
              <a:rPr sz="1300" spc="-8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management</a:t>
            </a:r>
            <a:r>
              <a:rPr sz="1300" spc="-8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system</a:t>
            </a:r>
            <a:r>
              <a:rPr sz="1300" spc="-8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minimizes</a:t>
            </a:r>
            <a:r>
              <a:rPr sz="1300" spc="-8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data</a:t>
            </a:r>
            <a:r>
              <a:rPr sz="1300" spc="-8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redundancy</a:t>
            </a:r>
          </a:p>
          <a:p>
            <a:pPr marL="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and strengthens data security compared to traditional methods.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4400" y="3577049"/>
            <a:ext cx="4961240" cy="2225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2"/>
              </a:lnSpc>
              <a:spcBef>
                <a:spcPct val="0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Key features of the proposed library management system include: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3000" y="3947775"/>
            <a:ext cx="5867362" cy="4408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2"/>
              </a:lnSpc>
              <a:spcBef>
                <a:spcPct val="0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●</a:t>
            </a:r>
            <a:r>
              <a:rPr sz="1300" spc="6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300" b="1">
                <a:solidFill>
                  <a:srgbClr val="000000"/>
                </a:solidFill>
                <a:latin typeface="Arial"/>
                <a:cs typeface="Arial"/>
              </a:rPr>
              <a:t>Login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:</a:t>
            </a:r>
            <a:r>
              <a:rPr sz="1300" spc="27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Users</a:t>
            </a:r>
            <a:r>
              <a:rPr sz="1300" spc="27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sz="1300" spc="27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administrators</a:t>
            </a:r>
            <a:r>
              <a:rPr sz="1300" spc="27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can</a:t>
            </a:r>
            <a:r>
              <a:rPr sz="1300" spc="27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securely</a:t>
            </a:r>
            <a:r>
              <a:rPr sz="1300" spc="27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log</a:t>
            </a:r>
            <a:r>
              <a:rPr sz="1300" spc="27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in</a:t>
            </a:r>
            <a:r>
              <a:rPr sz="1300" spc="27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sz="1300" spc="27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their</a:t>
            </a:r>
            <a:r>
              <a:rPr sz="1300" spc="27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respective</a:t>
            </a:r>
          </a:p>
          <a:p>
            <a:pPr marL="22860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accounts, preventing unauthorized access.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43000" y="4384426"/>
            <a:ext cx="5867463" cy="1750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2"/>
              </a:lnSpc>
              <a:spcBef>
                <a:spcPct val="0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●</a:t>
            </a:r>
            <a:r>
              <a:rPr sz="1300" spc="6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300" b="1">
                <a:solidFill>
                  <a:srgbClr val="000000"/>
                </a:solidFill>
                <a:latin typeface="Arial"/>
                <a:cs typeface="Arial"/>
              </a:rPr>
              <a:t>Update</a:t>
            </a:r>
            <a:r>
              <a:rPr sz="1300" b="1" spc="23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b="1">
                <a:solidFill>
                  <a:srgbClr val="000000"/>
                </a:solidFill>
                <a:latin typeface="Arial"/>
                <a:cs typeface="Arial"/>
              </a:rPr>
              <a:t>User</a:t>
            </a:r>
            <a:r>
              <a:rPr sz="1300" b="1" spc="23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b="1">
                <a:solidFill>
                  <a:srgbClr val="000000"/>
                </a:solidFill>
                <a:latin typeface="Arial"/>
                <a:cs typeface="Arial"/>
              </a:rPr>
              <a:t>Details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:</a:t>
            </a:r>
            <a:r>
              <a:rPr sz="1300" spc="23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Administrators</a:t>
            </a:r>
            <a:r>
              <a:rPr sz="1300" spc="23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have</a:t>
            </a:r>
            <a:r>
              <a:rPr sz="1300" spc="23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1300" spc="23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capability</a:t>
            </a:r>
            <a:r>
              <a:rPr sz="1300" spc="23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sz="1300" spc="23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update</a:t>
            </a:r>
            <a:r>
              <a:rPr sz="1300" spc="23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their</a:t>
            </a:r>
          </a:p>
          <a:p>
            <a:pPr marL="22860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account information, ensuring accuracy and relevance of user data.</a:t>
            </a:r>
          </a:p>
          <a:p>
            <a:pPr marL="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●</a:t>
            </a:r>
            <a:r>
              <a:rPr sz="1300" spc="6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300" b="1">
                <a:solidFill>
                  <a:srgbClr val="000000"/>
                </a:solidFill>
                <a:latin typeface="Arial"/>
                <a:cs typeface="Arial"/>
              </a:rPr>
              <a:t>Update</a:t>
            </a:r>
            <a:r>
              <a:rPr sz="1300" b="1" spc="24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b="1">
                <a:solidFill>
                  <a:srgbClr val="000000"/>
                </a:solidFill>
                <a:latin typeface="Arial"/>
                <a:cs typeface="Arial"/>
              </a:rPr>
              <a:t>Book</a:t>
            </a:r>
            <a:r>
              <a:rPr sz="1300" b="1" spc="24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b="1">
                <a:solidFill>
                  <a:srgbClr val="000000"/>
                </a:solidFill>
                <a:latin typeface="Arial"/>
                <a:cs typeface="Arial"/>
              </a:rPr>
              <a:t>Details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:</a:t>
            </a:r>
            <a:r>
              <a:rPr sz="1300" spc="24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Administrators</a:t>
            </a:r>
            <a:r>
              <a:rPr sz="1300" spc="24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can</a:t>
            </a:r>
            <a:r>
              <a:rPr sz="1300" spc="24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add</a:t>
            </a:r>
            <a:r>
              <a:rPr sz="1300" spc="24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new</a:t>
            </a:r>
            <a:r>
              <a:rPr sz="1300" spc="24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books</a:t>
            </a:r>
            <a:r>
              <a:rPr sz="1300" spc="24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sz="1300" spc="24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1300" spc="24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library</a:t>
            </a:r>
          </a:p>
          <a:p>
            <a:pPr marL="22860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collection</a:t>
            </a:r>
            <a:r>
              <a:rPr sz="1300" spc="16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sz="1300" spc="16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update</a:t>
            </a:r>
            <a:r>
              <a:rPr sz="1300" spc="16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existing</a:t>
            </a:r>
            <a:r>
              <a:rPr sz="1300" spc="16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book</a:t>
            </a:r>
            <a:r>
              <a:rPr sz="1300" spc="16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information</a:t>
            </a:r>
            <a:r>
              <a:rPr sz="1300" spc="16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such</a:t>
            </a:r>
            <a:r>
              <a:rPr sz="1300" spc="16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as</a:t>
            </a:r>
            <a:r>
              <a:rPr sz="1300" spc="16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title,</a:t>
            </a:r>
            <a:r>
              <a:rPr sz="1300" spc="16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author,</a:t>
            </a:r>
            <a:r>
              <a:rPr sz="1300" spc="16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and</a:t>
            </a:r>
          </a:p>
          <a:p>
            <a:pPr marL="22860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genre.</a:t>
            </a:r>
          </a:p>
          <a:p>
            <a:pPr marL="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●</a:t>
            </a:r>
            <a:r>
              <a:rPr sz="1300" spc="6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300" b="1">
                <a:solidFill>
                  <a:srgbClr val="000000"/>
                </a:solidFill>
                <a:latin typeface="Arial"/>
                <a:cs typeface="Arial"/>
              </a:rPr>
              <a:t>Dashboard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:</a:t>
            </a:r>
            <a:r>
              <a:rPr sz="1300" spc="11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1300" spc="11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system</a:t>
            </a:r>
            <a:r>
              <a:rPr sz="1300" spc="11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provides</a:t>
            </a:r>
            <a:r>
              <a:rPr sz="1300" spc="11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1300" spc="11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comprehensive</a:t>
            </a:r>
            <a:r>
              <a:rPr sz="1300" spc="11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dashboard</a:t>
            </a:r>
            <a:r>
              <a:rPr sz="1300" spc="11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displaying</a:t>
            </a:r>
          </a:p>
          <a:p>
            <a:pPr marL="228600" marR="0">
              <a:lnSpc>
                <a:spcPts val="1452"/>
              </a:lnSpc>
              <a:spcBef>
                <a:spcPts val="26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1300" spc="-5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number</a:t>
            </a:r>
            <a:r>
              <a:rPr sz="1300" spc="-5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sz="1300" spc="-5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books</a:t>
            </a:r>
            <a:r>
              <a:rPr sz="1300" spc="-5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in</a:t>
            </a:r>
            <a:r>
              <a:rPr sz="1300" spc="-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1300" spc="-5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library,</a:t>
            </a:r>
            <a:r>
              <a:rPr sz="1300" spc="-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as</a:t>
            </a:r>
            <a:r>
              <a:rPr sz="1300" spc="-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well</a:t>
            </a:r>
            <a:r>
              <a:rPr sz="1300" spc="-5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as</a:t>
            </a:r>
            <a:r>
              <a:rPr sz="1300" spc="-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various</a:t>
            </a:r>
            <a:r>
              <a:rPr sz="1300" spc="-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statistical</a:t>
            </a:r>
            <a:r>
              <a:rPr sz="1300" spc="-5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insights</a:t>
            </a:r>
            <a:r>
              <a:rPr sz="1300" spc="-5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such</a:t>
            </a:r>
          </a:p>
          <a:p>
            <a:pPr marL="22860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as popular genres and total borrowers.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43000" y="6131032"/>
            <a:ext cx="5867337" cy="6591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2"/>
              </a:lnSpc>
              <a:spcBef>
                <a:spcPct val="0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●</a:t>
            </a:r>
            <a:r>
              <a:rPr sz="1300" spc="6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300" b="1">
                <a:solidFill>
                  <a:srgbClr val="000000"/>
                </a:solidFill>
                <a:latin typeface="Arial"/>
                <a:cs typeface="Arial"/>
              </a:rPr>
              <a:t>Inventory</a:t>
            </a:r>
            <a:r>
              <a:rPr sz="1300" b="1" spc="16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b="1">
                <a:solidFill>
                  <a:srgbClr val="000000"/>
                </a:solidFill>
                <a:latin typeface="Arial"/>
                <a:cs typeface="Arial"/>
              </a:rPr>
              <a:t>Management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:</a:t>
            </a:r>
            <a:r>
              <a:rPr sz="1300" spc="15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1300" spc="16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system</a:t>
            </a:r>
            <a:r>
              <a:rPr sz="1300" spc="16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tracks</a:t>
            </a:r>
            <a:r>
              <a:rPr sz="1300" spc="16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1300" spc="16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availability</a:t>
            </a:r>
            <a:r>
              <a:rPr sz="1300" spc="16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sz="1300" spc="16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each</a:t>
            </a:r>
            <a:r>
              <a:rPr sz="1300" spc="16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book</a:t>
            </a:r>
          </a:p>
          <a:p>
            <a:pPr marL="22860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title</a:t>
            </a:r>
            <a:r>
              <a:rPr sz="1300" spc="4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in</a:t>
            </a:r>
            <a:r>
              <a:rPr sz="1300" spc="40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real-time,</a:t>
            </a:r>
            <a:r>
              <a:rPr sz="1300" spc="40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updating</a:t>
            </a:r>
            <a:r>
              <a:rPr sz="1300" spc="4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inventory</a:t>
            </a:r>
            <a:r>
              <a:rPr sz="1300" spc="40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levels</a:t>
            </a:r>
            <a:r>
              <a:rPr sz="1300" spc="39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automatically</a:t>
            </a:r>
            <a:r>
              <a:rPr sz="1300" spc="40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as</a:t>
            </a:r>
            <a:r>
              <a:rPr sz="1300" spc="40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books</a:t>
            </a:r>
            <a:r>
              <a:rPr sz="1300" spc="40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are</a:t>
            </a:r>
          </a:p>
          <a:p>
            <a:pPr marL="22860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borrowed or returned.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14400" y="6938409"/>
            <a:ext cx="6096000" cy="659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2"/>
              </a:lnSpc>
              <a:spcBef>
                <a:spcPct val="0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By</a:t>
            </a:r>
            <a:r>
              <a:rPr sz="1300" spc="9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implementing</a:t>
            </a:r>
            <a:r>
              <a:rPr sz="1300" spc="9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these</a:t>
            </a:r>
            <a:r>
              <a:rPr sz="1300" spc="9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features,</a:t>
            </a:r>
            <a:r>
              <a:rPr sz="1300" spc="9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1300" spc="9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proposed</a:t>
            </a:r>
            <a:r>
              <a:rPr sz="1300" spc="9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library</a:t>
            </a:r>
            <a:r>
              <a:rPr sz="1300" spc="9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management</a:t>
            </a:r>
            <a:r>
              <a:rPr sz="1300" spc="9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system</a:t>
            </a:r>
            <a:r>
              <a:rPr sz="1300" spc="9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aims</a:t>
            </a:r>
          </a:p>
          <a:p>
            <a:pPr marL="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sz="1300" spc="23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streamline</a:t>
            </a:r>
            <a:r>
              <a:rPr sz="1300" spc="23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library</a:t>
            </a:r>
            <a:r>
              <a:rPr sz="1300" spc="23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operations,</a:t>
            </a:r>
            <a:r>
              <a:rPr sz="1300" spc="23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improve</a:t>
            </a:r>
            <a:r>
              <a:rPr sz="1300" spc="23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accessibility</a:t>
            </a:r>
            <a:r>
              <a:rPr sz="1300" spc="23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sz="1300" spc="23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library</a:t>
            </a:r>
            <a:r>
              <a:rPr sz="1300" spc="23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resources,</a:t>
            </a:r>
            <a:r>
              <a:rPr sz="1300" spc="23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and</a:t>
            </a:r>
          </a:p>
          <a:p>
            <a:pPr marL="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enhance user experience for both administrators and patrons.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"/>
          <p:cNvSpPr/>
          <p:nvPr/>
        </p:nvSpPr>
        <p:spPr>
          <a:xfrm>
            <a:off x="914400" y="2494788"/>
            <a:ext cx="5943600" cy="34417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86405" y="919802"/>
            <a:ext cx="2151954" cy="4408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1939" marR="0">
              <a:lnSpc>
                <a:spcPts val="1452"/>
              </a:lnSpc>
              <a:spcBef>
                <a:spcPct val="0"/>
              </a:spcBef>
              <a:spcAft>
                <a:spcPct val="0"/>
              </a:spcAft>
            </a:pPr>
            <a:r>
              <a:rPr sz="1300" b="1">
                <a:solidFill>
                  <a:srgbClr val="000000"/>
                </a:solidFill>
                <a:latin typeface="Arial"/>
                <a:cs typeface="Arial"/>
              </a:rPr>
              <a:t>CHAPTER 3</a:t>
            </a:r>
          </a:p>
          <a:p>
            <a:pPr marL="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 b="1">
                <a:solidFill>
                  <a:srgbClr val="000000"/>
                </a:solidFill>
                <a:latin typeface="Arial"/>
                <a:cs typeface="Arial"/>
              </a:rPr>
              <a:t>SYSTEM ORGANIZATION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4400" y="1574364"/>
            <a:ext cx="2108479" cy="208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ct val="0"/>
              </a:spcBef>
              <a:spcAft>
                <a:spcPct val="0"/>
              </a:spcAft>
            </a:pPr>
            <a:r>
              <a:rPr sz="1200" b="1">
                <a:solidFill>
                  <a:srgbClr val="000000"/>
                </a:solidFill>
                <a:latin typeface="Arial"/>
                <a:cs typeface="Arial"/>
              </a:rPr>
              <a:t>3.1. E-R DIAGRAM DESIGN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86405" y="919802"/>
            <a:ext cx="2151954" cy="4408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1939" marR="0">
              <a:lnSpc>
                <a:spcPts val="1452"/>
              </a:lnSpc>
              <a:spcBef>
                <a:spcPct val="0"/>
              </a:spcBef>
              <a:spcAft>
                <a:spcPct val="0"/>
              </a:spcAft>
            </a:pPr>
            <a:r>
              <a:rPr sz="1300" b="1">
                <a:solidFill>
                  <a:srgbClr val="000000"/>
                </a:solidFill>
                <a:latin typeface="Arial"/>
                <a:cs typeface="Arial"/>
              </a:rPr>
              <a:t>CHAPTER 4</a:t>
            </a:r>
          </a:p>
          <a:p>
            <a:pPr marL="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 b="1">
                <a:solidFill>
                  <a:srgbClr val="000000"/>
                </a:solidFill>
                <a:latin typeface="Arial"/>
                <a:cs typeface="Arial"/>
              </a:rPr>
              <a:t>SYSTEM ORGANIZATION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4400" y="1509270"/>
            <a:ext cx="379836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000000"/>
                </a:solidFill>
                <a:latin typeface="Arial"/>
                <a:cs typeface="Arial"/>
              </a:rPr>
              <a:t>4.1 Proposed Library Management System: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4400" y="1896369"/>
            <a:ext cx="6095859" cy="659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2"/>
              </a:lnSpc>
              <a:spcBef>
                <a:spcPct val="0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Efficient</a:t>
            </a:r>
            <a:r>
              <a:rPr sz="1300" spc="10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library</a:t>
            </a:r>
            <a:r>
              <a:rPr sz="1300" spc="10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management</a:t>
            </a:r>
            <a:r>
              <a:rPr sz="1300" spc="10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is</a:t>
            </a:r>
            <a:r>
              <a:rPr sz="1300" spc="10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crucial</a:t>
            </a:r>
            <a:r>
              <a:rPr sz="1300" spc="10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for</a:t>
            </a:r>
            <a:r>
              <a:rPr sz="1300" spc="10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1300" spc="10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smooth</a:t>
            </a:r>
            <a:r>
              <a:rPr sz="1300" spc="10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operation</a:t>
            </a:r>
            <a:r>
              <a:rPr sz="1300" spc="10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sz="1300" spc="10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libraries.</a:t>
            </a:r>
            <a:r>
              <a:rPr sz="1300" spc="10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The</a:t>
            </a:r>
          </a:p>
          <a:p>
            <a:pPr marL="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primary</a:t>
            </a:r>
            <a:r>
              <a:rPr sz="1300" spc="13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aim</a:t>
            </a:r>
            <a:r>
              <a:rPr sz="1300" spc="13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sz="1300" spc="13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this</a:t>
            </a:r>
            <a:r>
              <a:rPr sz="1300" spc="13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project</a:t>
            </a:r>
            <a:r>
              <a:rPr sz="1300" spc="13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is</a:t>
            </a:r>
            <a:r>
              <a:rPr sz="1300" spc="13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sz="1300" spc="13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develop</a:t>
            </a:r>
            <a:r>
              <a:rPr sz="1300" spc="13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1300" spc="13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secure</a:t>
            </a:r>
            <a:r>
              <a:rPr sz="1300" spc="13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desktop-based</a:t>
            </a:r>
            <a:r>
              <a:rPr sz="1300" spc="13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application</a:t>
            </a:r>
            <a:r>
              <a:rPr sz="1300" spc="13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for</a:t>
            </a:r>
          </a:p>
          <a:p>
            <a:pPr marL="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managing library resources effectively.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4400" y="2703746"/>
            <a:ext cx="2694251" cy="2225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2"/>
              </a:lnSpc>
              <a:spcBef>
                <a:spcPct val="0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Disadvantages of Existing System: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3000" y="3074472"/>
            <a:ext cx="4676112" cy="6591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2"/>
              </a:lnSpc>
              <a:spcBef>
                <a:spcPct val="0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●</a:t>
            </a:r>
            <a:r>
              <a:rPr sz="1300" spc="6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Limited security measures for user authentication.</a:t>
            </a:r>
          </a:p>
          <a:p>
            <a:pPr marL="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●</a:t>
            </a:r>
            <a:r>
              <a:rPr sz="1300" spc="6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Low efficiency and time-consuming processes.</a:t>
            </a:r>
          </a:p>
          <a:p>
            <a:pPr marL="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●</a:t>
            </a:r>
            <a:r>
              <a:rPr sz="1300" spc="6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High maintenance costs, predominantly borne by students.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14400" y="3881849"/>
            <a:ext cx="3612373" cy="2225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2"/>
              </a:lnSpc>
              <a:spcBef>
                <a:spcPct val="0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Advantages of Proposed Management System: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43000" y="4252575"/>
            <a:ext cx="5867364" cy="13141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2"/>
              </a:lnSpc>
              <a:spcBef>
                <a:spcPct val="0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●</a:t>
            </a:r>
            <a:r>
              <a:rPr sz="1300" spc="6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Implementation of secure login mechanisms to enhance data security.</a:t>
            </a:r>
          </a:p>
          <a:p>
            <a:pPr marL="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●</a:t>
            </a:r>
            <a:r>
              <a:rPr sz="1300" spc="6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Streamlining library operations to reduce workload.</a:t>
            </a:r>
          </a:p>
          <a:p>
            <a:pPr marL="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●</a:t>
            </a:r>
            <a:r>
              <a:rPr sz="1300" spc="6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Improved efficiency, resulting in reduced time consumption.</a:t>
            </a:r>
          </a:p>
          <a:p>
            <a:pPr marL="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●</a:t>
            </a:r>
            <a:r>
              <a:rPr sz="1300" spc="6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User-friendly interface facilitating easy learning and adaptation.</a:t>
            </a:r>
          </a:p>
          <a:p>
            <a:pPr marL="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●</a:t>
            </a:r>
            <a:r>
              <a:rPr sz="1300" spc="6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Lower</a:t>
            </a:r>
            <a:r>
              <a:rPr sz="1300" spc="52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implementation</a:t>
            </a:r>
            <a:r>
              <a:rPr sz="1300" spc="52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sz="1300" spc="52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maintenance</a:t>
            </a:r>
            <a:r>
              <a:rPr sz="1300" spc="52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costs,</a:t>
            </a:r>
            <a:r>
              <a:rPr sz="1300" spc="52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contributing</a:t>
            </a:r>
            <a:r>
              <a:rPr sz="1300" spc="52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sz="1300" spc="52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overall</a:t>
            </a:r>
          </a:p>
          <a:p>
            <a:pPr marL="22860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affordability.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14400" y="5714929"/>
            <a:ext cx="6096025" cy="6591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2"/>
              </a:lnSpc>
              <a:spcBef>
                <a:spcPct val="0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By</a:t>
            </a:r>
            <a:r>
              <a:rPr sz="1300" spc="9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addressing</a:t>
            </a:r>
            <a:r>
              <a:rPr sz="1300" spc="9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these</a:t>
            </a:r>
            <a:r>
              <a:rPr sz="1300" spc="8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drawbacks</a:t>
            </a:r>
            <a:r>
              <a:rPr sz="1300" spc="9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sz="1300" spc="9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leveraging</a:t>
            </a:r>
            <a:r>
              <a:rPr sz="1300" spc="9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1300" spc="9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advantages</a:t>
            </a:r>
            <a:r>
              <a:rPr sz="1300" spc="9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sz="1300" spc="8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1300" spc="9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proposed</a:t>
            </a:r>
          </a:p>
          <a:p>
            <a:pPr marL="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management</a:t>
            </a:r>
            <a:r>
              <a:rPr sz="1300" spc="20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system,</a:t>
            </a:r>
            <a:r>
              <a:rPr sz="1300" spc="20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we</a:t>
            </a:r>
            <a:r>
              <a:rPr sz="1300" spc="20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aim</a:t>
            </a:r>
            <a:r>
              <a:rPr sz="1300" spc="20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sz="1300" spc="20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revolutionize</a:t>
            </a:r>
            <a:r>
              <a:rPr sz="1300" spc="20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library</a:t>
            </a:r>
            <a:r>
              <a:rPr sz="1300" spc="20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management,</a:t>
            </a:r>
            <a:r>
              <a:rPr sz="1300" spc="20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providing</a:t>
            </a:r>
            <a:r>
              <a:rPr sz="1300" spc="20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a</a:t>
            </a:r>
          </a:p>
          <a:p>
            <a:pPr marL="0" marR="0">
              <a:lnSpc>
                <a:spcPts val="1452"/>
              </a:lnSpc>
              <a:spcBef>
                <a:spcPts val="216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/>
                <a:cs typeface="Arial"/>
              </a:rPr>
              <a:t>robust solution that meets the needs of modern libraries efficiently.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28"/>
  <p:tag name="AS_OS" val="Unix 6.5.0.1016"/>
  <p:tag name="AS_RELEASE_DATE" val="2024.02.14"/>
  <p:tag name="AS_TITLE" val="Aspose.Slides for .NET Standard 2.0"/>
  <p:tag name="AS_VERSION" val="24.2"/>
</p:tagLst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3552</Words>
  <Application>Microsoft Office PowerPoint</Application>
  <PresentationFormat>Custom</PresentationFormat>
  <Paragraphs>425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Times New Roman</vt:lpstr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root</dc:creator>
  <cp:lastModifiedBy>kamruzzaman sohel</cp:lastModifiedBy>
  <cp:revision>2</cp:revision>
  <dcterms:modified xsi:type="dcterms:W3CDTF">2024-05-09T06:28:35Z</dcterms:modified>
</cp:coreProperties>
</file>