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Barlow SemiCondensed Bold Bold" charset="0"/>
      <p:regular r:id="rId18"/>
    </p:embeddedFont>
    <p:embeddedFont>
      <p:font typeface="Aileron Regular Bold" charset="0"/>
      <p:regular r:id="rId19"/>
    </p:embeddedFont>
    <p:embeddedFont>
      <p:font typeface="Big Shoulders Display Bold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Open Sans Light Bold" charset="0"/>
      <p:regular r:id="rId25"/>
    </p:embeddedFont>
    <p:embeddedFont>
      <p:font typeface="Arimo Bold" charset="0"/>
      <p:regular r:id="rId26"/>
    </p:embeddedFont>
    <p:embeddedFont>
      <p:font typeface="Arimo Bold Italics" charset="0"/>
      <p:regular r:id="rId27"/>
    </p:embeddedFont>
    <p:embeddedFont>
      <p:font typeface="Open Sans Extra Bold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1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24425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2793569"/>
            <a:ext cx="15979900" cy="2781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12"/>
              </a:lnSpc>
            </a:pPr>
            <a:r>
              <a:rPr lang="en-US" sz="20812">
                <a:solidFill>
                  <a:srgbClr val="004AAD"/>
                </a:solidFill>
                <a:latin typeface="Barlow SemiCondensed Bold Bold"/>
              </a:rPr>
              <a:t>MINESWEEPER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086032" y="389250"/>
            <a:ext cx="2505593" cy="252394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7719621" y="5137042"/>
            <a:ext cx="2865397" cy="411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32337" y="298996"/>
            <a:ext cx="2252937" cy="27044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747909" y="2586904"/>
            <a:ext cx="1578210" cy="168220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1065179" y="2586904"/>
            <a:ext cx="1809066" cy="178933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168258" y="4338135"/>
            <a:ext cx="3463121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3C6A98"/>
                </a:solidFill>
                <a:latin typeface="Open Sans Light Bold"/>
              </a:rPr>
              <a:t>The game is built using Java, with the JavaFX library.</a:t>
            </a:r>
          </a:p>
          <a:p>
            <a:pPr>
              <a:lnSpc>
                <a:spcPts val="3359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6479535" y="8155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TECHNICAL ASPECTS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90995" y="4338135"/>
            <a:ext cx="6760549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3C6A98"/>
                </a:solidFill>
                <a:latin typeface="Open Sans Light Bold"/>
              </a:rPr>
              <a:t>All throughout the code, OOP concepts such as abstraction, encapsulation, inheritance, polymorphism have been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25631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752862" y="4831419"/>
            <a:ext cx="15838762" cy="299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C6A98"/>
                </a:solidFill>
                <a:latin typeface="Arimo Bold"/>
              </a:rPr>
              <a:t>A few examples of inheritance in the code -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C6A98"/>
                </a:solidFill>
                <a:latin typeface="Arimo Bold"/>
              </a:rPr>
              <a:t>Cell buttons and Menu buttons inherit from javafx.scene.control.Button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C6A98"/>
                </a:solidFill>
                <a:latin typeface="Arimo Bold"/>
              </a:rPr>
              <a:t>Other buttons with various purposes inherit from 'MenuButton' class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C6A98"/>
                </a:solidFill>
                <a:latin typeface="Arimo Bold"/>
              </a:rPr>
              <a:t>All the dialog boxes inherit from an abstract class 'PopUpBox'</a:t>
            </a:r>
          </a:p>
          <a:p>
            <a:pPr>
              <a:lnSpc>
                <a:spcPts val="4759"/>
              </a:lnSpc>
            </a:pPr>
            <a:endParaRPr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143180" y="2271966"/>
            <a:ext cx="2020691" cy="159083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479535" y="8155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TECHNICAL ASPECTS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91905" y="10391775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HIGH SCORES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22049" y="3996301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USE OF INHERITANCE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542532" y="5057775"/>
            <a:ext cx="11202936" cy="239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C6A98"/>
                </a:solidFill>
                <a:latin typeface="Arimo Bold"/>
              </a:rPr>
              <a:t>A few examples of polymorphism in the code -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C6A98"/>
                </a:solidFill>
                <a:latin typeface="Arimo Bold"/>
              </a:rPr>
              <a:t>Action Listeners are over-ridden in many classes.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C6A98"/>
                </a:solidFill>
                <a:latin typeface="Arimo Bold"/>
              </a:rPr>
              <a:t>Many methods are overloaded in classes.</a:t>
            </a:r>
          </a:p>
          <a:p>
            <a:pPr>
              <a:lnSpc>
                <a:spcPts val="4759"/>
              </a:lnSpc>
            </a:pPr>
            <a:endParaRPr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160269" y="2143223"/>
            <a:ext cx="1724137" cy="170219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479535" y="8155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TECHNICAL ASPECTS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91905" y="10391775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HIGH SCORES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22049" y="4096700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USE OF POLYMORPHISM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429604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778908" y="4456712"/>
            <a:ext cx="3852799" cy="299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C6A98"/>
                </a:solidFill>
                <a:latin typeface="Arimo Bold"/>
              </a:rPr>
              <a:t>Pop-up dialog boxes have a parent abstract class</a:t>
            </a:r>
          </a:p>
          <a:p>
            <a:pPr>
              <a:lnSpc>
                <a:spcPts val="4759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1570912" y="4387315"/>
            <a:ext cx="3934791" cy="299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C6A98"/>
                </a:solidFill>
                <a:latin typeface="Arimo Bold"/>
              </a:rPr>
              <a:t>ArrayList&lt;E&gt; from java API is used to maintain the high scores</a:t>
            </a:r>
          </a:p>
          <a:p>
            <a:pPr>
              <a:lnSpc>
                <a:spcPts val="4759"/>
              </a:lnSpc>
            </a:pPr>
            <a:endParaRPr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385666" y="1760270"/>
            <a:ext cx="2287118" cy="210830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479535" y="8155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TECHNICAL ASPECTS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091905" y="10391775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HIGH SCORES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920726" y="1566911"/>
            <a:ext cx="1293076" cy="2033004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348342" y="3704690"/>
            <a:ext cx="671393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USE OF ABSTRACT CLASS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70912" y="3704690"/>
            <a:ext cx="4050920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USE OF JAVA API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3515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756784" y="4560298"/>
            <a:ext cx="5639944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3C6A98"/>
                </a:solidFill>
                <a:latin typeface="Arimo Bold"/>
              </a:rPr>
              <a:t>An Interface named 'Animation Effect' is used. Which is used to handle the animation tasks.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57475" y="4560298"/>
            <a:ext cx="3934791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3C6A98"/>
                </a:solidFill>
                <a:latin typeface="Arimo Bold"/>
              </a:rPr>
              <a:t>Java Serialization is used to store and restore high scores.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79535" y="8155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TECHNICAL ASPECTS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91905" y="10391775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HIGH SCORES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683302" y="1510430"/>
            <a:ext cx="1293076" cy="2033004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734940" y="3704690"/>
            <a:ext cx="671393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USE OF JAVA INTERFACE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13856" y="3704690"/>
            <a:ext cx="6657733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USE OF JAVA SERIALIZATION 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445367" y="1566911"/>
            <a:ext cx="1293076" cy="20330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3515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095801" y="1607706"/>
            <a:ext cx="1992209" cy="199220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466135" y="1510430"/>
            <a:ext cx="1953175" cy="201169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541789" y="5267688"/>
            <a:ext cx="5639944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3C6A98"/>
                </a:solidFill>
                <a:latin typeface="Arimo Bold"/>
              </a:rPr>
              <a:t>Exceptions are handled in the code in ways.................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52835" y="5267688"/>
            <a:ext cx="4579776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3C6A98"/>
                </a:solidFill>
                <a:latin typeface="Arimo Bold"/>
              </a:rPr>
              <a:t>Java Lambda Expressions is used Action Listeners.</a:t>
            </a:r>
            <a:r>
              <a:rPr lang="en-US" sz="1200">
                <a:solidFill>
                  <a:srgbClr val="3C6A98"/>
                </a:solidFill>
                <a:latin typeface="Arimo Bold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79535" y="8155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TECHNICAL ASPECTS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091905" y="10391775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HIGH SCORES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34940" y="3676115"/>
            <a:ext cx="6713932" cy="145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USE OF JAVA </a:t>
            </a:r>
          </a:p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EXCEPTION HANDLING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13856" y="3619634"/>
            <a:ext cx="6657733" cy="145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USE OF JAVA</a:t>
            </a:r>
          </a:p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 LAMBDA EXPRESSIONS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417466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441403" y="1782226"/>
            <a:ext cx="94051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 Extra Bold Bold Italics"/>
              </a:rPr>
              <a:t>Group 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9185" y="3101829"/>
            <a:ext cx="17405110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45454"/>
                </a:solidFill>
                <a:latin typeface="Open Sans Extra Bold"/>
              </a:rPr>
              <a:t>Kamruzzaman Asif - BSSE 1217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45454"/>
                </a:solidFill>
                <a:latin typeface="Open Sans Extra Bold"/>
              </a:rPr>
              <a:t>Sakib Al Hasan - BSSE 1209</a:t>
            </a:r>
          </a:p>
          <a:p>
            <a:pPr algn="ctr">
              <a:lnSpc>
                <a:spcPts val="7279"/>
              </a:lnSpc>
            </a:pPr>
            <a:r>
              <a:rPr lang="en-US" sz="5200">
                <a:solidFill>
                  <a:srgbClr val="545454"/>
                </a:solidFill>
                <a:latin typeface="Open Sans Extra Bold"/>
              </a:rPr>
              <a:t>Arnab Banik - BSSE 1230</a:t>
            </a:r>
          </a:p>
          <a:p>
            <a:pPr algn="ctr">
              <a:lnSpc>
                <a:spcPts val="7279"/>
              </a:lnSpc>
            </a:pPr>
            <a:endParaRPr/>
          </a:p>
          <a:p>
            <a:pPr algn="ctr">
              <a:lnSpc>
                <a:spcPts val="728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604115" y="487363"/>
            <a:ext cx="17150179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spc="600">
                <a:solidFill>
                  <a:srgbClr val="004AAD"/>
                </a:solidFill>
                <a:latin typeface="Cooper Hewitt Heavy Bold Italics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562094" y="2396293"/>
            <a:ext cx="9163811" cy="3557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4"/>
              </a:lnSpc>
            </a:pPr>
            <a:r>
              <a:rPr lang="en-US" sz="3367">
                <a:solidFill>
                  <a:srgbClr val="000000"/>
                </a:solidFill>
                <a:latin typeface="Aileron Regular Bold"/>
              </a:rPr>
              <a:t>In the game, there are 5 menu options -</a:t>
            </a:r>
          </a:p>
          <a:p>
            <a:pPr marL="3635387" lvl="5" indent="-605898" algn="just">
              <a:lnSpc>
                <a:spcPts val="4714"/>
              </a:lnSpc>
              <a:buFont typeface="Arial"/>
              <a:buChar char="⚬"/>
            </a:pPr>
            <a:r>
              <a:rPr lang="en-US" sz="3367">
                <a:solidFill>
                  <a:srgbClr val="000000"/>
                </a:solidFill>
                <a:latin typeface="Aileron Regular Bold"/>
              </a:rPr>
              <a:t>Game Interface</a:t>
            </a:r>
          </a:p>
          <a:p>
            <a:pPr marL="3635387" lvl="5" indent="-605898" algn="just">
              <a:lnSpc>
                <a:spcPts val="4714"/>
              </a:lnSpc>
              <a:buFont typeface="Arial"/>
              <a:buChar char="⚬"/>
            </a:pPr>
            <a:r>
              <a:rPr lang="en-US" sz="3367">
                <a:solidFill>
                  <a:srgbClr val="000000"/>
                </a:solidFill>
                <a:latin typeface="Aileron Regular Bold"/>
              </a:rPr>
              <a:t>Settings </a:t>
            </a:r>
          </a:p>
          <a:p>
            <a:pPr marL="3635387" lvl="5" indent="-605898" algn="just">
              <a:lnSpc>
                <a:spcPts val="4714"/>
              </a:lnSpc>
              <a:buFont typeface="Arial"/>
              <a:buChar char="⚬"/>
            </a:pPr>
            <a:r>
              <a:rPr lang="en-US" sz="3367">
                <a:solidFill>
                  <a:srgbClr val="000000"/>
                </a:solidFill>
                <a:latin typeface="Aileron Regular Bold"/>
              </a:rPr>
              <a:t>Help</a:t>
            </a:r>
          </a:p>
          <a:p>
            <a:pPr marL="3635387" lvl="5" indent="-605898" algn="just">
              <a:lnSpc>
                <a:spcPts val="4714"/>
              </a:lnSpc>
              <a:buFont typeface="Arial"/>
              <a:buChar char="⚬"/>
            </a:pPr>
            <a:r>
              <a:rPr lang="en-US" sz="3367">
                <a:solidFill>
                  <a:srgbClr val="000000"/>
                </a:solidFill>
                <a:latin typeface="Aileron Regular Bold"/>
              </a:rPr>
              <a:t>High Scores</a:t>
            </a:r>
          </a:p>
          <a:p>
            <a:pPr marL="3635387" lvl="5" indent="-605898" algn="just">
              <a:lnSpc>
                <a:spcPts val="4714"/>
              </a:lnSpc>
              <a:buFont typeface="Arial"/>
              <a:buChar char="⚬"/>
            </a:pPr>
            <a:r>
              <a:rPr lang="en-US" sz="3367">
                <a:solidFill>
                  <a:srgbClr val="000000"/>
                </a:solidFill>
                <a:latin typeface="Aileron Regular Bold"/>
              </a:rPr>
              <a:t>Exit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099532" y="1827456"/>
            <a:ext cx="1949331" cy="150630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3826857" y="3611675"/>
            <a:ext cx="2495275" cy="358329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479535" y="6250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GAME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368235" y="2930552"/>
            <a:ext cx="1300453" cy="13004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364604" y="2940077"/>
            <a:ext cx="941055" cy="130045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0178820" y="2970033"/>
            <a:ext cx="1260972" cy="126097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 cstate="print"/>
          <a:srcRect l="3817" r="3817"/>
          <a:stretch>
            <a:fillRect/>
          </a:stretch>
        </p:blipFill>
        <p:spPr>
          <a:xfrm>
            <a:off x="13950956" y="2906069"/>
            <a:ext cx="1300453" cy="14079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479535" y="6250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GAME OVERVIEW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22049" y="2029480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GAME INTERFACE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00538" y="4384033"/>
            <a:ext cx="3547318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B88C3"/>
                </a:solidFill>
                <a:latin typeface="Aileron Regular Bold"/>
              </a:rPr>
              <a:t>The game has a board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B88C3"/>
                </a:solidFill>
                <a:latin typeface="Aileron Regular Bold"/>
              </a:rPr>
              <a:t>with </a:t>
            </a:r>
            <a:r>
              <a:rPr lang="en-US" sz="2400">
                <a:solidFill>
                  <a:srgbClr val="3B88C3"/>
                </a:solidFill>
                <a:latin typeface="Aileron Regular Bold Italics"/>
              </a:rPr>
              <a:t>N x N</a:t>
            </a:r>
            <a:r>
              <a:rPr lang="en-US" sz="2400">
                <a:solidFill>
                  <a:srgbClr val="3B88C3"/>
                </a:solidFill>
                <a:latin typeface="Aileron Regular Bold"/>
              </a:rPr>
              <a:t> cells.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B88C3"/>
                </a:solidFill>
                <a:latin typeface="Aileron Regular Bold"/>
              </a:rPr>
              <a:t>Each cell is either</a:t>
            </a:r>
            <a:r>
              <a:rPr lang="en-US" sz="2400">
                <a:solidFill>
                  <a:srgbClr val="004AAD"/>
                </a:solidFill>
                <a:latin typeface="Aileron Regular Bold"/>
              </a:rPr>
              <a:t> </a:t>
            </a:r>
            <a:r>
              <a:rPr lang="en-US" sz="2400">
                <a:solidFill>
                  <a:srgbClr val="A6726E"/>
                </a:solidFill>
                <a:latin typeface="Aileron Regular Bold"/>
              </a:rPr>
              <a:t>empty</a:t>
            </a:r>
            <a:r>
              <a:rPr lang="en-US" sz="2400">
                <a:solidFill>
                  <a:srgbClr val="004AAD"/>
                </a:solidFill>
                <a:latin typeface="Aileron Regular Bold"/>
              </a:rPr>
              <a:t>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B88C3"/>
                </a:solidFill>
                <a:latin typeface="Aileron Regular Bold"/>
              </a:rPr>
              <a:t>or</a:t>
            </a:r>
            <a:r>
              <a:rPr lang="en-US" sz="2400">
                <a:solidFill>
                  <a:srgbClr val="004AAD"/>
                </a:solidFill>
                <a:latin typeface="Aileron Regular Bold"/>
              </a:rPr>
              <a:t> </a:t>
            </a:r>
            <a:r>
              <a:rPr lang="en-US" sz="2400">
                <a:solidFill>
                  <a:srgbClr val="F68B11"/>
                </a:solidFill>
                <a:latin typeface="Aileron Regular Bold"/>
              </a:rPr>
              <a:t>contains a number</a:t>
            </a:r>
            <a:r>
              <a:rPr lang="en-US" sz="2400">
                <a:solidFill>
                  <a:srgbClr val="004AAD"/>
                </a:solidFill>
                <a:latin typeface="Aileron Regular Bold"/>
              </a:rPr>
              <a:t>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B88C3"/>
                </a:solidFill>
                <a:latin typeface="Aileron Regular Bold"/>
              </a:rPr>
              <a:t>or</a:t>
            </a:r>
            <a:r>
              <a:rPr lang="en-US" sz="2400">
                <a:solidFill>
                  <a:srgbClr val="004AAD"/>
                </a:solidFill>
                <a:latin typeface="Aileron Regular Bold"/>
              </a:rPr>
              <a:t> </a:t>
            </a:r>
            <a:r>
              <a:rPr lang="en-US" sz="2400">
                <a:solidFill>
                  <a:srgbClr val="FF1616"/>
                </a:solidFill>
                <a:latin typeface="Aileron Regular Bold"/>
              </a:rPr>
              <a:t>a bomb</a:t>
            </a:r>
            <a:r>
              <a:rPr lang="en-US" sz="2400">
                <a:solidFill>
                  <a:srgbClr val="004AAD"/>
                </a:solidFill>
                <a:latin typeface="Aileron Regular Bold"/>
              </a:rPr>
              <a:t>.</a:t>
            </a:r>
          </a:p>
          <a:p>
            <a:pPr algn="just">
              <a:lnSpc>
                <a:spcPts val="3359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6835131" y="4307833"/>
            <a:ext cx="2715397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3B88C3"/>
                </a:solidFill>
                <a:latin typeface="Aileron Regular Bold"/>
              </a:rPr>
              <a:t>Clicking on an empty cell</a:t>
            </a:r>
            <a:r>
              <a:rPr lang="en-US" sz="2400">
                <a:solidFill>
                  <a:srgbClr val="3C6A98"/>
                </a:solidFill>
                <a:latin typeface="Aileron Regular Bold"/>
              </a:rPr>
              <a:t> </a:t>
            </a:r>
            <a:r>
              <a:rPr lang="en-US" sz="2400">
                <a:solidFill>
                  <a:srgbClr val="003C8D"/>
                </a:solidFill>
                <a:latin typeface="Aileron Regular Bold"/>
              </a:rPr>
              <a:t>exposes other nearby empty cells.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35981" y="4317358"/>
            <a:ext cx="2406903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3B88C3"/>
                </a:solidFill>
                <a:latin typeface="Open Sans Light Bold"/>
              </a:rPr>
              <a:t>A cell with a </a:t>
            </a:r>
            <a:r>
              <a:rPr lang="en-US" sz="2400">
                <a:solidFill>
                  <a:srgbClr val="004AAD"/>
                </a:solidFill>
                <a:latin typeface="Open Sans Light Bold"/>
              </a:rPr>
              <a:t>number</a:t>
            </a:r>
            <a:r>
              <a:rPr lang="en-US" sz="2400">
                <a:solidFill>
                  <a:srgbClr val="3B88C3"/>
                </a:solidFill>
                <a:latin typeface="Open Sans Light Bold"/>
              </a:rPr>
              <a:t> tells us the </a:t>
            </a:r>
            <a:r>
              <a:rPr lang="en-US" sz="2400">
                <a:solidFill>
                  <a:srgbClr val="004AAD"/>
                </a:solidFill>
                <a:latin typeface="Open Sans Light Bold"/>
              </a:rPr>
              <a:t>number of bombs in the adjacent cells</a:t>
            </a:r>
            <a:r>
              <a:rPr lang="en-US" sz="2400">
                <a:solidFill>
                  <a:srgbClr val="20335F"/>
                </a:solidFill>
                <a:latin typeface="Open Sans Light Bold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601182" y="4307833"/>
            <a:ext cx="2272531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3B88C3"/>
                </a:solidFill>
                <a:latin typeface="Aileron Regular Bold"/>
              </a:rPr>
              <a:t>Clicking on a cell containing a </a:t>
            </a:r>
            <a:r>
              <a:rPr lang="en-US" sz="2400">
                <a:solidFill>
                  <a:srgbClr val="E6243F"/>
                </a:solidFill>
                <a:latin typeface="Aileron Regular Bold"/>
              </a:rPr>
              <a:t>bomb</a:t>
            </a:r>
            <a:r>
              <a:rPr lang="en-US" sz="2400">
                <a:solidFill>
                  <a:srgbClr val="3B88C3"/>
                </a:solidFill>
                <a:latin typeface="Aileron Regular Bold"/>
              </a:rPr>
              <a:t> is 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E6243F"/>
                </a:solidFill>
                <a:latin typeface="Aileron Regular Bold"/>
              </a:rPr>
              <a:t>Game Over</a:t>
            </a:r>
            <a:r>
              <a:rPr lang="en-US" sz="2400">
                <a:solidFill>
                  <a:srgbClr val="3B88C3"/>
                </a:solidFill>
                <a:latin typeface="Aileron Regular Bold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flipH="1">
            <a:off x="2308678" y="3533342"/>
            <a:ext cx="977976" cy="138380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7269514" y="3269836"/>
            <a:ext cx="1336999" cy="162257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2080024" y="3288886"/>
            <a:ext cx="1435767" cy="173936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479535" y="6250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GAME OVERVIEW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22049" y="2346383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GAME INTERFACE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54641" y="5015259"/>
            <a:ext cx="3042712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3B88C3"/>
                </a:solidFill>
                <a:latin typeface="Open Sans Light Bold"/>
              </a:rPr>
              <a:t>You can </a:t>
            </a:r>
            <a:r>
              <a:rPr lang="en-US" sz="2399">
                <a:solidFill>
                  <a:srgbClr val="1B7246"/>
                </a:solidFill>
                <a:latin typeface="Open Sans Light Bold"/>
              </a:rPr>
              <a:t>flag/unflag</a:t>
            </a:r>
            <a:r>
              <a:rPr lang="en-US" sz="2399">
                <a:solidFill>
                  <a:srgbClr val="3B88C3"/>
                </a:solidFill>
                <a:latin typeface="Open Sans Light Bold"/>
              </a:rPr>
              <a:t> </a:t>
            </a:r>
          </a:p>
          <a:p>
            <a:pPr>
              <a:lnSpc>
                <a:spcPts val="3359"/>
              </a:lnSpc>
            </a:pPr>
            <a:r>
              <a:rPr lang="en-US" sz="2399">
                <a:solidFill>
                  <a:srgbClr val="3B88C3"/>
                </a:solidFill>
                <a:latin typeface="Open Sans Light Bold"/>
              </a:rPr>
              <a:t>a cell with a </a:t>
            </a:r>
            <a:r>
              <a:rPr lang="en-US" sz="2399">
                <a:solidFill>
                  <a:srgbClr val="F68B11"/>
                </a:solidFill>
                <a:latin typeface="Open Sans Light Bold"/>
              </a:rPr>
              <a:t>potential bomb</a:t>
            </a:r>
            <a:r>
              <a:rPr lang="en-US" sz="2399">
                <a:solidFill>
                  <a:srgbClr val="3B88C3"/>
                </a:solidFill>
                <a:latin typeface="Open Sans Light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79845" y="4931754"/>
            <a:ext cx="2328310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 Light Bold"/>
              </a:rPr>
              <a:t>Our </a:t>
            </a:r>
            <a:r>
              <a:rPr lang="en-US" sz="2400">
                <a:solidFill>
                  <a:srgbClr val="835955"/>
                </a:solidFill>
                <a:latin typeface="Open Sans Light Bold"/>
              </a:rPr>
              <a:t>objective</a:t>
            </a:r>
            <a:r>
              <a:rPr lang="en-US" sz="2400">
                <a:solidFill>
                  <a:srgbClr val="004AAD"/>
                </a:solidFill>
                <a:latin typeface="Open Sans Light Bold"/>
              </a:rPr>
              <a:t> is to expose all cells without a bomb.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797907" y="5015259"/>
            <a:ext cx="3494690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3B88C3"/>
                </a:solidFill>
                <a:latin typeface="Open Sans Light Bold"/>
              </a:rPr>
              <a:t>A </a:t>
            </a:r>
            <a:r>
              <a:rPr lang="en-US" sz="2400">
                <a:solidFill>
                  <a:srgbClr val="8C52FF"/>
                </a:solidFill>
                <a:latin typeface="Arimo Bold"/>
              </a:rPr>
              <a:t>stopwatch</a:t>
            </a:r>
            <a:r>
              <a:rPr lang="en-US" sz="2400">
                <a:solidFill>
                  <a:srgbClr val="3B88C3"/>
                </a:solidFill>
                <a:latin typeface="Arimo Bold"/>
              </a:rPr>
              <a:t> runs from the first click and runs until </a:t>
            </a:r>
            <a:r>
              <a:rPr lang="en-US" sz="2400">
                <a:solidFill>
                  <a:srgbClr val="CB6CE6"/>
                </a:solidFill>
                <a:latin typeface="Arimo Bold"/>
              </a:rPr>
              <a:t>winning</a:t>
            </a:r>
            <a:r>
              <a:rPr lang="en-US" sz="2400">
                <a:solidFill>
                  <a:srgbClr val="3B88C3"/>
                </a:solidFill>
                <a:latin typeface="Arimo Bold"/>
              </a:rPr>
              <a:t> or </a:t>
            </a:r>
            <a:r>
              <a:rPr lang="en-US" sz="2400">
                <a:solidFill>
                  <a:srgbClr val="CB6CE6"/>
                </a:solidFill>
                <a:latin typeface="Arimo Bold"/>
              </a:rPr>
              <a:t>losing</a:t>
            </a:r>
            <a:r>
              <a:rPr lang="en-US" sz="2400">
                <a:solidFill>
                  <a:srgbClr val="3B88C3"/>
                </a:solidFill>
                <a:latin typeface="Arimo Bold"/>
              </a:rPr>
              <a:t> the game.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387240" y="3697705"/>
            <a:ext cx="6756760" cy="3599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Aileron Regular Bold"/>
              </a:rPr>
              <a:t>If you </a:t>
            </a:r>
            <a:r>
              <a:rPr lang="en-US" sz="3400">
                <a:solidFill>
                  <a:srgbClr val="008037"/>
                </a:solidFill>
                <a:latin typeface="Aileron Regular Bold"/>
              </a:rPr>
              <a:t>win</a:t>
            </a:r>
            <a:r>
              <a:rPr lang="en-US" sz="3400">
                <a:solidFill>
                  <a:srgbClr val="000000"/>
                </a:solidFill>
                <a:latin typeface="Aileron Regular Bold"/>
              </a:rPr>
              <a:t>, you are prompted to enter your name to </a:t>
            </a:r>
            <a:r>
              <a:rPr lang="en-US" sz="3400">
                <a:solidFill>
                  <a:srgbClr val="004AAD"/>
                </a:solidFill>
                <a:latin typeface="Aileron Regular Bold"/>
              </a:rPr>
              <a:t>save</a:t>
            </a:r>
            <a:r>
              <a:rPr lang="en-US" sz="3400">
                <a:solidFill>
                  <a:srgbClr val="000000"/>
                </a:solidFill>
                <a:latin typeface="Aileron Regular Bold"/>
              </a:rPr>
              <a:t> the </a:t>
            </a:r>
            <a:r>
              <a:rPr lang="en-US" sz="3399">
                <a:solidFill>
                  <a:srgbClr val="000000"/>
                </a:solidFill>
                <a:latin typeface="Aileron Regular Bold"/>
              </a:rPr>
              <a:t>score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mo Bold"/>
              </a:rPr>
              <a:t>You can </a:t>
            </a:r>
            <a:r>
              <a:rPr lang="en-US" sz="3399">
                <a:solidFill>
                  <a:srgbClr val="FF66C4"/>
                </a:solidFill>
                <a:latin typeface="Arimo Bold"/>
              </a:rPr>
              <a:t>reset</a:t>
            </a:r>
            <a:r>
              <a:rPr lang="en-US" sz="3399">
                <a:solidFill>
                  <a:srgbClr val="000000"/>
                </a:solidFill>
                <a:latin typeface="Arimo Bold"/>
              </a:rPr>
              <a:t> the board and play again</a:t>
            </a:r>
            <a:r>
              <a:rPr lang="en-US" sz="3399">
                <a:solidFill>
                  <a:srgbClr val="FF5757"/>
                </a:solidFill>
                <a:latin typeface="Arimo Bold"/>
              </a:rPr>
              <a:t> anytime during the game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00268" y="3783430"/>
            <a:ext cx="1475919" cy="129075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898734" y="5713190"/>
            <a:ext cx="1278987" cy="158433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479535" y="6250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GAME OVERVIEW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22049" y="2682312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GAME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186076" y="3783430"/>
            <a:ext cx="1039150" cy="103915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387240" y="3697705"/>
            <a:ext cx="6756760" cy="239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mo Bold"/>
              </a:rPr>
              <a:t>Change the game mode between </a:t>
            </a:r>
            <a:r>
              <a:rPr lang="en-US" sz="3399">
                <a:solidFill>
                  <a:srgbClr val="CB6CE6"/>
                </a:solidFill>
                <a:latin typeface="Arimo Bold"/>
              </a:rPr>
              <a:t>easy</a:t>
            </a:r>
            <a:r>
              <a:rPr lang="en-US" sz="3399">
                <a:solidFill>
                  <a:srgbClr val="000000"/>
                </a:solidFill>
                <a:latin typeface="Arimo Bold"/>
              </a:rPr>
              <a:t>, </a:t>
            </a:r>
            <a:r>
              <a:rPr lang="en-US" sz="3399">
                <a:solidFill>
                  <a:srgbClr val="8C52FF"/>
                </a:solidFill>
                <a:latin typeface="Arimo Bold"/>
              </a:rPr>
              <a:t>medium</a:t>
            </a:r>
            <a:r>
              <a:rPr lang="en-US" sz="3399">
                <a:solidFill>
                  <a:srgbClr val="000000"/>
                </a:solidFill>
                <a:latin typeface="Arimo Bold"/>
              </a:rPr>
              <a:t>, and </a:t>
            </a:r>
            <a:r>
              <a:rPr lang="en-US" sz="3399">
                <a:solidFill>
                  <a:srgbClr val="FF5757"/>
                </a:solidFill>
                <a:latin typeface="Arimo Bold"/>
              </a:rPr>
              <a:t>hard</a:t>
            </a:r>
          </a:p>
          <a:p>
            <a:pPr>
              <a:lnSpc>
                <a:spcPts val="4759"/>
              </a:lnSpc>
            </a:pPr>
            <a:endParaRPr/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mo Bold"/>
              </a:rPr>
              <a:t>Turn game sound </a:t>
            </a:r>
            <a:r>
              <a:rPr lang="en-US" sz="3399">
                <a:solidFill>
                  <a:srgbClr val="5271FF"/>
                </a:solidFill>
                <a:latin typeface="Arimo Bold"/>
              </a:rPr>
              <a:t>on/off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42775" y="5386391"/>
            <a:ext cx="982451" cy="95387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479535" y="6250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GAME OVERVIEW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22049" y="2682312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SETTINGS MENU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696376" y="4448732"/>
            <a:ext cx="1576441" cy="138953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479535" y="6250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GAME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22049" y="2682312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HELP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87240" y="4800917"/>
            <a:ext cx="6756760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22976"/>
                </a:solidFill>
                <a:latin typeface="Arimo Bold"/>
              </a:rPr>
              <a:t>Find a tutorial for the game.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45276" y="3843033"/>
            <a:ext cx="1291006" cy="119711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479535" y="6250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GAME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22049" y="2346383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HIGH SCORES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85973" y="3757308"/>
            <a:ext cx="4092295" cy="179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3C8D"/>
                </a:solidFill>
                <a:latin typeface="Arimo Bold"/>
              </a:rPr>
              <a:t>Find the High Scores and who set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616106" y="-3785410"/>
            <a:ext cx="9055789" cy="17405110"/>
            <a:chOff x="0" y="0"/>
            <a:chExt cx="24528790" cy="47144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28790" cy="47144019"/>
            </a:xfrm>
            <a:custGeom>
              <a:avLst/>
              <a:gdLst/>
              <a:ahLst/>
              <a:cxnLst/>
              <a:rect l="l" t="t" r="r" b="b"/>
              <a:pathLst>
                <a:path w="24528790" h="47144019">
                  <a:moveTo>
                    <a:pt x="242239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839219"/>
                  </a:lnTo>
                  <a:cubicBezTo>
                    <a:pt x="0" y="47008129"/>
                    <a:pt x="135890" y="47144019"/>
                    <a:pt x="304800" y="47144019"/>
                  </a:cubicBezTo>
                  <a:lnTo>
                    <a:pt x="24223990" y="47144019"/>
                  </a:lnTo>
                  <a:cubicBezTo>
                    <a:pt x="24392900" y="47144019"/>
                    <a:pt x="24528790" y="47008129"/>
                    <a:pt x="24528790" y="46839219"/>
                  </a:cubicBezTo>
                  <a:lnTo>
                    <a:pt x="24528790" y="304800"/>
                  </a:lnTo>
                  <a:cubicBezTo>
                    <a:pt x="24528790" y="135890"/>
                    <a:pt x="24392900" y="0"/>
                    <a:pt x="2422399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96376" y="7611841"/>
            <a:ext cx="6755643" cy="1833198"/>
            <a:chOff x="0" y="0"/>
            <a:chExt cx="6350000" cy="1723123"/>
          </a:xfrm>
        </p:grpSpPr>
        <p:sp>
          <p:nvSpPr>
            <p:cNvPr id="5" name="Freeform 5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31485" y="7611841"/>
            <a:ext cx="6755643" cy="1833198"/>
            <a:chOff x="0" y="0"/>
            <a:chExt cx="6350000" cy="1723123"/>
          </a:xfrm>
        </p:grpSpPr>
        <p:sp>
          <p:nvSpPr>
            <p:cNvPr id="7" name="Freeform 7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35981" y="7611841"/>
            <a:ext cx="6755643" cy="1833198"/>
            <a:chOff x="0" y="0"/>
            <a:chExt cx="6350000" cy="1723123"/>
          </a:xfrm>
        </p:grpSpPr>
        <p:sp>
          <p:nvSpPr>
            <p:cNvPr id="9" name="Freeform 9"/>
            <p:cNvSpPr/>
            <p:nvPr/>
          </p:nvSpPr>
          <p:spPr>
            <a:xfrm>
              <a:off x="0" y="82550"/>
              <a:ext cx="6350000" cy="1639303"/>
            </a:xfrm>
            <a:custGeom>
              <a:avLst/>
              <a:gdLst/>
              <a:ahLst/>
              <a:cxnLst/>
              <a:rect l="l" t="t" r="r" b="b"/>
              <a:pathLst>
                <a:path w="6350000" h="1639303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1639303"/>
                  </a:lnTo>
                  <a:lnTo>
                    <a:pt x="6350000" y="16393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239431" y="3974487"/>
            <a:ext cx="6904569" cy="239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mo Bold"/>
              </a:rPr>
              <a:t>Press </a:t>
            </a:r>
            <a:r>
              <a:rPr lang="en-US" sz="3399">
                <a:solidFill>
                  <a:srgbClr val="FF1616"/>
                </a:solidFill>
                <a:latin typeface="Arimo Bold Italics"/>
              </a:rPr>
              <a:t>EXIT</a:t>
            </a:r>
            <a:r>
              <a:rPr lang="en-US" sz="3399">
                <a:solidFill>
                  <a:srgbClr val="000000"/>
                </a:solidFill>
                <a:latin typeface="Arimo Bold"/>
              </a:rPr>
              <a:t> to close the game.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mo Bold"/>
              </a:rPr>
              <a:t>A pop-up menu shows up for </a:t>
            </a:r>
            <a:r>
              <a:rPr lang="en-US" sz="3399">
                <a:solidFill>
                  <a:srgbClr val="CB6CE6"/>
                </a:solidFill>
                <a:latin typeface="Arimo Bold"/>
              </a:rPr>
              <a:t>confirmation</a:t>
            </a:r>
            <a:r>
              <a:rPr lang="en-US" sz="3399">
                <a:solidFill>
                  <a:srgbClr val="000000"/>
                </a:solidFill>
                <a:latin typeface="Arimo Bold"/>
              </a:rPr>
              <a:t>.</a:t>
            </a:r>
          </a:p>
          <a:p>
            <a:pPr>
              <a:lnSpc>
                <a:spcPts val="4759"/>
              </a:lnSpc>
            </a:pPr>
            <a:endParaRPr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790315" y="4060212"/>
            <a:ext cx="1169043" cy="126320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479535" y="625069"/>
            <a:ext cx="5328931" cy="145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6006" spc="450">
                <a:solidFill>
                  <a:srgbClr val="004AAD"/>
                </a:solidFill>
                <a:latin typeface="Cooper Hewitt Heavy Bold Italics"/>
              </a:rPr>
              <a:t>GAME OVERVIEW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22049" y="2574815"/>
            <a:ext cx="1004390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8037"/>
                </a:solidFill>
                <a:latin typeface="Big Shoulders Display Bold"/>
              </a:rPr>
              <a:t>EXIT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453</Words>
  <Application>Microsoft Office PowerPoint</Application>
  <PresentationFormat>Custom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Barlow SemiCondensed Bold Bold</vt:lpstr>
      <vt:lpstr>Aileron Regular Bold</vt:lpstr>
      <vt:lpstr>Cooper Hewitt Heavy Bold Italics</vt:lpstr>
      <vt:lpstr>Big Shoulders Display Bold</vt:lpstr>
      <vt:lpstr>Aileron Regular Bold Italics</vt:lpstr>
      <vt:lpstr>Calibri</vt:lpstr>
      <vt:lpstr>Open Sans Light Bold</vt:lpstr>
      <vt:lpstr>Arimo Bold</vt:lpstr>
      <vt:lpstr>Arimo Bold Italics</vt:lpstr>
      <vt:lpstr>Open Sans Extra Bold Bold Italics</vt:lpstr>
      <vt:lpstr>Open Sans Extra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cp:lastModifiedBy> Kamruzzaman Asif</cp:lastModifiedBy>
  <cp:revision>2</cp:revision>
  <dcterms:created xsi:type="dcterms:W3CDTF">2006-08-16T00:00:00Z</dcterms:created>
  <dcterms:modified xsi:type="dcterms:W3CDTF">2021-07-03T09:50:47Z</dcterms:modified>
  <dc:identifier>DAEgMxilgHA</dc:identifier>
</cp:coreProperties>
</file>