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Arvo"/>
      <p:regular r:id="rId27"/>
      <p:bold r:id="rId28"/>
      <p:italic r:id="rId29"/>
      <p:boldItalic r:id="rId30"/>
    </p:embeddedFont>
    <p:embeddedFont>
      <p:font typeface="Roboto Condensed"/>
      <p:regular r:id="rId31"/>
      <p:bold r:id="rId32"/>
      <p:italic r:id="rId33"/>
      <p:boldItalic r:id="rId34"/>
    </p:embeddedFont>
    <p:embeddedFont>
      <p:font typeface="Roboto Condensed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i+XVI9Hu0MlliSZyqY0TgBMS1t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rvo-bold.fntdata"/><Relationship Id="rId27" Type="http://schemas.openxmlformats.org/officeDocument/2006/relationships/font" Target="fonts/Arv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v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-regular.fntdata"/><Relationship Id="rId30" Type="http://schemas.openxmlformats.org/officeDocument/2006/relationships/font" Target="fonts/Arvo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RobotoCondensed-bold.fntdata"/><Relationship Id="rId13" Type="http://schemas.openxmlformats.org/officeDocument/2006/relationships/slide" Target="slides/slide9.xml"/><Relationship Id="rId35" Type="http://schemas.openxmlformats.org/officeDocument/2006/relationships/font" Target="fonts/RobotoCondensedLight-regular.fntdata"/><Relationship Id="rId12" Type="http://schemas.openxmlformats.org/officeDocument/2006/relationships/slide" Target="slides/slide8.xml"/><Relationship Id="rId34" Type="http://schemas.openxmlformats.org/officeDocument/2006/relationships/font" Target="fonts/RobotoCondensed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CondensedLight-italic.fntdata"/><Relationship Id="rId14" Type="http://schemas.openxmlformats.org/officeDocument/2006/relationships/slide" Target="slides/slide10.xml"/><Relationship Id="rId36" Type="http://schemas.openxmlformats.org/officeDocument/2006/relationships/font" Target="fonts/RobotoCondensedLight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RobotoCondensed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2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4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4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4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4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4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4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25" name="Google Shape;25;p2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2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7" name="Google Shape;27;p2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2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2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0" name="Google Shape;30;p2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2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2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2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2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2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2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2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2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6" name="Google Shape;46;p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7" name="Google Shape;47;p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9" name="Google Shape;49;p26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50" name="Google Shape;50;p26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2" name="Google Shape;52;p2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2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2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2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p2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2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26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26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hyperlink" Target="https://github.com/KamruzzamanAsif/SPL-1/tree/main/SCA_GUI/src/main/resources/FinalTest/Clone-Te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KamruzzamanAsif/SPL-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03028" y="59102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Static Code Analyzer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4120116" y="211056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03028" y="3024962"/>
            <a:ext cx="4960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Name: Kamruzzaman Asif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Exam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Roll: </a:t>
            </a:r>
            <a:r>
              <a:rPr lang="en-US">
                <a:solidFill>
                  <a:schemeClr val="lt1"/>
                </a:solidFill>
              </a:rPr>
              <a:t>60928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Supervisor Name: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Dr. Kazi Muheymin-Us-Sakib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Professor, IIT, DU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LOC Metrics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570" y="1819750"/>
            <a:ext cx="6495430" cy="178904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1914796" y="4069031"/>
            <a:ext cx="4466126" cy="40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Figure: LOC counting Process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Halstead Metrics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238539" y="1377436"/>
            <a:ext cx="3488635" cy="17931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Halstead Metrics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0" i="0" lang="en-US" sz="1400" u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number of distinct operators(n1)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0" i="0" lang="en-US" sz="1400" u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number of distinct operands(n2)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0" i="0" lang="en-US" sz="1400" u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total number of operators(N1)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0" i="0" lang="en-US" sz="1400" u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total number of operands(N2)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3727174" y="1377436"/>
            <a:ext cx="5068956" cy="2667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Halstead Measures</a:t>
            </a:r>
            <a:endParaRPr/>
          </a:p>
          <a:p>
            <a:pPr indent="0" lvl="0" marL="10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Program vocabulary : n = n1+n2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Program length : N=N1+N2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Calculated program length    : _N = n1*log(2)n1 + n2*log(2)n2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Volume : V= N * log(2)n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Difficulty : D = n1/2 * N2/n2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Effort : E = D * 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Time Required To Program     : T = E/18 seconds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ts val="2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Number of delivered bugs     : B = E^(2/3) / 3000  or  B =V/3000    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Halstead Metrics</a:t>
            </a:r>
            <a:endParaRPr/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633" y="1158775"/>
            <a:ext cx="5885002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1894917" y="4235029"/>
            <a:ext cx="4466126" cy="40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Figure: Halstead Metrics working methodology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Code Clone Detection</a:t>
            </a:r>
            <a:endParaRPr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76" y="1327741"/>
            <a:ext cx="71151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>
            <p:ph idx="2" type="body"/>
          </p:nvPr>
        </p:nvSpPr>
        <p:spPr>
          <a:xfrm>
            <a:off x="1884978" y="4435764"/>
            <a:ext cx="4466126" cy="40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600"/>
              <a:t>Figure: Clone Detection Process</a:t>
            </a:r>
            <a:endParaRPr/>
          </a:p>
        </p:txBody>
      </p:sp>
      <p:sp>
        <p:nvSpPr>
          <p:cNvPr id="172" name="Google Shape;172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Technology</a:t>
            </a:r>
            <a:endParaRPr/>
          </a:p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473464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Technology</a:t>
            </a:r>
            <a:endParaRPr/>
          </a:p>
        </p:txBody>
      </p:sp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racle updates Java to fix security exploits already in the wild, but  safety is not guaranteed - The Verge"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62" y="2058417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FX Script - Wikipedia" id="187" name="Google Shape;1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1558" y="2394784"/>
            <a:ext cx="1890010" cy="1113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3" name="Google Shape;193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LOC Result</a:t>
            </a:r>
            <a:endParaRPr/>
          </a:p>
        </p:txBody>
      </p:sp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5" y="1379600"/>
            <a:ext cx="4939496" cy="36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600" y="1672975"/>
            <a:ext cx="38696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Halstead Result</a:t>
            </a:r>
            <a:endParaRPr/>
          </a:p>
        </p:txBody>
      </p:sp>
      <p:sp>
        <p:nvSpPr>
          <p:cNvPr id="208" name="Google Shape;208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lh5.googleusercontent.com/nxaPUP1lDK4iM9R3umIBHZccJvqOjz1sERHOvYCalmQ6gTz9rDtNmoX8Y9JPUR2aVC-3HBUwEnhyAoiJWA4K9tLvD5oxeUIObQXA-osqp095SOph_FJaKnwphHI-w5eVGJhXLHBtlym42LIt0Q" id="209" name="Google Shape;2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25" y="1359225"/>
            <a:ext cx="5615174" cy="354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600" y="2186325"/>
            <a:ext cx="2766525" cy="130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Clone Result</a:t>
            </a:r>
            <a:endParaRPr/>
          </a:p>
        </p:txBody>
      </p:sp>
      <p:sp>
        <p:nvSpPr>
          <p:cNvPr id="216" name="Google Shape;216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025" y="1350275"/>
            <a:ext cx="5421350" cy="36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 txBox="1"/>
          <p:nvPr/>
        </p:nvSpPr>
        <p:spPr>
          <a:xfrm>
            <a:off x="6685575" y="2732800"/>
            <a:ext cx="223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 Condensed"/>
                <a:ea typeface="Roboto Condensed"/>
                <a:cs typeface="Roboto Condensed"/>
                <a:sym typeface="Roboto Condensed"/>
              </a:rPr>
              <a:t>input directory</a:t>
            </a: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</a:t>
            </a:r>
            <a:r>
              <a:rPr lang="en-US" u="sng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https://github.com/KamruzzamanAsif/SPL-1/tree/main/SCA_GUI/src/main/resources/FinalTest/Clone-Test</a:t>
            </a: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75" name="Google Shape;75;p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6" name="Google Shape;76;p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7" name="Google Shape;77;p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1622348" y="1580517"/>
            <a:ext cx="4704023" cy="3259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 sz="2400"/>
              <a:t>01. Project Description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 sz="2400"/>
              <a:t>02. Motivation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 sz="2400"/>
              <a:t>03. Working Methodology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 sz="2400"/>
              <a:t>04. Technology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 sz="2400"/>
              <a:t>05. Results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 sz="2400"/>
              <a:t>06. Challenges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224" name="Google Shape;224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231" name="Google Shape;231;p21"/>
          <p:cNvSpPr txBox="1"/>
          <p:nvPr>
            <p:ph idx="1" type="body"/>
          </p:nvPr>
        </p:nvSpPr>
        <p:spPr>
          <a:xfrm>
            <a:off x="814275" y="1380188"/>
            <a:ext cx="7534595" cy="3414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Challenges: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Preprocessing and other manipulation of code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Tokenization of source code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Halstead measures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Implementation of winnowing algorithm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Hashing, and Fingerprinting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Statistical analysis (Jaccard similarity, Dice similarity coefficient)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Implementing GUI with JavaFX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Clone Result printing in CSV format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idx="1" type="body"/>
          </p:nvPr>
        </p:nvSpPr>
        <p:spPr>
          <a:xfrm>
            <a:off x="814274" y="1537988"/>
            <a:ext cx="7415325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4000"/>
              <a:t>Thank You</a:t>
            </a:r>
            <a:endParaRPr/>
          </a:p>
          <a:p>
            <a:pPr indent="0" lvl="0" marL="1016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4000"/>
          </a:p>
          <a:p>
            <a:pPr indent="0" lvl="0" marL="1016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800"/>
              <a:t>GitHub repository: </a:t>
            </a:r>
            <a:r>
              <a:rPr b="1" lang="en-US" sz="1800" u="sng">
                <a:solidFill>
                  <a:schemeClr val="hlink"/>
                </a:solidFill>
                <a:hlinkClick r:id="rId3"/>
              </a:rPr>
              <a:t>https://github.com/KamruzzamanAsif/SPL-1</a:t>
            </a:r>
            <a:r>
              <a:rPr b="1" lang="en-US" sz="1800"/>
              <a:t> </a:t>
            </a:r>
            <a:endParaRPr b="1" sz="1600"/>
          </a:p>
        </p:txBody>
      </p:sp>
      <p:sp>
        <p:nvSpPr>
          <p:cNvPr id="238" name="Google Shape;238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14274" y="1537988"/>
            <a:ext cx="7067456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software tool that analyzes ‘C’ source codes and shows the metrics (such as LOC and Halstead Complexity metrics) and detects syntactic code clones.</a:t>
            </a:r>
            <a:endParaRPr b="0" sz="32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sz="3600"/>
            </a:br>
            <a:endParaRPr sz="3600"/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11" name="Google Shape;111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14275" y="1508170"/>
            <a:ext cx="7335812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Static analysis of source code is very important and useful analysis for software quality and security. Software developers should use static code analysis for a better understanding of the software, code simplification and sanitizing, identifying potential bugs, maintaining coding standards, improving application performance, better resource utilization, etc.</a:t>
            </a:r>
            <a:endParaRPr/>
          </a:p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Working Methodology</a:t>
            </a:r>
            <a:endParaRPr/>
          </a:p>
        </p:txBody>
      </p:sp>
      <p:sp>
        <p:nvSpPr>
          <p:cNvPr id="125" name="Google Shape;125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Overview of The Full Project</a:t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275" y="1327200"/>
            <a:ext cx="615315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LOC Metrics</a:t>
            </a:r>
            <a:endParaRPr/>
          </a:p>
        </p:txBody>
      </p:sp>
      <p:sp>
        <p:nvSpPr>
          <p:cNvPr id="139" name="Google Shape;139;p9"/>
          <p:cNvSpPr txBox="1"/>
          <p:nvPr>
            <p:ph idx="2" type="body"/>
          </p:nvPr>
        </p:nvSpPr>
        <p:spPr>
          <a:xfrm>
            <a:off x="814275" y="1537988"/>
            <a:ext cx="6947550" cy="287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LOC Metrics</a:t>
            </a:r>
            <a:endParaRPr/>
          </a:p>
          <a:p>
            <a:pPr indent="-3556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Number of Blank Lines</a:t>
            </a:r>
            <a:endParaRPr/>
          </a:p>
          <a:p>
            <a:pPr indent="-3556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Number of Physical Lines</a:t>
            </a:r>
            <a:endParaRPr/>
          </a:p>
          <a:p>
            <a:pPr indent="-3556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Number of Logical Statements</a:t>
            </a:r>
            <a:endParaRPr/>
          </a:p>
          <a:p>
            <a:pPr indent="-3556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Number of Comment Lines</a:t>
            </a:r>
            <a:endParaRPr/>
          </a:p>
          <a:p>
            <a:pPr indent="-3556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Number of Comment and Statement Lines</a:t>
            </a:r>
            <a:endParaRPr/>
          </a:p>
          <a:p>
            <a:pPr indent="-3556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Number of Statement Lines</a:t>
            </a:r>
            <a:endParaRPr/>
          </a:p>
        </p:txBody>
      </p:sp>
      <p:sp>
        <p:nvSpPr>
          <p:cNvPr id="140" name="Google Shape;140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