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5"/>
  </p:notesMasterIdLst>
  <p:sldIdLst>
    <p:sldId id="256" r:id="rId2"/>
    <p:sldId id="257" r:id="rId3"/>
    <p:sldId id="308" r:id="rId4"/>
    <p:sldId id="295" r:id="rId5"/>
    <p:sldId id="309" r:id="rId6"/>
    <p:sldId id="296" r:id="rId7"/>
    <p:sldId id="310" r:id="rId8"/>
    <p:sldId id="297" r:id="rId9"/>
    <p:sldId id="299" r:id="rId10"/>
    <p:sldId id="298" r:id="rId11"/>
    <p:sldId id="300" r:id="rId12"/>
    <p:sldId id="301" r:id="rId13"/>
    <p:sldId id="311" r:id="rId14"/>
    <p:sldId id="302" r:id="rId15"/>
    <p:sldId id="312" r:id="rId16"/>
    <p:sldId id="303" r:id="rId17"/>
    <p:sldId id="304" r:id="rId18"/>
    <p:sldId id="306" r:id="rId19"/>
    <p:sldId id="313" r:id="rId20"/>
    <p:sldId id="307" r:id="rId21"/>
    <p:sldId id="259" r:id="rId22"/>
    <p:sldId id="314" r:id="rId23"/>
    <p:sldId id="315" r:id="rId24"/>
  </p:sldIdLst>
  <p:sldSz cx="9144000" cy="5143500" type="screen16x9"/>
  <p:notesSz cx="6858000" cy="9144000"/>
  <p:embeddedFontLst>
    <p:embeddedFont>
      <p:font typeface="Arvo" panose="020B0604020202020204" charset="0"/>
      <p:regular r:id="rId26"/>
      <p:bold r:id="rId27"/>
      <p:italic r:id="rId28"/>
      <p:boldItalic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Roboto Condensed" panose="02000000000000000000" pitchFamily="2" charset="0"/>
      <p:regular r:id="rId34"/>
      <p:bold r:id="rId35"/>
      <p:italic r:id="rId36"/>
      <p:boldItalic r:id="rId37"/>
    </p:embeddedFont>
    <p:embeddedFont>
      <p:font typeface="Roboto Condensed Light" panose="02000000000000000000" pitchFamily="2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8338E5A1-C8EB-442B-B7CF-9785A2B44730}">
          <p14:sldIdLst>
            <p14:sldId id="256"/>
            <p14:sldId id="257"/>
            <p14:sldId id="308"/>
            <p14:sldId id="295"/>
            <p14:sldId id="309"/>
            <p14:sldId id="296"/>
            <p14:sldId id="310"/>
            <p14:sldId id="297"/>
            <p14:sldId id="299"/>
            <p14:sldId id="298"/>
            <p14:sldId id="300"/>
            <p14:sldId id="301"/>
            <p14:sldId id="311"/>
            <p14:sldId id="302"/>
            <p14:sldId id="312"/>
            <p14:sldId id="303"/>
            <p14:sldId id="304"/>
            <p14:sldId id="306"/>
            <p14:sldId id="313"/>
            <p14:sldId id="307"/>
            <p14:sldId id="259"/>
            <p14:sldId id="314"/>
            <p14:sldId id="31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7665BA-8202-44FC-AD62-C9F0E3EA811A}">
  <a:tblStyle styleId="{E27665BA-8202-44FC-AD62-C9F0E3EA81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5DE48A-E3B5-44D0-98CB-AE0B3FDC03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16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06A37A-9A25-457F-B6BB-00BA2157AB3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05E2E5-6DF4-477B-81BD-B6FB40E46A20}">
      <dgm:prSet phldrT="[Text]"/>
      <dgm:spPr/>
      <dgm:t>
        <a:bodyPr/>
        <a:lstStyle/>
        <a:p>
          <a:r>
            <a:rPr lang="en-US" dirty="0"/>
            <a:t>Metrics</a:t>
          </a:r>
        </a:p>
      </dgm:t>
    </dgm:pt>
    <dgm:pt modelId="{8BE59721-B89E-40E4-A779-62E0E5E780F5}" type="parTrans" cxnId="{7DC89E4F-D2AD-4539-87FA-AD5BEF6849E5}">
      <dgm:prSet/>
      <dgm:spPr/>
      <dgm:t>
        <a:bodyPr/>
        <a:lstStyle/>
        <a:p>
          <a:endParaRPr lang="en-US"/>
        </a:p>
      </dgm:t>
    </dgm:pt>
    <dgm:pt modelId="{DD3FBCD9-E6A3-4E7A-A977-8FB1A43260EB}" type="sibTrans" cxnId="{7DC89E4F-D2AD-4539-87FA-AD5BEF6849E5}">
      <dgm:prSet/>
      <dgm:spPr/>
      <dgm:t>
        <a:bodyPr/>
        <a:lstStyle/>
        <a:p>
          <a:endParaRPr lang="en-US"/>
        </a:p>
      </dgm:t>
    </dgm:pt>
    <dgm:pt modelId="{5B958EBF-EB92-4CAD-9D08-E7B36C93380A}">
      <dgm:prSet phldrT="[Text]"/>
      <dgm:spPr/>
      <dgm:t>
        <a:bodyPr/>
        <a:lstStyle/>
        <a:p>
          <a:r>
            <a:rPr lang="en-US" dirty="0"/>
            <a:t>LOC Metrics</a:t>
          </a:r>
        </a:p>
      </dgm:t>
    </dgm:pt>
    <dgm:pt modelId="{B3A7F571-5523-4113-8A72-3E2676544476}" type="parTrans" cxnId="{0DABB19C-DF41-49A5-B7E2-B4AD63B4FC4F}">
      <dgm:prSet/>
      <dgm:spPr/>
      <dgm:t>
        <a:bodyPr/>
        <a:lstStyle/>
        <a:p>
          <a:endParaRPr lang="en-US"/>
        </a:p>
      </dgm:t>
    </dgm:pt>
    <dgm:pt modelId="{99307F4A-CD02-426D-9772-57839469D928}" type="sibTrans" cxnId="{0DABB19C-DF41-49A5-B7E2-B4AD63B4FC4F}">
      <dgm:prSet/>
      <dgm:spPr/>
      <dgm:t>
        <a:bodyPr/>
        <a:lstStyle/>
        <a:p>
          <a:endParaRPr lang="en-US"/>
        </a:p>
      </dgm:t>
    </dgm:pt>
    <dgm:pt modelId="{E617EF78-CC34-43BE-8B93-20C27DE5B502}">
      <dgm:prSet phldrT="[Text]"/>
      <dgm:spPr/>
      <dgm:t>
        <a:bodyPr/>
        <a:lstStyle/>
        <a:p>
          <a:r>
            <a:rPr lang="en-US" dirty="0"/>
            <a:t>Halstead Metrics</a:t>
          </a:r>
        </a:p>
      </dgm:t>
    </dgm:pt>
    <dgm:pt modelId="{8D0F5495-2EE2-4B1B-8381-01629B5F7353}" type="parTrans" cxnId="{09D940A8-801B-4160-9122-2D50460BD943}">
      <dgm:prSet/>
      <dgm:spPr/>
      <dgm:t>
        <a:bodyPr/>
        <a:lstStyle/>
        <a:p>
          <a:endParaRPr lang="en-US"/>
        </a:p>
      </dgm:t>
    </dgm:pt>
    <dgm:pt modelId="{623FF21E-56FE-4988-8C94-F3EC60D9E32E}" type="sibTrans" cxnId="{09D940A8-801B-4160-9122-2D50460BD943}">
      <dgm:prSet/>
      <dgm:spPr/>
      <dgm:t>
        <a:bodyPr/>
        <a:lstStyle/>
        <a:p>
          <a:endParaRPr lang="en-US"/>
        </a:p>
      </dgm:t>
    </dgm:pt>
    <dgm:pt modelId="{4DE4555A-01E6-47A8-B2E2-C9ACCD0B5390}" type="pres">
      <dgm:prSet presAssocID="{D806A37A-9A25-457F-B6BB-00BA2157AB3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E95EBA4-C849-44D6-AC07-A26DC304904F}" type="pres">
      <dgm:prSet presAssocID="{9E05E2E5-6DF4-477B-81BD-B6FB40E46A20}" presName="hierRoot1" presStyleCnt="0">
        <dgm:presLayoutVars>
          <dgm:hierBranch val="init"/>
        </dgm:presLayoutVars>
      </dgm:prSet>
      <dgm:spPr/>
    </dgm:pt>
    <dgm:pt modelId="{81AB0FF2-0F97-4A9C-B7ED-CF46F38682EA}" type="pres">
      <dgm:prSet presAssocID="{9E05E2E5-6DF4-477B-81BD-B6FB40E46A20}" presName="rootComposite1" presStyleCnt="0"/>
      <dgm:spPr/>
    </dgm:pt>
    <dgm:pt modelId="{DE4B60C7-5DFF-46D2-B331-C4220CA289C3}" type="pres">
      <dgm:prSet presAssocID="{9E05E2E5-6DF4-477B-81BD-B6FB40E46A20}" presName="rootText1" presStyleLbl="node0" presStyleIdx="0" presStyleCnt="1" custLinFactNeighborX="721" custLinFactNeighborY="2884">
        <dgm:presLayoutVars>
          <dgm:chPref val="3"/>
        </dgm:presLayoutVars>
      </dgm:prSet>
      <dgm:spPr/>
    </dgm:pt>
    <dgm:pt modelId="{4A68B89A-EABC-4E3D-B253-AD0FAECEA328}" type="pres">
      <dgm:prSet presAssocID="{9E05E2E5-6DF4-477B-81BD-B6FB40E46A20}" presName="rootConnector1" presStyleLbl="node1" presStyleIdx="0" presStyleCnt="0"/>
      <dgm:spPr/>
    </dgm:pt>
    <dgm:pt modelId="{BF2D710F-D856-4FEC-BBD3-D2BA2D2B04F4}" type="pres">
      <dgm:prSet presAssocID="{9E05E2E5-6DF4-477B-81BD-B6FB40E46A20}" presName="hierChild2" presStyleCnt="0"/>
      <dgm:spPr/>
    </dgm:pt>
    <dgm:pt modelId="{49424B0C-AD3B-4015-A260-349FF9193F68}" type="pres">
      <dgm:prSet presAssocID="{B3A7F571-5523-4113-8A72-3E2676544476}" presName="Name37" presStyleLbl="parChTrans1D2" presStyleIdx="0" presStyleCnt="2"/>
      <dgm:spPr/>
    </dgm:pt>
    <dgm:pt modelId="{A1B79908-1BCD-475E-BB35-1D31B0D777DF}" type="pres">
      <dgm:prSet presAssocID="{5B958EBF-EB92-4CAD-9D08-E7B36C93380A}" presName="hierRoot2" presStyleCnt="0">
        <dgm:presLayoutVars>
          <dgm:hierBranch val="init"/>
        </dgm:presLayoutVars>
      </dgm:prSet>
      <dgm:spPr/>
    </dgm:pt>
    <dgm:pt modelId="{148E95C7-C95F-4714-BB8C-38E734903A3A}" type="pres">
      <dgm:prSet presAssocID="{5B958EBF-EB92-4CAD-9D08-E7B36C93380A}" presName="rootComposite" presStyleCnt="0"/>
      <dgm:spPr/>
    </dgm:pt>
    <dgm:pt modelId="{7FE3006F-98E7-48E4-BB33-278B92C9A57E}" type="pres">
      <dgm:prSet presAssocID="{5B958EBF-EB92-4CAD-9D08-E7B36C93380A}" presName="rootText" presStyleLbl="node2" presStyleIdx="0" presStyleCnt="2">
        <dgm:presLayoutVars>
          <dgm:chPref val="3"/>
        </dgm:presLayoutVars>
      </dgm:prSet>
      <dgm:spPr/>
    </dgm:pt>
    <dgm:pt modelId="{96B37881-9B82-4A3A-AEB5-EE221990FFE2}" type="pres">
      <dgm:prSet presAssocID="{5B958EBF-EB92-4CAD-9D08-E7B36C93380A}" presName="rootConnector" presStyleLbl="node2" presStyleIdx="0" presStyleCnt="2"/>
      <dgm:spPr/>
    </dgm:pt>
    <dgm:pt modelId="{6666231B-CB9C-4A2D-8B33-292A430DA5C6}" type="pres">
      <dgm:prSet presAssocID="{5B958EBF-EB92-4CAD-9D08-E7B36C93380A}" presName="hierChild4" presStyleCnt="0"/>
      <dgm:spPr/>
    </dgm:pt>
    <dgm:pt modelId="{BABC7B3F-3CAD-4186-80A1-991546C53A11}" type="pres">
      <dgm:prSet presAssocID="{5B958EBF-EB92-4CAD-9D08-E7B36C93380A}" presName="hierChild5" presStyleCnt="0"/>
      <dgm:spPr/>
    </dgm:pt>
    <dgm:pt modelId="{D79056F5-02BA-413E-A823-149B705B125D}" type="pres">
      <dgm:prSet presAssocID="{8D0F5495-2EE2-4B1B-8381-01629B5F7353}" presName="Name37" presStyleLbl="parChTrans1D2" presStyleIdx="1" presStyleCnt="2"/>
      <dgm:spPr/>
    </dgm:pt>
    <dgm:pt modelId="{B13DA789-5383-4EB7-9E8D-89DBBE11AECF}" type="pres">
      <dgm:prSet presAssocID="{E617EF78-CC34-43BE-8B93-20C27DE5B502}" presName="hierRoot2" presStyleCnt="0">
        <dgm:presLayoutVars>
          <dgm:hierBranch val="init"/>
        </dgm:presLayoutVars>
      </dgm:prSet>
      <dgm:spPr/>
    </dgm:pt>
    <dgm:pt modelId="{F6F2D170-6008-4204-8209-43E1F30BB9BD}" type="pres">
      <dgm:prSet presAssocID="{E617EF78-CC34-43BE-8B93-20C27DE5B502}" presName="rootComposite" presStyleCnt="0"/>
      <dgm:spPr/>
    </dgm:pt>
    <dgm:pt modelId="{189689E1-95C7-4C03-90C7-012030C9E8A3}" type="pres">
      <dgm:prSet presAssocID="{E617EF78-CC34-43BE-8B93-20C27DE5B502}" presName="rootText" presStyleLbl="node2" presStyleIdx="1" presStyleCnt="2">
        <dgm:presLayoutVars>
          <dgm:chPref val="3"/>
        </dgm:presLayoutVars>
      </dgm:prSet>
      <dgm:spPr/>
    </dgm:pt>
    <dgm:pt modelId="{0DBFB858-D11F-47FF-A29C-81D94D3621B5}" type="pres">
      <dgm:prSet presAssocID="{E617EF78-CC34-43BE-8B93-20C27DE5B502}" presName="rootConnector" presStyleLbl="node2" presStyleIdx="1" presStyleCnt="2"/>
      <dgm:spPr/>
    </dgm:pt>
    <dgm:pt modelId="{0BE8CF9B-82A9-4A0C-B011-2ADB38BAB96F}" type="pres">
      <dgm:prSet presAssocID="{E617EF78-CC34-43BE-8B93-20C27DE5B502}" presName="hierChild4" presStyleCnt="0"/>
      <dgm:spPr/>
    </dgm:pt>
    <dgm:pt modelId="{B7B44957-0D14-4A6C-85FC-2211491863F4}" type="pres">
      <dgm:prSet presAssocID="{E617EF78-CC34-43BE-8B93-20C27DE5B502}" presName="hierChild5" presStyleCnt="0"/>
      <dgm:spPr/>
    </dgm:pt>
    <dgm:pt modelId="{53C83A85-4E9D-40DF-9141-D97A48200B3C}" type="pres">
      <dgm:prSet presAssocID="{9E05E2E5-6DF4-477B-81BD-B6FB40E46A20}" presName="hierChild3" presStyleCnt="0"/>
      <dgm:spPr/>
    </dgm:pt>
  </dgm:ptLst>
  <dgm:cxnLst>
    <dgm:cxn modelId="{A950C900-A5EE-42E7-B7F0-13058E25560A}" type="presOf" srcId="{5B958EBF-EB92-4CAD-9D08-E7B36C93380A}" destId="{96B37881-9B82-4A3A-AEB5-EE221990FFE2}" srcOrd="1" destOrd="0" presId="urn:microsoft.com/office/officeart/2005/8/layout/orgChart1"/>
    <dgm:cxn modelId="{76336F14-7BB6-49BB-915A-6EC5153E2E65}" type="presOf" srcId="{9E05E2E5-6DF4-477B-81BD-B6FB40E46A20}" destId="{DE4B60C7-5DFF-46D2-B331-C4220CA289C3}" srcOrd="0" destOrd="0" presId="urn:microsoft.com/office/officeart/2005/8/layout/orgChart1"/>
    <dgm:cxn modelId="{4B79CA3F-F4FB-4AE2-82FF-083E0EE8CD27}" type="presOf" srcId="{9E05E2E5-6DF4-477B-81BD-B6FB40E46A20}" destId="{4A68B89A-EABC-4E3D-B253-AD0FAECEA328}" srcOrd="1" destOrd="0" presId="urn:microsoft.com/office/officeart/2005/8/layout/orgChart1"/>
    <dgm:cxn modelId="{06E21B5D-1123-4866-99CF-57E2C6A7146C}" type="presOf" srcId="{B3A7F571-5523-4113-8A72-3E2676544476}" destId="{49424B0C-AD3B-4015-A260-349FF9193F68}" srcOrd="0" destOrd="0" presId="urn:microsoft.com/office/officeart/2005/8/layout/orgChart1"/>
    <dgm:cxn modelId="{80688962-B47F-419C-A85B-7136CAACB5C5}" type="presOf" srcId="{8D0F5495-2EE2-4B1B-8381-01629B5F7353}" destId="{D79056F5-02BA-413E-A823-149B705B125D}" srcOrd="0" destOrd="0" presId="urn:microsoft.com/office/officeart/2005/8/layout/orgChart1"/>
    <dgm:cxn modelId="{02D8C24C-268A-43B4-932D-652022EC3320}" type="presOf" srcId="{E617EF78-CC34-43BE-8B93-20C27DE5B502}" destId="{0DBFB858-D11F-47FF-A29C-81D94D3621B5}" srcOrd="1" destOrd="0" presId="urn:microsoft.com/office/officeart/2005/8/layout/orgChart1"/>
    <dgm:cxn modelId="{043BC06E-ACF7-408A-9BDD-17B3BB5C8114}" type="presOf" srcId="{5B958EBF-EB92-4CAD-9D08-E7B36C93380A}" destId="{7FE3006F-98E7-48E4-BB33-278B92C9A57E}" srcOrd="0" destOrd="0" presId="urn:microsoft.com/office/officeart/2005/8/layout/orgChart1"/>
    <dgm:cxn modelId="{7DC89E4F-D2AD-4539-87FA-AD5BEF6849E5}" srcId="{D806A37A-9A25-457F-B6BB-00BA2157AB33}" destId="{9E05E2E5-6DF4-477B-81BD-B6FB40E46A20}" srcOrd="0" destOrd="0" parTransId="{8BE59721-B89E-40E4-A779-62E0E5E780F5}" sibTransId="{DD3FBCD9-E6A3-4E7A-A977-8FB1A43260EB}"/>
    <dgm:cxn modelId="{0DABB19C-DF41-49A5-B7E2-B4AD63B4FC4F}" srcId="{9E05E2E5-6DF4-477B-81BD-B6FB40E46A20}" destId="{5B958EBF-EB92-4CAD-9D08-E7B36C93380A}" srcOrd="0" destOrd="0" parTransId="{B3A7F571-5523-4113-8A72-3E2676544476}" sibTransId="{99307F4A-CD02-426D-9772-57839469D928}"/>
    <dgm:cxn modelId="{09D940A8-801B-4160-9122-2D50460BD943}" srcId="{9E05E2E5-6DF4-477B-81BD-B6FB40E46A20}" destId="{E617EF78-CC34-43BE-8B93-20C27DE5B502}" srcOrd="1" destOrd="0" parTransId="{8D0F5495-2EE2-4B1B-8381-01629B5F7353}" sibTransId="{623FF21E-56FE-4988-8C94-F3EC60D9E32E}"/>
    <dgm:cxn modelId="{267162CE-DE22-42AB-A3C1-83E451E71A4F}" type="presOf" srcId="{D806A37A-9A25-457F-B6BB-00BA2157AB33}" destId="{4DE4555A-01E6-47A8-B2E2-C9ACCD0B5390}" srcOrd="0" destOrd="0" presId="urn:microsoft.com/office/officeart/2005/8/layout/orgChart1"/>
    <dgm:cxn modelId="{DF02BAD0-4489-4988-B52B-7204EC4C29B4}" type="presOf" srcId="{E617EF78-CC34-43BE-8B93-20C27DE5B502}" destId="{189689E1-95C7-4C03-90C7-012030C9E8A3}" srcOrd="0" destOrd="0" presId="urn:microsoft.com/office/officeart/2005/8/layout/orgChart1"/>
    <dgm:cxn modelId="{4E4F0C1B-13F6-4669-ACC5-FB0FA9BF69AA}" type="presParOf" srcId="{4DE4555A-01E6-47A8-B2E2-C9ACCD0B5390}" destId="{5E95EBA4-C849-44D6-AC07-A26DC304904F}" srcOrd="0" destOrd="0" presId="urn:microsoft.com/office/officeart/2005/8/layout/orgChart1"/>
    <dgm:cxn modelId="{AC31FA7E-F261-46A8-8C34-DD4443FF8E09}" type="presParOf" srcId="{5E95EBA4-C849-44D6-AC07-A26DC304904F}" destId="{81AB0FF2-0F97-4A9C-B7ED-CF46F38682EA}" srcOrd="0" destOrd="0" presId="urn:microsoft.com/office/officeart/2005/8/layout/orgChart1"/>
    <dgm:cxn modelId="{129FAC6E-4C3F-4C65-B266-289B37E9B3E2}" type="presParOf" srcId="{81AB0FF2-0F97-4A9C-B7ED-CF46F38682EA}" destId="{DE4B60C7-5DFF-46D2-B331-C4220CA289C3}" srcOrd="0" destOrd="0" presId="urn:microsoft.com/office/officeart/2005/8/layout/orgChart1"/>
    <dgm:cxn modelId="{5BBBA00B-DD80-418C-8D50-A6ABE0D3068E}" type="presParOf" srcId="{81AB0FF2-0F97-4A9C-B7ED-CF46F38682EA}" destId="{4A68B89A-EABC-4E3D-B253-AD0FAECEA328}" srcOrd="1" destOrd="0" presId="urn:microsoft.com/office/officeart/2005/8/layout/orgChart1"/>
    <dgm:cxn modelId="{851790B8-9E94-4122-9CBF-EB3BC92F94F7}" type="presParOf" srcId="{5E95EBA4-C849-44D6-AC07-A26DC304904F}" destId="{BF2D710F-D856-4FEC-BBD3-D2BA2D2B04F4}" srcOrd="1" destOrd="0" presId="urn:microsoft.com/office/officeart/2005/8/layout/orgChart1"/>
    <dgm:cxn modelId="{FBDADE36-A28E-4967-88D8-A72EAD76F927}" type="presParOf" srcId="{BF2D710F-D856-4FEC-BBD3-D2BA2D2B04F4}" destId="{49424B0C-AD3B-4015-A260-349FF9193F68}" srcOrd="0" destOrd="0" presId="urn:microsoft.com/office/officeart/2005/8/layout/orgChart1"/>
    <dgm:cxn modelId="{4BE2B901-C28C-4BBF-A64F-D15A488DFD83}" type="presParOf" srcId="{BF2D710F-D856-4FEC-BBD3-D2BA2D2B04F4}" destId="{A1B79908-1BCD-475E-BB35-1D31B0D777DF}" srcOrd="1" destOrd="0" presId="urn:microsoft.com/office/officeart/2005/8/layout/orgChart1"/>
    <dgm:cxn modelId="{96AB06B5-450F-4166-BF2C-FECFA5D07B62}" type="presParOf" srcId="{A1B79908-1BCD-475E-BB35-1D31B0D777DF}" destId="{148E95C7-C95F-4714-BB8C-38E734903A3A}" srcOrd="0" destOrd="0" presId="urn:microsoft.com/office/officeart/2005/8/layout/orgChart1"/>
    <dgm:cxn modelId="{00AD97EF-3A08-49B1-B59E-D26A23D4FC21}" type="presParOf" srcId="{148E95C7-C95F-4714-BB8C-38E734903A3A}" destId="{7FE3006F-98E7-48E4-BB33-278B92C9A57E}" srcOrd="0" destOrd="0" presId="urn:microsoft.com/office/officeart/2005/8/layout/orgChart1"/>
    <dgm:cxn modelId="{0623B3D1-ED09-454C-8757-99B1F7CA0BD5}" type="presParOf" srcId="{148E95C7-C95F-4714-BB8C-38E734903A3A}" destId="{96B37881-9B82-4A3A-AEB5-EE221990FFE2}" srcOrd="1" destOrd="0" presId="urn:microsoft.com/office/officeart/2005/8/layout/orgChart1"/>
    <dgm:cxn modelId="{F3FBFB5D-EBA1-4218-907F-1319176AC0AA}" type="presParOf" srcId="{A1B79908-1BCD-475E-BB35-1D31B0D777DF}" destId="{6666231B-CB9C-4A2D-8B33-292A430DA5C6}" srcOrd="1" destOrd="0" presId="urn:microsoft.com/office/officeart/2005/8/layout/orgChart1"/>
    <dgm:cxn modelId="{F2A09D9A-20B4-4E42-BDA1-04D9BAE269E0}" type="presParOf" srcId="{A1B79908-1BCD-475E-BB35-1D31B0D777DF}" destId="{BABC7B3F-3CAD-4186-80A1-991546C53A11}" srcOrd="2" destOrd="0" presId="urn:microsoft.com/office/officeart/2005/8/layout/orgChart1"/>
    <dgm:cxn modelId="{0902C3A2-5E4C-4520-9081-18CEB819D364}" type="presParOf" srcId="{BF2D710F-D856-4FEC-BBD3-D2BA2D2B04F4}" destId="{D79056F5-02BA-413E-A823-149B705B125D}" srcOrd="2" destOrd="0" presId="urn:microsoft.com/office/officeart/2005/8/layout/orgChart1"/>
    <dgm:cxn modelId="{619BE24E-08E3-4869-91ED-241647B9F98F}" type="presParOf" srcId="{BF2D710F-D856-4FEC-BBD3-D2BA2D2B04F4}" destId="{B13DA789-5383-4EB7-9E8D-89DBBE11AECF}" srcOrd="3" destOrd="0" presId="urn:microsoft.com/office/officeart/2005/8/layout/orgChart1"/>
    <dgm:cxn modelId="{BD883AB9-3499-4355-AE91-674D857D8673}" type="presParOf" srcId="{B13DA789-5383-4EB7-9E8D-89DBBE11AECF}" destId="{F6F2D170-6008-4204-8209-43E1F30BB9BD}" srcOrd="0" destOrd="0" presId="urn:microsoft.com/office/officeart/2005/8/layout/orgChart1"/>
    <dgm:cxn modelId="{2B316555-767F-4D96-BECE-CFAA8E1E535C}" type="presParOf" srcId="{F6F2D170-6008-4204-8209-43E1F30BB9BD}" destId="{189689E1-95C7-4C03-90C7-012030C9E8A3}" srcOrd="0" destOrd="0" presId="urn:microsoft.com/office/officeart/2005/8/layout/orgChart1"/>
    <dgm:cxn modelId="{1F2A0A26-1E95-46C1-8D2B-5E8C9BCB07F8}" type="presParOf" srcId="{F6F2D170-6008-4204-8209-43E1F30BB9BD}" destId="{0DBFB858-D11F-47FF-A29C-81D94D3621B5}" srcOrd="1" destOrd="0" presId="urn:microsoft.com/office/officeart/2005/8/layout/orgChart1"/>
    <dgm:cxn modelId="{91427B8B-C138-4FF8-87CF-C0258D1CB258}" type="presParOf" srcId="{B13DA789-5383-4EB7-9E8D-89DBBE11AECF}" destId="{0BE8CF9B-82A9-4A0C-B011-2ADB38BAB96F}" srcOrd="1" destOrd="0" presId="urn:microsoft.com/office/officeart/2005/8/layout/orgChart1"/>
    <dgm:cxn modelId="{D34A817A-DABC-4250-9F0B-3E20F4AA6467}" type="presParOf" srcId="{B13DA789-5383-4EB7-9E8D-89DBBE11AECF}" destId="{B7B44957-0D14-4A6C-85FC-2211491863F4}" srcOrd="2" destOrd="0" presId="urn:microsoft.com/office/officeart/2005/8/layout/orgChart1"/>
    <dgm:cxn modelId="{2984B94C-DF8D-4546-BB93-F0C2B8E2FCEF}" type="presParOf" srcId="{5E95EBA4-C849-44D6-AC07-A26DC304904F}" destId="{53C83A85-4E9D-40DF-9141-D97A48200B3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056F5-02BA-413E-A823-149B705B125D}">
      <dsp:nvSpPr>
        <dsp:cNvPr id="0" name=""/>
        <dsp:cNvSpPr/>
      </dsp:nvSpPr>
      <dsp:spPr>
        <a:xfrm>
          <a:off x="3172366" y="1310045"/>
          <a:ext cx="1521332" cy="4977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0519"/>
              </a:lnTo>
              <a:lnTo>
                <a:pt x="1521332" y="230519"/>
              </a:lnTo>
              <a:lnTo>
                <a:pt x="1521332" y="4977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424B0C-AD3B-4015-A260-349FF9193F68}">
      <dsp:nvSpPr>
        <dsp:cNvPr id="0" name=""/>
        <dsp:cNvSpPr/>
      </dsp:nvSpPr>
      <dsp:spPr>
        <a:xfrm>
          <a:off x="1614335" y="1310045"/>
          <a:ext cx="1558030" cy="497737"/>
        </a:xfrm>
        <a:custGeom>
          <a:avLst/>
          <a:gdLst/>
          <a:ahLst/>
          <a:cxnLst/>
          <a:rect l="0" t="0" r="0" b="0"/>
          <a:pathLst>
            <a:path>
              <a:moveTo>
                <a:pt x="1558030" y="0"/>
              </a:moveTo>
              <a:lnTo>
                <a:pt x="1558030" y="230519"/>
              </a:lnTo>
              <a:lnTo>
                <a:pt x="0" y="230519"/>
              </a:lnTo>
              <a:lnTo>
                <a:pt x="0" y="4977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4B60C7-5DFF-46D2-B331-C4220CA289C3}">
      <dsp:nvSpPr>
        <dsp:cNvPr id="0" name=""/>
        <dsp:cNvSpPr/>
      </dsp:nvSpPr>
      <dsp:spPr>
        <a:xfrm>
          <a:off x="1899902" y="37581"/>
          <a:ext cx="2544928" cy="12724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Metrics</a:t>
          </a:r>
        </a:p>
      </dsp:txBody>
      <dsp:txXfrm>
        <a:off x="1899902" y="37581"/>
        <a:ext cx="2544928" cy="1272464"/>
      </dsp:txXfrm>
    </dsp:sp>
    <dsp:sp modelId="{7FE3006F-98E7-48E4-BB33-278B92C9A57E}">
      <dsp:nvSpPr>
        <dsp:cNvPr id="0" name=""/>
        <dsp:cNvSpPr/>
      </dsp:nvSpPr>
      <dsp:spPr>
        <a:xfrm>
          <a:off x="341871" y="1807783"/>
          <a:ext cx="2544928" cy="12724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LOC Metrics</a:t>
          </a:r>
        </a:p>
      </dsp:txBody>
      <dsp:txXfrm>
        <a:off x="341871" y="1807783"/>
        <a:ext cx="2544928" cy="1272464"/>
      </dsp:txXfrm>
    </dsp:sp>
    <dsp:sp modelId="{189689E1-95C7-4C03-90C7-012030C9E8A3}">
      <dsp:nvSpPr>
        <dsp:cNvPr id="0" name=""/>
        <dsp:cNvSpPr/>
      </dsp:nvSpPr>
      <dsp:spPr>
        <a:xfrm>
          <a:off x="3421235" y="1807783"/>
          <a:ext cx="2544928" cy="12724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Halstead Metrics</a:t>
          </a:r>
        </a:p>
      </dsp:txBody>
      <dsp:txXfrm>
        <a:off x="3421235" y="1807783"/>
        <a:ext cx="2544928" cy="12724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2065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2023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318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3126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6057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262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mruzzamanAsif/SPL-1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303028" y="59102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Static Code Analyzer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D77329-0A4D-4511-87AE-9052262C9EE6}"/>
              </a:ext>
            </a:extLst>
          </p:cNvPr>
          <p:cNvSpPr txBox="1"/>
          <p:nvPr/>
        </p:nvSpPr>
        <p:spPr>
          <a:xfrm>
            <a:off x="4120116" y="211056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EB1979-1DD3-4DDB-BB5F-398D0391C1A6}"/>
              </a:ext>
            </a:extLst>
          </p:cNvPr>
          <p:cNvSpPr txBox="1"/>
          <p:nvPr/>
        </p:nvSpPr>
        <p:spPr>
          <a:xfrm>
            <a:off x="303028" y="3142867"/>
            <a:ext cx="496008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Name: </a:t>
            </a:r>
            <a:r>
              <a:rPr lang="en-US" dirty="0" err="1">
                <a:solidFill>
                  <a:schemeClr val="bg1"/>
                </a:solidFill>
              </a:rPr>
              <a:t>Kamruzzaman</a:t>
            </a:r>
            <a:r>
              <a:rPr lang="en-US" dirty="0">
                <a:solidFill>
                  <a:schemeClr val="bg1"/>
                </a:solidFill>
              </a:rPr>
              <a:t> Asif</a:t>
            </a:r>
          </a:p>
          <a:p>
            <a:r>
              <a:rPr lang="en-US" dirty="0">
                <a:solidFill>
                  <a:schemeClr val="bg1"/>
                </a:solidFill>
              </a:rPr>
              <a:t>Roll: BSSE 1217</a:t>
            </a:r>
          </a:p>
          <a:p>
            <a:r>
              <a:rPr lang="en-US" dirty="0">
                <a:solidFill>
                  <a:schemeClr val="bg1"/>
                </a:solidFill>
              </a:rPr>
              <a:t>Supervisor Name: 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Dr.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Kazi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Muheymin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-Us-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Sakib</a:t>
            </a:r>
            <a:endParaRPr lang="en-US" b="0" dirty="0">
              <a:solidFill>
                <a:schemeClr val="bg1"/>
              </a:solidFill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C9E73-80F0-4A1C-96EB-047A93447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37623-8769-4C45-A0D9-16841F24F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8478" y="1331843"/>
            <a:ext cx="8706679" cy="3750406"/>
          </a:xfrm>
        </p:spPr>
        <p:txBody>
          <a:bodyPr/>
          <a:lstStyle/>
          <a:p>
            <a:pPr marL="101600" indent="0" algn="ctr">
              <a:buNone/>
            </a:pPr>
            <a:r>
              <a:rPr lang="en-US" b="1" dirty="0">
                <a:effectLst/>
              </a:rPr>
              <a:t>Halstead Metrics   </a:t>
            </a:r>
            <a:r>
              <a:rPr lang="en-US" b="0" dirty="0">
                <a:effectLst/>
              </a:rPr>
              <a:t> 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C76705-752A-41C3-90AB-D4570FC1E8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F367B4-CC27-45E7-B421-57C2FF1710D5}"/>
              </a:ext>
            </a:extLst>
          </p:cNvPr>
          <p:cNvSpPr txBox="1"/>
          <p:nvPr/>
        </p:nvSpPr>
        <p:spPr>
          <a:xfrm>
            <a:off x="318052" y="2746249"/>
            <a:ext cx="80930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b="1" dirty="0"/>
              <a:t>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4D6022-519C-4129-8CCD-98E041D9A521}"/>
              </a:ext>
            </a:extLst>
          </p:cNvPr>
          <p:cNvSpPr txBox="1"/>
          <p:nvPr/>
        </p:nvSpPr>
        <p:spPr>
          <a:xfrm>
            <a:off x="4878269" y="2844199"/>
            <a:ext cx="126411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Tokenization</a:t>
            </a:r>
          </a:p>
        </p:txBody>
      </p:sp>
      <p:sp>
        <p:nvSpPr>
          <p:cNvPr id="16" name="Google Shape;129;p8">
            <a:extLst>
              <a:ext uri="{FF2B5EF4-FFF2-40B4-BE49-F238E27FC236}">
                <a16:creationId xmlns:a16="http://schemas.microsoft.com/office/drawing/2014/main" id="{EA7CDEE4-12BA-47E7-AE0C-3F84A5452A81}"/>
              </a:ext>
            </a:extLst>
          </p:cNvPr>
          <p:cNvSpPr/>
          <p:nvPr/>
        </p:nvSpPr>
        <p:spPr>
          <a:xfrm>
            <a:off x="1196931" y="2863741"/>
            <a:ext cx="632791" cy="2882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649E99-69FB-45FF-9617-FC0EE5FD8936}"/>
              </a:ext>
            </a:extLst>
          </p:cNvPr>
          <p:cNvSpPr txBox="1"/>
          <p:nvPr/>
        </p:nvSpPr>
        <p:spPr>
          <a:xfrm>
            <a:off x="1899296" y="2484638"/>
            <a:ext cx="2298022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Preprocessing</a:t>
            </a:r>
          </a:p>
          <a:p>
            <a:pPr algn="ctr"/>
            <a:r>
              <a:rPr lang="en-US" dirty="0"/>
              <a:t>&gt;Removal of Blank Lines, Comments, Extra spaces, Function declarations and</a:t>
            </a:r>
          </a:p>
          <a:p>
            <a:pPr algn="ctr"/>
            <a:r>
              <a:rPr lang="en-US" dirty="0"/>
              <a:t>Hash directives</a:t>
            </a:r>
          </a:p>
        </p:txBody>
      </p:sp>
      <p:sp>
        <p:nvSpPr>
          <p:cNvPr id="18" name="Google Shape;129;p8">
            <a:extLst>
              <a:ext uri="{FF2B5EF4-FFF2-40B4-BE49-F238E27FC236}">
                <a16:creationId xmlns:a16="http://schemas.microsoft.com/office/drawing/2014/main" id="{84E9E4E4-F55F-41B2-8205-838404A0ED97}"/>
              </a:ext>
            </a:extLst>
          </p:cNvPr>
          <p:cNvSpPr/>
          <p:nvPr/>
        </p:nvSpPr>
        <p:spPr>
          <a:xfrm>
            <a:off x="4221398" y="2918811"/>
            <a:ext cx="632791" cy="2882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29;p8">
            <a:extLst>
              <a:ext uri="{FF2B5EF4-FFF2-40B4-BE49-F238E27FC236}">
                <a16:creationId xmlns:a16="http://schemas.microsoft.com/office/drawing/2014/main" id="{16F7D4AC-0D63-49FB-95E7-CA11B0812B2D}"/>
              </a:ext>
            </a:extLst>
          </p:cNvPr>
          <p:cNvSpPr/>
          <p:nvPr/>
        </p:nvSpPr>
        <p:spPr>
          <a:xfrm>
            <a:off x="6189924" y="2875356"/>
            <a:ext cx="632791" cy="2882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F701FC-D6C2-4758-B554-0A95C66A07E0}"/>
              </a:ext>
            </a:extLst>
          </p:cNvPr>
          <p:cNvSpPr txBox="1"/>
          <p:nvPr/>
        </p:nvSpPr>
        <p:spPr>
          <a:xfrm>
            <a:off x="6878385" y="2855814"/>
            <a:ext cx="169908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Halstead Metrics</a:t>
            </a:r>
          </a:p>
        </p:txBody>
      </p:sp>
    </p:spTree>
    <p:extLst>
      <p:ext uri="{BB962C8B-B14F-4D97-AF65-F5344CB8AC3E}">
        <p14:creationId xmlns:p14="http://schemas.microsoft.com/office/powerpoint/2010/main" val="3232142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BBACF-A6AA-4A0B-A94D-92699CBF3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3031C-91FE-441D-8C7D-0F9F97A6F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8539" y="1377436"/>
            <a:ext cx="3488635" cy="1793147"/>
          </a:xfrm>
        </p:spPr>
        <p:txBody>
          <a:bodyPr/>
          <a:lstStyle/>
          <a:p>
            <a:pPr marL="101600" indent="0" algn="ctr">
              <a:buNone/>
            </a:pPr>
            <a:r>
              <a:rPr lang="en-US" b="1" dirty="0"/>
              <a:t>Halstead Metrics</a:t>
            </a:r>
          </a:p>
          <a:p>
            <a:pPr marL="10160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marL="2286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b="0" i="0" u="none" strike="noStrike" dirty="0">
                <a:solidFill>
                  <a:srgbClr val="202122"/>
                </a:solidFill>
                <a:effectLst/>
                <a:latin typeface="+mj-lt"/>
              </a:rPr>
              <a:t>the number of distinct operators(n1)</a:t>
            </a:r>
          </a:p>
          <a:p>
            <a:pPr marL="2286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b="0" i="0" u="none" strike="noStrike" dirty="0">
                <a:solidFill>
                  <a:srgbClr val="202122"/>
                </a:solidFill>
                <a:effectLst/>
                <a:latin typeface="+mj-lt"/>
              </a:rPr>
              <a:t>the number of distinct operands(n2)</a:t>
            </a:r>
          </a:p>
          <a:p>
            <a:pPr marL="2286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b="0" i="0" u="none" strike="noStrike" dirty="0">
                <a:solidFill>
                  <a:srgbClr val="202122"/>
                </a:solidFill>
                <a:effectLst/>
                <a:latin typeface="+mj-lt"/>
              </a:rPr>
              <a:t>the total number of operators(N1)</a:t>
            </a:r>
          </a:p>
          <a:p>
            <a:pPr marL="228600" rtl="0" fontAlgn="base">
              <a:spcBef>
                <a:spcPts val="0"/>
              </a:spcBef>
              <a:spcAft>
                <a:spcPts val="120"/>
              </a:spcAft>
              <a:buFont typeface="+mj-lt"/>
              <a:buAutoNum type="arabicPeriod"/>
            </a:pPr>
            <a:r>
              <a:rPr lang="en-US" sz="1400" b="0" i="0" u="none" strike="noStrike" dirty="0">
                <a:solidFill>
                  <a:srgbClr val="202122"/>
                </a:solidFill>
                <a:effectLst/>
                <a:latin typeface="+mj-lt"/>
              </a:rPr>
              <a:t>the total number of operands(N2)</a:t>
            </a:r>
          </a:p>
          <a:p>
            <a:pPr marL="101600" indent="0">
              <a:buNone/>
            </a:pP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CBB188-07C4-430A-B66C-984C4215F2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9907473-1F93-497B-AFA7-E8F3433E0BCE}"/>
              </a:ext>
            </a:extLst>
          </p:cNvPr>
          <p:cNvSpPr txBox="1">
            <a:spLocks/>
          </p:cNvSpPr>
          <p:nvPr/>
        </p:nvSpPr>
        <p:spPr>
          <a:xfrm>
            <a:off x="3727174" y="1377436"/>
            <a:ext cx="5068956" cy="26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▰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101600" indent="0" algn="ctr"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    </a:t>
            </a:r>
            <a:r>
              <a:rPr lang="en-US" sz="1800" b="1" dirty="0"/>
              <a:t>Halstead Measures</a:t>
            </a:r>
          </a:p>
          <a:p>
            <a:pPr marL="101600" indent="0" algn="ctr">
              <a:buNone/>
            </a:pPr>
            <a:endParaRPr lang="en-US" sz="1800" b="1" dirty="0"/>
          </a:p>
          <a:p>
            <a:pPr marL="4572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+mj-lt"/>
              </a:rPr>
              <a:t>  Program vocabulary : n = n1+n2</a:t>
            </a:r>
            <a:endParaRPr lang="en-US" sz="1200" b="0" dirty="0">
              <a:effectLst/>
              <a:latin typeface="+mj-lt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+mj-lt"/>
              </a:rPr>
              <a:t>  Program length : N=N1+N2</a:t>
            </a:r>
            <a:endParaRPr lang="en-US" sz="1200" b="0" dirty="0">
              <a:effectLst/>
              <a:latin typeface="+mj-lt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+mj-lt"/>
              </a:rPr>
              <a:t>  Calculated program length    : _N = n1*log(2)n1 + n2*log(2)n2</a:t>
            </a:r>
            <a:endParaRPr lang="en-US" sz="1200" b="0" dirty="0">
              <a:effectLst/>
              <a:latin typeface="+mj-lt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+mj-lt"/>
              </a:rPr>
              <a:t>  Volume : V= N * log(2)n</a:t>
            </a:r>
            <a:endParaRPr lang="en-US" sz="1200" b="0" dirty="0">
              <a:effectLst/>
              <a:latin typeface="+mj-lt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+mj-lt"/>
              </a:rPr>
              <a:t>  Difficulty : D = n1/2 * N2/n2</a:t>
            </a:r>
            <a:endParaRPr lang="en-US" sz="1200" b="0" dirty="0">
              <a:effectLst/>
              <a:latin typeface="+mj-lt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+mj-lt"/>
              </a:rPr>
              <a:t>  Effort : E = D * V</a:t>
            </a:r>
            <a:endParaRPr lang="en-US" sz="1200" b="0" dirty="0">
              <a:effectLst/>
              <a:latin typeface="+mj-lt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+mj-lt"/>
              </a:rPr>
              <a:t>  Time Required To Program     : T = E/18 seconds</a:t>
            </a:r>
            <a:endParaRPr lang="en-US" sz="1200" b="0" dirty="0">
              <a:effectLst/>
              <a:latin typeface="+mj-lt"/>
            </a:endParaRPr>
          </a:p>
          <a:p>
            <a:pPr marL="457200" rtl="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+mj-lt"/>
              </a:rPr>
              <a:t>  Number of delivered bugs     : B = E^(2/3) / 3000  or  B =V/3000         </a:t>
            </a:r>
            <a:endParaRPr lang="en-US" sz="1200" b="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51195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5EDC1-6A04-42BA-B93D-EE09F2902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7903F-F448-4993-A935-4944DEC67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722" y="1537987"/>
            <a:ext cx="8816007" cy="2954499"/>
          </a:xfrm>
        </p:spPr>
        <p:txBody>
          <a:bodyPr/>
          <a:lstStyle/>
          <a:p>
            <a:pPr marL="101600" indent="0" algn="ctr">
              <a:buNone/>
            </a:pPr>
            <a:r>
              <a:rPr lang="en-US" b="1" dirty="0"/>
              <a:t>Clone Detection</a:t>
            </a:r>
          </a:p>
          <a:p>
            <a:pPr marL="101600" indent="0">
              <a:buNone/>
            </a:pP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34AFF0-FD7A-4519-9CA5-3EF776118F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EA8971-7635-439C-9BC3-AE9BFD26CFED}"/>
              </a:ext>
            </a:extLst>
          </p:cNvPr>
          <p:cNvSpPr txBox="1"/>
          <p:nvPr/>
        </p:nvSpPr>
        <p:spPr>
          <a:xfrm>
            <a:off x="357075" y="2484638"/>
            <a:ext cx="79513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b="1" dirty="0"/>
              <a:t>Code</a:t>
            </a:r>
          </a:p>
        </p:txBody>
      </p:sp>
      <p:sp>
        <p:nvSpPr>
          <p:cNvPr id="7" name="Google Shape;129;p8">
            <a:extLst>
              <a:ext uri="{FF2B5EF4-FFF2-40B4-BE49-F238E27FC236}">
                <a16:creationId xmlns:a16="http://schemas.microsoft.com/office/drawing/2014/main" id="{5C9E10F8-5B78-416C-98F7-DB2CB183CA7F}"/>
              </a:ext>
            </a:extLst>
          </p:cNvPr>
          <p:cNvSpPr/>
          <p:nvPr/>
        </p:nvSpPr>
        <p:spPr>
          <a:xfrm>
            <a:off x="1293010" y="2602130"/>
            <a:ext cx="632791" cy="2882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E67E09-13B8-41FE-8DCA-3AC8CDD33A3D}"/>
              </a:ext>
            </a:extLst>
          </p:cNvPr>
          <p:cNvSpPr txBox="1"/>
          <p:nvPr/>
        </p:nvSpPr>
        <p:spPr>
          <a:xfrm>
            <a:off x="2066605" y="2452898"/>
            <a:ext cx="126300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Generate K-grams of file</a:t>
            </a:r>
          </a:p>
        </p:txBody>
      </p:sp>
      <p:sp>
        <p:nvSpPr>
          <p:cNvPr id="9" name="Google Shape;129;p8">
            <a:extLst>
              <a:ext uri="{FF2B5EF4-FFF2-40B4-BE49-F238E27FC236}">
                <a16:creationId xmlns:a16="http://schemas.microsoft.com/office/drawing/2014/main" id="{747974EE-1870-4620-A70D-2936DFFBCE86}"/>
              </a:ext>
            </a:extLst>
          </p:cNvPr>
          <p:cNvSpPr/>
          <p:nvPr/>
        </p:nvSpPr>
        <p:spPr>
          <a:xfrm>
            <a:off x="3443475" y="2570390"/>
            <a:ext cx="632791" cy="2882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F04915-DF8F-4D20-ADEC-4CD8D2799BB2}"/>
              </a:ext>
            </a:extLst>
          </p:cNvPr>
          <p:cNvSpPr txBox="1"/>
          <p:nvPr/>
        </p:nvSpPr>
        <p:spPr>
          <a:xfrm>
            <a:off x="4170254" y="2484637"/>
            <a:ext cx="145529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Hashing to get has values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849203-24E8-4D7F-B5B0-0A509F412275}"/>
              </a:ext>
            </a:extLst>
          </p:cNvPr>
          <p:cNvSpPr txBox="1"/>
          <p:nvPr/>
        </p:nvSpPr>
        <p:spPr>
          <a:xfrm>
            <a:off x="6384079" y="2444724"/>
            <a:ext cx="126300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Winnowing Algorithm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7BB0CB-6D7D-43E3-A09A-695FB0BCAC5A}"/>
              </a:ext>
            </a:extLst>
          </p:cNvPr>
          <p:cNvSpPr txBox="1"/>
          <p:nvPr/>
        </p:nvSpPr>
        <p:spPr>
          <a:xfrm>
            <a:off x="6397263" y="3576326"/>
            <a:ext cx="142474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Fingerprinting</a:t>
            </a:r>
          </a:p>
        </p:txBody>
      </p:sp>
      <p:sp>
        <p:nvSpPr>
          <p:cNvPr id="13" name="Google Shape;129;p8">
            <a:extLst>
              <a:ext uri="{FF2B5EF4-FFF2-40B4-BE49-F238E27FC236}">
                <a16:creationId xmlns:a16="http://schemas.microsoft.com/office/drawing/2014/main" id="{D0EA92DF-C248-42E4-9ECB-2BDCBFB6A809}"/>
              </a:ext>
            </a:extLst>
          </p:cNvPr>
          <p:cNvSpPr/>
          <p:nvPr/>
        </p:nvSpPr>
        <p:spPr>
          <a:xfrm>
            <a:off x="5714866" y="2586424"/>
            <a:ext cx="632791" cy="2882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29;p8">
            <a:extLst>
              <a:ext uri="{FF2B5EF4-FFF2-40B4-BE49-F238E27FC236}">
                <a16:creationId xmlns:a16="http://schemas.microsoft.com/office/drawing/2014/main" id="{60CC43D4-BB5A-475F-BFAF-44F1DEEAA4D6}"/>
              </a:ext>
            </a:extLst>
          </p:cNvPr>
          <p:cNvSpPr/>
          <p:nvPr/>
        </p:nvSpPr>
        <p:spPr>
          <a:xfrm>
            <a:off x="7695056" y="2562216"/>
            <a:ext cx="632791" cy="2882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29;p8">
            <a:extLst>
              <a:ext uri="{FF2B5EF4-FFF2-40B4-BE49-F238E27FC236}">
                <a16:creationId xmlns:a16="http://schemas.microsoft.com/office/drawing/2014/main" id="{0D8AFFAF-3BC5-4128-A77A-72B1485F2054}"/>
              </a:ext>
            </a:extLst>
          </p:cNvPr>
          <p:cNvSpPr/>
          <p:nvPr/>
        </p:nvSpPr>
        <p:spPr>
          <a:xfrm rot="10800000">
            <a:off x="5661557" y="3556635"/>
            <a:ext cx="632791" cy="2882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EC4700-869E-4D9A-9964-AC3FB8BA042A}"/>
              </a:ext>
            </a:extLst>
          </p:cNvPr>
          <p:cNvSpPr txBox="1"/>
          <p:nvPr/>
        </p:nvSpPr>
        <p:spPr>
          <a:xfrm>
            <a:off x="3081130" y="3244205"/>
            <a:ext cx="2504661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Comparison of fingerprints using Statistical methods(such as Jaccard </a:t>
            </a:r>
          </a:p>
          <a:p>
            <a:pPr algn="ctr"/>
            <a:r>
              <a:rPr lang="en-US" b="1" dirty="0"/>
              <a:t>Similarity and Dice similarity coefficient)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9B1331-A36F-4A44-8BA2-14789B99394E}"/>
              </a:ext>
            </a:extLst>
          </p:cNvPr>
          <p:cNvSpPr txBox="1"/>
          <p:nvPr/>
        </p:nvSpPr>
        <p:spPr>
          <a:xfrm>
            <a:off x="917279" y="3614992"/>
            <a:ext cx="145529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Get result</a:t>
            </a:r>
          </a:p>
        </p:txBody>
      </p:sp>
      <p:sp>
        <p:nvSpPr>
          <p:cNvPr id="18" name="Google Shape;129;p8">
            <a:extLst>
              <a:ext uri="{FF2B5EF4-FFF2-40B4-BE49-F238E27FC236}">
                <a16:creationId xmlns:a16="http://schemas.microsoft.com/office/drawing/2014/main" id="{80CEC955-496E-4EB3-8B35-357F7E02B081}"/>
              </a:ext>
            </a:extLst>
          </p:cNvPr>
          <p:cNvSpPr/>
          <p:nvPr/>
        </p:nvSpPr>
        <p:spPr>
          <a:xfrm rot="10800000">
            <a:off x="2410456" y="3595868"/>
            <a:ext cx="632791" cy="2882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1237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Technology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73464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254956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8309E-222D-4A03-819D-456278C79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88D718-4652-4C52-BE78-59DA53F94F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1026" name="Picture 2" descr="Oracle updates Java to fix security exploits already in the wild, but  safety is not guaranteed - The Verge">
            <a:extLst>
              <a:ext uri="{FF2B5EF4-FFF2-40B4-BE49-F238E27FC236}">
                <a16:creationId xmlns:a16="http://schemas.microsoft.com/office/drawing/2014/main" id="{868D2856-AE7A-4122-90FD-819A1A5E2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62" y="2058417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avaFX Script - Wikipedia">
            <a:extLst>
              <a:ext uri="{FF2B5EF4-FFF2-40B4-BE49-F238E27FC236}">
                <a16:creationId xmlns:a16="http://schemas.microsoft.com/office/drawing/2014/main" id="{8DDB322B-E8DE-42E5-80BE-F1B08C6F7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558" y="2394784"/>
            <a:ext cx="1890010" cy="111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624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Progress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120815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2BD5B-46C0-4B41-A116-E717480A5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A6EAB-8D3E-4284-9AF4-F4E0DDE9E4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8981999-49DE-4B36-8B8F-645A8B77FF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388179"/>
              </p:ext>
            </p:extLst>
          </p:nvPr>
        </p:nvGraphicFramePr>
        <p:xfrm>
          <a:off x="1046921" y="1461051"/>
          <a:ext cx="6308035" cy="3081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741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E83B6-E99B-4E8C-9A9A-1674D2163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FE182-6DC3-4E31-9B08-B1918D96D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4" y="1537988"/>
            <a:ext cx="7534595" cy="2724300"/>
          </a:xfrm>
        </p:spPr>
        <p:txBody>
          <a:bodyPr/>
          <a:lstStyle/>
          <a:p>
            <a:pPr marL="101600" indent="0" algn="ctr">
              <a:buNone/>
            </a:pPr>
            <a:r>
              <a:rPr lang="en-US" b="1" dirty="0"/>
              <a:t>LOC Metrics</a:t>
            </a:r>
          </a:p>
          <a:p>
            <a:pPr marL="101600" indent="0" algn="ctr">
              <a:buNone/>
            </a:pPr>
            <a:endParaRPr lang="en-US" b="1" dirty="0"/>
          </a:p>
          <a:p>
            <a:pPr marL="101600" indent="0" algn="ctr">
              <a:buNone/>
            </a:pP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36826F-DD59-467A-BDCC-1C84D2A27C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C7B7D2-3048-411E-BF34-E0B25ED6D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43" y="2192464"/>
            <a:ext cx="825817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499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7FFDA-92B9-4BDC-8833-3B548ACD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DA99B-5E2A-498C-9C42-108286C92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4" y="1158775"/>
            <a:ext cx="7822829" cy="3103513"/>
          </a:xfrm>
        </p:spPr>
        <p:txBody>
          <a:bodyPr/>
          <a:lstStyle/>
          <a:p>
            <a:pPr marL="101600" indent="0" algn="ctr">
              <a:buNone/>
            </a:pPr>
            <a:r>
              <a:rPr lang="en-US" b="1" dirty="0"/>
              <a:t>Halstead Metrics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D8ECB-9FD6-4F83-9024-87EBB42C7B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6D0817-85A9-4482-9F6A-65F1EF97D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26" y="1649896"/>
            <a:ext cx="8816009" cy="298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524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Further Plan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6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214974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35292-FFA1-450D-8F0E-D30A56FDD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348" y="1580517"/>
            <a:ext cx="4704023" cy="3259839"/>
          </a:xfrm>
        </p:spPr>
        <p:txBody>
          <a:bodyPr/>
          <a:lstStyle/>
          <a:p>
            <a:r>
              <a:rPr lang="en-US" sz="2400" b="1" dirty="0"/>
              <a:t>01. Project Description</a:t>
            </a:r>
          </a:p>
          <a:p>
            <a:r>
              <a:rPr lang="en-US" sz="2400" b="1" dirty="0"/>
              <a:t>02. Motivation</a:t>
            </a:r>
          </a:p>
          <a:p>
            <a:r>
              <a:rPr lang="en-US" sz="2400" b="1" dirty="0"/>
              <a:t>03. Working Methodology</a:t>
            </a:r>
          </a:p>
          <a:p>
            <a:r>
              <a:rPr lang="en-US" sz="2400" b="1" dirty="0"/>
              <a:t>04. Technology</a:t>
            </a:r>
          </a:p>
          <a:p>
            <a:r>
              <a:rPr lang="en-US" sz="2400" b="1" dirty="0"/>
              <a:t>05. Progress </a:t>
            </a:r>
          </a:p>
          <a:p>
            <a:r>
              <a:rPr lang="en-US" sz="2400" b="1" dirty="0"/>
              <a:t>06. Further Plan</a:t>
            </a:r>
          </a:p>
          <a:p>
            <a:r>
              <a:rPr lang="en-US" sz="2400" b="1" dirty="0"/>
              <a:t>07. Challenges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39E4F-DDA3-4536-A40C-4C56E580A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Plan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D2981-A13A-47EA-87B9-44B34F5E2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62" y="1528049"/>
            <a:ext cx="4621695" cy="2724300"/>
          </a:xfrm>
          <a:ln>
            <a:solidFill>
              <a:schemeClr val="tx1"/>
            </a:solidFill>
          </a:ln>
        </p:spPr>
        <p:txBody>
          <a:bodyPr/>
          <a:lstStyle/>
          <a:p>
            <a:pPr marL="101600" indent="0">
              <a:buNone/>
            </a:pPr>
            <a:r>
              <a:rPr lang="en-US" b="1" dirty="0"/>
              <a:t>Clone Detection</a:t>
            </a:r>
          </a:p>
          <a:p>
            <a:r>
              <a:rPr lang="en-US" dirty="0"/>
              <a:t>Hashing </a:t>
            </a:r>
          </a:p>
          <a:p>
            <a:r>
              <a:rPr lang="en-US" dirty="0"/>
              <a:t>Implementation of Winnowing Algorithm</a:t>
            </a:r>
          </a:p>
          <a:p>
            <a:r>
              <a:rPr lang="en-US" dirty="0"/>
              <a:t>Fingerprinting</a:t>
            </a:r>
          </a:p>
          <a:p>
            <a:r>
              <a:rPr lang="en-US" dirty="0"/>
              <a:t>Jaccard similarity &amp; Dice similarity coefficient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B5712-5954-4F02-BCE8-25692567F8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AD0A82B-63A5-4BBA-9F2B-E7D066318E1E}"/>
              </a:ext>
            </a:extLst>
          </p:cNvPr>
          <p:cNvSpPr txBox="1">
            <a:spLocks/>
          </p:cNvSpPr>
          <p:nvPr/>
        </p:nvSpPr>
        <p:spPr>
          <a:xfrm>
            <a:off x="5675244" y="1528049"/>
            <a:ext cx="2934935" cy="2724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▰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101600" indent="0">
              <a:buFont typeface="Roboto Condensed Light"/>
              <a:buNone/>
            </a:pPr>
            <a:r>
              <a:rPr lang="en-US" b="1" dirty="0"/>
              <a:t>GUI</a:t>
            </a:r>
          </a:p>
          <a:p>
            <a:r>
              <a:rPr lang="en-US" dirty="0"/>
              <a:t>Try to add a simple GUI using JavaFX</a:t>
            </a:r>
          </a:p>
        </p:txBody>
      </p:sp>
    </p:spTree>
    <p:extLst>
      <p:ext uri="{BB962C8B-B14F-4D97-AF65-F5344CB8AC3E}">
        <p14:creationId xmlns:p14="http://schemas.microsoft.com/office/powerpoint/2010/main" val="3941972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Challenges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7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E83B6-E99B-4E8C-9A9A-1674D2163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FE182-6DC3-4E31-9B08-B1918D96D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80188"/>
            <a:ext cx="7534595" cy="3414112"/>
          </a:xfrm>
        </p:spPr>
        <p:txBody>
          <a:bodyPr/>
          <a:lstStyle/>
          <a:p>
            <a:pPr marL="101600" indent="0">
              <a:buNone/>
            </a:pPr>
            <a:r>
              <a:rPr lang="en-US" b="1" dirty="0"/>
              <a:t>Challenges so far:</a:t>
            </a:r>
          </a:p>
          <a:p>
            <a:r>
              <a:rPr lang="en-US" b="1" dirty="0"/>
              <a:t>First time working on a big project</a:t>
            </a:r>
          </a:p>
          <a:p>
            <a:r>
              <a:rPr lang="en-US" b="1" dirty="0"/>
              <a:t>Preprocessing and other manipulation of code</a:t>
            </a:r>
          </a:p>
          <a:p>
            <a:r>
              <a:rPr lang="en-US" b="1" dirty="0"/>
              <a:t>Tokenization of source code</a:t>
            </a:r>
          </a:p>
          <a:p>
            <a:pPr marL="101600" indent="0">
              <a:buNone/>
            </a:pPr>
            <a:r>
              <a:rPr lang="en-US" b="1" dirty="0"/>
              <a:t>Further challenges:</a:t>
            </a:r>
          </a:p>
          <a:p>
            <a:r>
              <a:rPr lang="en-US" b="1" dirty="0"/>
              <a:t>Learning about the implementation of winnowing algorithm</a:t>
            </a:r>
          </a:p>
          <a:p>
            <a:r>
              <a:rPr lang="en-US" b="1" dirty="0"/>
              <a:t>Learning about hashing, fingerprinting </a:t>
            </a:r>
          </a:p>
          <a:p>
            <a:r>
              <a:rPr lang="en-US" b="1" dirty="0"/>
              <a:t>Leaning statistical analysis (Jaccard similarity, Dice similarity coefficient)</a:t>
            </a:r>
          </a:p>
          <a:p>
            <a:endParaRPr lang="en-US" b="1" dirty="0"/>
          </a:p>
          <a:p>
            <a:pPr marL="101600" indent="0">
              <a:buNone/>
            </a:pP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36826F-DD59-467A-BDCC-1C84D2A27C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0799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87CF4-B422-4771-A05E-FB225EF43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4" y="1537988"/>
            <a:ext cx="7415325" cy="2724300"/>
          </a:xfrm>
        </p:spPr>
        <p:txBody>
          <a:bodyPr/>
          <a:lstStyle/>
          <a:p>
            <a:pPr marL="101600" indent="0" algn="ctr">
              <a:buNone/>
            </a:pPr>
            <a:r>
              <a:rPr lang="en-US" sz="4000" b="1" dirty="0"/>
              <a:t>Thank You</a:t>
            </a:r>
          </a:p>
          <a:p>
            <a:pPr marL="101600" indent="0" algn="ctr">
              <a:buNone/>
            </a:pPr>
            <a:endParaRPr lang="en-US" sz="4000" b="1" dirty="0"/>
          </a:p>
          <a:p>
            <a:pPr marL="101600" indent="0" algn="ctr">
              <a:buNone/>
            </a:pPr>
            <a:r>
              <a:rPr lang="en-US" sz="1800" b="1" dirty="0"/>
              <a:t>GitHub repository: </a:t>
            </a:r>
            <a:r>
              <a:rPr lang="en-US" sz="1800" b="1" dirty="0">
                <a:hlinkClick r:id="rId2"/>
              </a:rPr>
              <a:t>https://github.com/KamruzzamanAsif/SPL-1</a:t>
            </a:r>
            <a:r>
              <a:rPr lang="en-US" sz="1800" b="1" dirty="0"/>
              <a:t> </a:t>
            </a:r>
            <a:endParaRPr lang="en-US" sz="16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311B4-70F5-4AB1-81A8-2B8B6394FD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59162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Description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617131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88022-D1A7-41BB-877A-9CD3706F3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4DBA4-3341-4D72-86DB-D536120D3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4" y="1537988"/>
            <a:ext cx="7067456" cy="2724300"/>
          </a:xfrm>
        </p:spPr>
        <p:txBody>
          <a:bodyPr/>
          <a:lstStyle/>
          <a:p>
            <a:pPr marL="10160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This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+mj-lt"/>
              </a:rPr>
              <a:t> will be a software tool that will analyze the C source code and will show the metrics(such as LOC, Halstead) and will be able to detect clones.</a:t>
            </a:r>
            <a:endParaRPr lang="en-US" sz="3200" b="0" dirty="0">
              <a:effectLst/>
              <a:latin typeface="+mj-lt"/>
            </a:endParaRPr>
          </a:p>
          <a:p>
            <a:pPr marL="101600" indent="0" algn="ctr">
              <a:buNone/>
            </a:pPr>
            <a:br>
              <a:rPr lang="en-US" sz="3600" dirty="0"/>
            </a:br>
            <a:endParaRPr lang="en-US" sz="3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B8740-5EA5-4658-A197-D3BFB1F279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9954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Motivation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801104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1DC60-BC0E-4F15-A5B2-FEABE16F2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97879-F935-4C4A-AB9A-56D802B28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508170"/>
            <a:ext cx="7335812" cy="2724300"/>
          </a:xfrm>
        </p:spPr>
        <p:txBody>
          <a:bodyPr/>
          <a:lstStyle/>
          <a:p>
            <a:pPr marL="101600" indent="0" algn="ctr">
              <a:buNone/>
            </a:pPr>
            <a:r>
              <a:rPr lang="en-US" dirty="0">
                <a:latin typeface="+mj-lt"/>
              </a:rPr>
              <a:t>Static analysis is widely used in software engineering by software development and quality assurance teams. Software developers should use static code analysis for a better understanding of the software, code simplification and sanitizing, identifying potential bugs, coding standards, improving application performance, better resource utilization, etc.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0D94F-5AC3-474B-A4FF-C3FCD53472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59363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Working Methodology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527936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2CF1A-F597-496F-A36A-C309C5415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Methodology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FBBA-FE81-4B55-AF0F-92E3243109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12" name="Google Shape;124;p8">
            <a:extLst>
              <a:ext uri="{FF2B5EF4-FFF2-40B4-BE49-F238E27FC236}">
                <a16:creationId xmlns:a16="http://schemas.microsoft.com/office/drawing/2014/main" id="{A3BD41D9-8BFF-43F5-8AFC-6EE00F0C6654}"/>
              </a:ext>
            </a:extLst>
          </p:cNvPr>
          <p:cNvSpPr txBox="1"/>
          <p:nvPr/>
        </p:nvSpPr>
        <p:spPr>
          <a:xfrm>
            <a:off x="427383" y="2656634"/>
            <a:ext cx="1401418" cy="923330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directory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containing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files</a:t>
            </a:r>
            <a:endParaRPr dirty="0"/>
          </a:p>
        </p:txBody>
      </p:sp>
      <p:sp>
        <p:nvSpPr>
          <p:cNvPr id="13" name="Google Shape;125;p8">
            <a:extLst>
              <a:ext uri="{FF2B5EF4-FFF2-40B4-BE49-F238E27FC236}">
                <a16:creationId xmlns:a16="http://schemas.microsoft.com/office/drawing/2014/main" id="{EC093405-5541-4596-8871-5B44C6A698FD}"/>
              </a:ext>
            </a:extLst>
          </p:cNvPr>
          <p:cNvSpPr txBox="1"/>
          <p:nvPr/>
        </p:nvSpPr>
        <p:spPr>
          <a:xfrm>
            <a:off x="2557669" y="2795133"/>
            <a:ext cx="1401417" cy="646290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files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29;p8">
            <a:extLst>
              <a:ext uri="{FF2B5EF4-FFF2-40B4-BE49-F238E27FC236}">
                <a16:creationId xmlns:a16="http://schemas.microsoft.com/office/drawing/2014/main" id="{1DA3555D-7B6B-4860-90C4-55360698CBE2}"/>
              </a:ext>
            </a:extLst>
          </p:cNvPr>
          <p:cNvSpPr/>
          <p:nvPr/>
        </p:nvSpPr>
        <p:spPr>
          <a:xfrm>
            <a:off x="1876839" y="2974160"/>
            <a:ext cx="632791" cy="2882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30;p8">
            <a:extLst>
              <a:ext uri="{FF2B5EF4-FFF2-40B4-BE49-F238E27FC236}">
                <a16:creationId xmlns:a16="http://schemas.microsoft.com/office/drawing/2014/main" id="{5DCB9025-9B3C-419F-8BD6-CCFECCE21D1E}"/>
              </a:ext>
            </a:extLst>
          </p:cNvPr>
          <p:cNvSpPr/>
          <p:nvPr/>
        </p:nvSpPr>
        <p:spPr>
          <a:xfrm rot="-2304253">
            <a:off x="3987929" y="2476592"/>
            <a:ext cx="576717" cy="35434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27;p8">
            <a:extLst>
              <a:ext uri="{FF2B5EF4-FFF2-40B4-BE49-F238E27FC236}">
                <a16:creationId xmlns:a16="http://schemas.microsoft.com/office/drawing/2014/main" id="{8409E88B-F5E8-4CD9-9EAF-F531CDBDB40A}"/>
              </a:ext>
            </a:extLst>
          </p:cNvPr>
          <p:cNvSpPr txBox="1"/>
          <p:nvPr/>
        </p:nvSpPr>
        <p:spPr>
          <a:xfrm>
            <a:off x="4572000" y="2033822"/>
            <a:ext cx="2001078" cy="369332"/>
          </a:xfrm>
          <a:prstGeom prst="rect">
            <a:avLst/>
          </a:prstGeom>
          <a:noFill/>
          <a:ln w="9525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 Metrics</a:t>
            </a:r>
            <a:endParaRPr/>
          </a:p>
        </p:txBody>
      </p:sp>
      <p:sp>
        <p:nvSpPr>
          <p:cNvPr id="17" name="Google Shape;131;p8">
            <a:extLst>
              <a:ext uri="{FF2B5EF4-FFF2-40B4-BE49-F238E27FC236}">
                <a16:creationId xmlns:a16="http://schemas.microsoft.com/office/drawing/2014/main" id="{0B8CBF6F-6344-4788-BE60-B17685C95589}"/>
              </a:ext>
            </a:extLst>
          </p:cNvPr>
          <p:cNvSpPr/>
          <p:nvPr/>
        </p:nvSpPr>
        <p:spPr>
          <a:xfrm rot="1502720">
            <a:off x="4048998" y="3404731"/>
            <a:ext cx="596909" cy="33040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26;p8">
            <a:extLst>
              <a:ext uri="{FF2B5EF4-FFF2-40B4-BE49-F238E27FC236}">
                <a16:creationId xmlns:a16="http://schemas.microsoft.com/office/drawing/2014/main" id="{77169339-844A-4775-9C29-8400546D0372}"/>
              </a:ext>
            </a:extLst>
          </p:cNvPr>
          <p:cNvSpPr txBox="1"/>
          <p:nvPr/>
        </p:nvSpPr>
        <p:spPr>
          <a:xfrm>
            <a:off x="4687781" y="3579964"/>
            <a:ext cx="1885297" cy="369332"/>
          </a:xfrm>
          <a:prstGeom prst="rect">
            <a:avLst/>
          </a:prstGeom>
          <a:noFill/>
          <a:ln w="9525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Detect clones</a:t>
            </a:r>
            <a:endParaRPr/>
          </a:p>
        </p:txBody>
      </p:sp>
      <p:sp>
        <p:nvSpPr>
          <p:cNvPr id="19" name="Google Shape;132;p8">
            <a:extLst>
              <a:ext uri="{FF2B5EF4-FFF2-40B4-BE49-F238E27FC236}">
                <a16:creationId xmlns:a16="http://schemas.microsoft.com/office/drawing/2014/main" id="{8BDC7087-EFC5-43C6-86DE-420CD7DB9871}"/>
              </a:ext>
            </a:extLst>
          </p:cNvPr>
          <p:cNvSpPr/>
          <p:nvPr/>
        </p:nvSpPr>
        <p:spPr>
          <a:xfrm rot="1695237">
            <a:off x="6642705" y="2273372"/>
            <a:ext cx="576110" cy="40981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33;p8">
            <a:extLst>
              <a:ext uri="{FF2B5EF4-FFF2-40B4-BE49-F238E27FC236}">
                <a16:creationId xmlns:a16="http://schemas.microsoft.com/office/drawing/2014/main" id="{968FFBC0-3655-4455-9CC6-A3DB511AB1B4}"/>
              </a:ext>
            </a:extLst>
          </p:cNvPr>
          <p:cNvSpPr/>
          <p:nvPr/>
        </p:nvSpPr>
        <p:spPr>
          <a:xfrm rot="-1533068">
            <a:off x="6637703" y="3370547"/>
            <a:ext cx="579168" cy="39877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128;p8">
            <a:extLst>
              <a:ext uri="{FF2B5EF4-FFF2-40B4-BE49-F238E27FC236}">
                <a16:creationId xmlns:a16="http://schemas.microsoft.com/office/drawing/2014/main" id="{55760711-8B09-4A5E-A2AE-AF001ED064BD}"/>
              </a:ext>
            </a:extLst>
          </p:cNvPr>
          <p:cNvSpPr txBox="1"/>
          <p:nvPr/>
        </p:nvSpPr>
        <p:spPr>
          <a:xfrm>
            <a:off x="7281496" y="2838732"/>
            <a:ext cx="1328248" cy="369291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result</a:t>
            </a:r>
            <a:endParaRPr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AC8212-CF3A-40DD-8E62-4B54C6C05B0D}"/>
              </a:ext>
            </a:extLst>
          </p:cNvPr>
          <p:cNvSpPr txBox="1"/>
          <p:nvPr/>
        </p:nvSpPr>
        <p:spPr>
          <a:xfrm>
            <a:off x="2636352" y="1348337"/>
            <a:ext cx="2645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Overview of Full Process</a:t>
            </a:r>
          </a:p>
        </p:txBody>
      </p:sp>
    </p:spTree>
    <p:extLst>
      <p:ext uri="{BB962C8B-B14F-4D97-AF65-F5344CB8AC3E}">
        <p14:creationId xmlns:p14="http://schemas.microsoft.com/office/powerpoint/2010/main" val="2000904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3514B-B096-44D9-BAE5-C56B5511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4E8E6-EE50-4F49-A58F-6516B7A49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017" y="1537988"/>
            <a:ext cx="7981122" cy="2724300"/>
          </a:xfrm>
        </p:spPr>
        <p:txBody>
          <a:bodyPr/>
          <a:lstStyle/>
          <a:p>
            <a:pPr marL="101600" indent="0" algn="ctr">
              <a:buNone/>
            </a:pPr>
            <a:r>
              <a:rPr lang="en-US" b="1" dirty="0"/>
              <a:t>LOC Metrics</a:t>
            </a:r>
          </a:p>
          <a:p>
            <a:pPr marL="101600" indent="0" algn="ctr">
              <a:buNone/>
            </a:pP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BAA97D-C578-4CCD-B770-F071A4AB73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964336-6154-4859-9272-080E35E11702}"/>
              </a:ext>
            </a:extLst>
          </p:cNvPr>
          <p:cNvSpPr txBox="1"/>
          <p:nvPr/>
        </p:nvSpPr>
        <p:spPr>
          <a:xfrm>
            <a:off x="675861" y="2900138"/>
            <a:ext cx="80930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Source</a:t>
            </a:r>
          </a:p>
          <a:p>
            <a:r>
              <a:rPr lang="en-US" dirty="0"/>
              <a:t>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5C9BDB-79A7-4C8F-9627-8052CDAC3CD6}"/>
              </a:ext>
            </a:extLst>
          </p:cNvPr>
          <p:cNvSpPr txBox="1"/>
          <p:nvPr/>
        </p:nvSpPr>
        <p:spPr>
          <a:xfrm>
            <a:off x="2287499" y="2900138"/>
            <a:ext cx="171028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Preprocessing &amp;</a:t>
            </a:r>
          </a:p>
          <a:p>
            <a:r>
              <a:rPr lang="en-US" dirty="0"/>
              <a:t>String Manipulation </a:t>
            </a:r>
          </a:p>
        </p:txBody>
      </p:sp>
      <p:sp>
        <p:nvSpPr>
          <p:cNvPr id="8" name="Google Shape;129;p8">
            <a:extLst>
              <a:ext uri="{FF2B5EF4-FFF2-40B4-BE49-F238E27FC236}">
                <a16:creationId xmlns:a16="http://schemas.microsoft.com/office/drawing/2014/main" id="{711C1495-511A-454A-B753-91E3014FFC18}"/>
              </a:ext>
            </a:extLst>
          </p:cNvPr>
          <p:cNvSpPr/>
          <p:nvPr/>
        </p:nvSpPr>
        <p:spPr>
          <a:xfrm>
            <a:off x="1569937" y="3017630"/>
            <a:ext cx="632791" cy="2882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29;p8">
            <a:extLst>
              <a:ext uri="{FF2B5EF4-FFF2-40B4-BE49-F238E27FC236}">
                <a16:creationId xmlns:a16="http://schemas.microsoft.com/office/drawing/2014/main" id="{C7974428-7F80-4DB0-A0E4-DDDE1850C341}"/>
              </a:ext>
            </a:extLst>
          </p:cNvPr>
          <p:cNvSpPr/>
          <p:nvPr/>
        </p:nvSpPr>
        <p:spPr>
          <a:xfrm>
            <a:off x="4082559" y="3017629"/>
            <a:ext cx="632791" cy="2882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1653C5-7CA8-4C40-B389-948F0E0657B3}"/>
              </a:ext>
            </a:extLst>
          </p:cNvPr>
          <p:cNvSpPr txBox="1"/>
          <p:nvPr/>
        </p:nvSpPr>
        <p:spPr>
          <a:xfrm>
            <a:off x="4800121" y="2977106"/>
            <a:ext cx="125472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LOC Metrics </a:t>
            </a:r>
          </a:p>
        </p:txBody>
      </p:sp>
      <p:sp>
        <p:nvSpPr>
          <p:cNvPr id="11" name="Google Shape;129;p8">
            <a:extLst>
              <a:ext uri="{FF2B5EF4-FFF2-40B4-BE49-F238E27FC236}">
                <a16:creationId xmlns:a16="http://schemas.microsoft.com/office/drawing/2014/main" id="{6EDD7AAF-4B72-4CE0-BF33-7941114E94CB}"/>
              </a:ext>
            </a:extLst>
          </p:cNvPr>
          <p:cNvSpPr/>
          <p:nvPr/>
        </p:nvSpPr>
        <p:spPr>
          <a:xfrm>
            <a:off x="6139614" y="2977106"/>
            <a:ext cx="632791" cy="2882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52E9C5-6A0C-454E-8E25-D5649F62FD40}"/>
              </a:ext>
            </a:extLst>
          </p:cNvPr>
          <p:cNvSpPr txBox="1"/>
          <p:nvPr/>
        </p:nvSpPr>
        <p:spPr>
          <a:xfrm>
            <a:off x="6857176" y="2571750"/>
            <a:ext cx="210792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1. Physical Lines of      Code</a:t>
            </a:r>
          </a:p>
          <a:p>
            <a:r>
              <a:rPr lang="en-US" dirty="0"/>
              <a:t>2. Logical Lines of Code</a:t>
            </a:r>
          </a:p>
          <a:p>
            <a:r>
              <a:rPr lang="en-US" dirty="0"/>
              <a:t>3. Comment Lines</a:t>
            </a:r>
          </a:p>
        </p:txBody>
      </p:sp>
    </p:spTree>
    <p:extLst>
      <p:ext uri="{BB962C8B-B14F-4D97-AF65-F5344CB8AC3E}">
        <p14:creationId xmlns:p14="http://schemas.microsoft.com/office/powerpoint/2010/main" val="164347780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526</Words>
  <Application>Microsoft Office PowerPoint</Application>
  <PresentationFormat>On-screen Show (16:9)</PresentationFormat>
  <Paragraphs>139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Roboto Condensed</vt:lpstr>
      <vt:lpstr>Arial</vt:lpstr>
      <vt:lpstr>Roboto Condensed Light</vt:lpstr>
      <vt:lpstr>Arvo</vt:lpstr>
      <vt:lpstr>Salerio template</vt:lpstr>
      <vt:lpstr>Static Code Analyzer</vt:lpstr>
      <vt:lpstr>Table of Contents</vt:lpstr>
      <vt:lpstr>Project Description</vt:lpstr>
      <vt:lpstr>Project Description</vt:lpstr>
      <vt:lpstr>Motivation</vt:lpstr>
      <vt:lpstr>Motivation</vt:lpstr>
      <vt:lpstr>Working Methodology</vt:lpstr>
      <vt:lpstr>Working Methodology</vt:lpstr>
      <vt:lpstr>Working Methodology</vt:lpstr>
      <vt:lpstr>Working Methodology</vt:lpstr>
      <vt:lpstr>Working Methodology</vt:lpstr>
      <vt:lpstr>Working Methodology</vt:lpstr>
      <vt:lpstr>Technology</vt:lpstr>
      <vt:lpstr>Technology</vt:lpstr>
      <vt:lpstr>Progress</vt:lpstr>
      <vt:lpstr>Progress</vt:lpstr>
      <vt:lpstr>Progress</vt:lpstr>
      <vt:lpstr>Progress</vt:lpstr>
      <vt:lpstr>Further Plan</vt:lpstr>
      <vt:lpstr>Further Plan</vt:lpstr>
      <vt:lpstr>Challenges</vt:lpstr>
      <vt:lpstr>Challenges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Code Analyzer</dc:title>
  <dc:creator>User</dc:creator>
  <cp:lastModifiedBy>User</cp:lastModifiedBy>
  <cp:revision>12</cp:revision>
  <dcterms:modified xsi:type="dcterms:W3CDTF">2022-03-06T00:44:59Z</dcterms:modified>
</cp:coreProperties>
</file>