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6" r:id="rId3"/>
    <p:sldId id="257" r:id="rId4"/>
    <p:sldId id="258" r:id="rId5"/>
    <p:sldId id="259" r:id="rId6"/>
    <p:sldId id="262" r:id="rId7"/>
    <p:sldId id="279" r:id="rId8"/>
    <p:sldId id="278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FF"/>
    <a:srgbClr val="294B90"/>
    <a:srgbClr val="FF7D76"/>
    <a:srgbClr val="3E6FD3"/>
    <a:srgbClr val="2267FF"/>
    <a:srgbClr val="0D2C6E"/>
    <a:srgbClr val="10317B"/>
    <a:srgbClr val="153B90"/>
    <a:srgbClr val="1E6BFF"/>
    <a:srgbClr val="186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98A237-6A4A-4D85-9F3C-40B3B5680730}">
  <a:tblStyle styleId="{5B98A237-6A4A-4D85-9F3C-40B3B568073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4"/>
    <p:restoredTop sz="86728"/>
  </p:normalViewPr>
  <p:slideViewPr>
    <p:cSldViewPr snapToGrid="0" snapToObjects="1">
      <p:cViewPr>
        <p:scale>
          <a:sx n="120" d="100"/>
          <a:sy n="120" d="100"/>
        </p:scale>
        <p:origin x="816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9090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13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0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55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97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71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10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microsoft.com/office/2007/relationships/hdphoto" Target="../media/hdphoto2.wdp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3.wdp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06E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817" y="3244919"/>
            <a:ext cx="75499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Team 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6</a:t>
            </a:r>
            <a:r>
              <a:rPr lang="zh-CN" altLang="en-US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|</a:t>
            </a:r>
            <a:r>
              <a:rPr lang="zh-CN" altLang="en-US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2017-Dec-12</a:t>
            </a:r>
          </a:p>
          <a:p>
            <a:pPr algn="ctr">
              <a:lnSpc>
                <a:spcPct val="60000"/>
              </a:lnSpc>
            </a:pPr>
            <a:endParaRPr lang="en-US" altLang="zh-CN" sz="1600" dirty="0">
              <a:solidFill>
                <a:schemeClr val="bg1"/>
              </a:solidFill>
              <a:latin typeface="Century Gothic"/>
              <a:ea typeface="Calibri"/>
              <a:cs typeface="Century Gothic"/>
              <a:sym typeface="Calibri"/>
            </a:endParaRPr>
          </a:p>
          <a:p>
            <a:pPr lvl="0" algn="ctr">
              <a:lnSpc>
                <a:spcPct val="60000"/>
              </a:lnSpc>
            </a:pPr>
            <a:endParaRPr lang="en-US" sz="1600" dirty="0">
              <a:solidFill>
                <a:schemeClr val="bg1"/>
              </a:solidFill>
              <a:latin typeface="Century Gothic"/>
              <a:ea typeface="Times New Roman"/>
              <a:cs typeface="Century Gothic"/>
              <a:sym typeface="Times New Roman"/>
            </a:endParaRPr>
          </a:p>
          <a:p>
            <a:pPr algn="ctr">
              <a:lnSpc>
                <a:spcPct val="6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Param</a:t>
            </a:r>
            <a:r>
              <a:rPr lang="en-US" altLang="zh-CN" sz="1600" dirty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Pandey</a:t>
            </a:r>
            <a:r>
              <a:rPr lang="zh-CN" altLang="en-US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丨</a:t>
            </a:r>
            <a:r>
              <a:rPr lang="en-US" altLang="zh-CN" sz="1600" dirty="0" err="1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Dhruv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Porwal</a:t>
            </a:r>
            <a:r>
              <a:rPr lang="zh-CN" altLang="en-US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丨</a:t>
            </a:r>
            <a:r>
              <a:rPr lang="en-US" altLang="zh-CN" sz="1600" dirty="0" err="1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Vrushal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Kamtikar</a:t>
            </a:r>
            <a:endParaRPr lang="en-US" altLang="zh-CN" sz="1600" dirty="0">
              <a:solidFill>
                <a:schemeClr val="bg1"/>
              </a:solidFill>
              <a:latin typeface="Century Gothic"/>
              <a:ea typeface="Times New Roman"/>
              <a:cs typeface="Century Gothic"/>
              <a:sym typeface="Times New Roman"/>
            </a:endParaRPr>
          </a:p>
          <a:p>
            <a:pPr algn="ctr">
              <a:lnSpc>
                <a:spcPct val="60000"/>
              </a:lnSpc>
            </a:pPr>
            <a:endParaRPr lang="en-US" altLang="zh-CN" sz="1600" dirty="0" smtClean="0">
              <a:solidFill>
                <a:schemeClr val="bg1"/>
              </a:solidFill>
              <a:latin typeface="Century Gothic"/>
              <a:ea typeface="Times New Roman"/>
              <a:cs typeface="Century Gothic"/>
              <a:sym typeface="Times New Roman"/>
            </a:endParaRPr>
          </a:p>
          <a:p>
            <a:pPr algn="ctr">
              <a:lnSpc>
                <a:spcPct val="6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Yang Cao</a:t>
            </a:r>
            <a:r>
              <a:rPr lang="zh-CN" altLang="en-US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丨</a:t>
            </a:r>
            <a:r>
              <a:rPr lang="en-US" altLang="zh-CN" sz="1600" dirty="0" err="1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Zongdi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 Zhou</a:t>
            </a:r>
            <a:r>
              <a:rPr lang="zh-CN" altLang="en-US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丨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/>
                <a:ea typeface="Times New Roman"/>
                <a:cs typeface="Century Gothic"/>
                <a:sym typeface="Times New Roman"/>
              </a:rPr>
              <a:t>Zhuoyi Qiu </a:t>
            </a:r>
            <a:endParaRPr lang="en-US" altLang="zh-CN" sz="1600" dirty="0">
              <a:solidFill>
                <a:schemeClr val="bg1"/>
              </a:solidFill>
              <a:latin typeface="Century Gothic"/>
              <a:ea typeface="Times New Roman"/>
              <a:cs typeface="Century Gothic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3581" y="307849"/>
            <a:ext cx="5380248" cy="969496"/>
          </a:xfrm>
          <a:prstGeom prst="rect">
            <a:avLst/>
          </a:prstGeom>
          <a:solidFill>
            <a:srgbClr val="0D2C6E">
              <a:alpha val="61000"/>
            </a:srgb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1500" dirty="0" smtClean="0">
              <a:solidFill>
                <a:srgbClr val="FFFFFF"/>
              </a:solidFill>
              <a:latin typeface="Century Gothic"/>
              <a:ea typeface="Times New Roman"/>
              <a:cs typeface="Century Gothic"/>
              <a:sym typeface="Times New Roman"/>
            </a:endParaRPr>
          </a:p>
          <a:p>
            <a:pPr algn="ctr"/>
            <a:r>
              <a:rPr lang="en-US" altLang="zh-CN" sz="3200" dirty="0" err="1" smtClean="0">
                <a:solidFill>
                  <a:srgbClr val="FFFFFF"/>
                </a:solidFill>
                <a:latin typeface="Avenir Heavy"/>
                <a:ea typeface="Times New Roman"/>
                <a:cs typeface="Avenir Heavy"/>
                <a:sym typeface="Times New Roman"/>
              </a:rPr>
              <a:t>Aquicore</a:t>
            </a:r>
            <a:r>
              <a:rPr lang="en-US" altLang="zh-CN" sz="3200" dirty="0" smtClean="0">
                <a:solidFill>
                  <a:srgbClr val="FFFFFF"/>
                </a:solidFill>
                <a:latin typeface="Avenir Heavy"/>
                <a:ea typeface="Times New Roman"/>
                <a:cs typeface="Avenir Heavy"/>
                <a:sym typeface="Times New Roman"/>
              </a:rPr>
              <a:t> Firm Analysis</a:t>
            </a:r>
          </a:p>
          <a:p>
            <a:pPr algn="ctr"/>
            <a:endParaRPr lang="en-US" altLang="zh-CN" sz="100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50141" y="3564156"/>
            <a:ext cx="4827129" cy="13931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4.googleusercontent.com/6ouP9ZmBwOhmWxWk2cQoic799Q8Sg4TbgWslLgKsdZkVIMJ6djlm8Iy2K2GqpXw9mkEGmSrYfeiBHxAiHCPmlChM4gNAoE9DCNkWYXIze1qwbv9VRIR0E8KrJLUU3GgJZg4ozJ0-R9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87" y="1574162"/>
            <a:ext cx="4133102" cy="142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scrapers_new_york_city-City_building_cultural_landscape_wallpaper_2560x1600.jp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2267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 b="5000"/>
          <a:stretch/>
        </p:blipFill>
        <p:spPr>
          <a:xfrm>
            <a:off x="-12672" y="0"/>
            <a:ext cx="9144000" cy="5248968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>
            <a:off x="515439" y="1094042"/>
            <a:ext cx="3162365" cy="843515"/>
          </a:xfrm>
          <a:prstGeom prst="homePlate">
            <a:avLst/>
          </a:prstGeom>
          <a:solidFill>
            <a:schemeClr val="bg1">
              <a:alpha val="18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77804" y="60597"/>
            <a:ext cx="5397685" cy="5127773"/>
          </a:xfrm>
          <a:prstGeom prst="rect">
            <a:avLst/>
          </a:prstGeom>
          <a:solidFill>
            <a:srgbClr val="0D2C6E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0D2C6E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0814" y="2742290"/>
            <a:ext cx="3525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Optimization</a:t>
            </a:r>
            <a:endParaRPr lang="en-US" sz="1800" dirty="0">
              <a:solidFill>
                <a:schemeClr val="bg1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80572" y="1614719"/>
            <a:ext cx="3685016" cy="3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lnSpc>
                <a:spcPct val="90000"/>
              </a:lnSpc>
              <a:buClr>
                <a:srgbClr val="000000"/>
              </a:buClr>
            </a:pPr>
            <a:r>
              <a:rPr lang="en-US" sz="1800" dirty="0">
                <a:solidFill>
                  <a:schemeClr val="bg1"/>
                </a:solidFill>
              </a:rPr>
              <a:t>Tenant Billing</a:t>
            </a:r>
            <a:endParaRPr lang="en-US" altLang="zh-CN" sz="1800" dirty="0">
              <a:solidFill>
                <a:schemeClr val="bg1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6794" y="558503"/>
            <a:ext cx="3961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Metering</a:t>
            </a:r>
            <a:endParaRPr lang="en-US" sz="1800" dirty="0">
              <a:solidFill>
                <a:schemeClr val="bg1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46613" y="3928362"/>
            <a:ext cx="40129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rPr>
              <a:t>Enterprise</a:t>
            </a:r>
            <a:r>
              <a:rPr lang="en-US" sz="12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rPr>
              <a:t/>
            </a:r>
            <a:br>
              <a:rPr lang="en-US" sz="12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rPr>
            </a:br>
            <a:endParaRPr lang="en-US" altLang="zh-CN" sz="1200" dirty="0">
              <a:solidFill>
                <a:schemeClr val="bg1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6" name="Left Bracket 25"/>
          <p:cNvSpPr/>
          <p:nvPr/>
        </p:nvSpPr>
        <p:spPr>
          <a:xfrm>
            <a:off x="3754704" y="273909"/>
            <a:ext cx="632097" cy="4486011"/>
          </a:xfrm>
          <a:prstGeom prst="leftBracket">
            <a:avLst/>
          </a:prstGeom>
          <a:ln w="952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457821" y="2389479"/>
            <a:ext cx="1118256" cy="1111531"/>
            <a:chOff x="4286913" y="898561"/>
            <a:chExt cx="747562" cy="689953"/>
          </a:xfrm>
        </p:grpSpPr>
        <p:pic>
          <p:nvPicPr>
            <p:cNvPr id="9" name="Picture 8" descr="1460075416_cmyk-06.png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771" y="950166"/>
              <a:ext cx="629233" cy="629233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4286913" y="898561"/>
              <a:ext cx="747562" cy="689953"/>
            </a:xfrm>
            <a:prstGeom prst="ellipse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15343" y="3572226"/>
            <a:ext cx="1039126" cy="1039531"/>
            <a:chOff x="3826067" y="1658284"/>
            <a:chExt cx="747562" cy="689953"/>
          </a:xfrm>
        </p:grpSpPr>
        <p:pic>
          <p:nvPicPr>
            <p:cNvPr id="10" name="Picture 9" descr="1460075445_cmyk-07.png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708" y="1667980"/>
              <a:ext cx="672326" cy="672326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3826067" y="1658284"/>
              <a:ext cx="747562" cy="689953"/>
            </a:xfrm>
            <a:prstGeom prst="ellipse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57820" y="329577"/>
            <a:ext cx="997605" cy="912963"/>
            <a:chOff x="3922948" y="2355908"/>
            <a:chExt cx="747562" cy="689953"/>
          </a:xfrm>
        </p:grpSpPr>
        <p:pic>
          <p:nvPicPr>
            <p:cNvPr id="19" name="Picture 18" descr="ledger-128.png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074" y="2447624"/>
              <a:ext cx="512453" cy="512453"/>
            </a:xfrm>
            <a:prstGeom prst="rect">
              <a:avLst/>
            </a:prstGeom>
          </p:spPr>
        </p:pic>
        <p:sp>
          <p:nvSpPr>
            <p:cNvPr id="37" name="Oval 36"/>
            <p:cNvSpPr/>
            <p:nvPr/>
          </p:nvSpPr>
          <p:spPr>
            <a:xfrm>
              <a:off x="3922948" y="2355908"/>
              <a:ext cx="747562" cy="689953"/>
            </a:xfrm>
            <a:prstGeom prst="ellipse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5343" y="1277911"/>
            <a:ext cx="1039126" cy="991310"/>
            <a:chOff x="3863085" y="3126836"/>
            <a:chExt cx="747562" cy="689953"/>
          </a:xfrm>
        </p:grpSpPr>
        <p:pic>
          <p:nvPicPr>
            <p:cNvPr id="16" name="Picture 15" descr="circle-things-42-128.png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719" y="3185841"/>
              <a:ext cx="538820" cy="538820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3863085" y="3126836"/>
              <a:ext cx="747562" cy="689953"/>
            </a:xfrm>
            <a:prstGeom prst="ellipse">
              <a:avLst/>
            </a:prstGeom>
            <a:noFill/>
            <a:ln w="12700" cmpd="sng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39242" y="1102648"/>
            <a:ext cx="214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Avenir Heavy"/>
                <a:cs typeface="Avenir Heavy"/>
              </a:rPr>
              <a:t>Company Description</a:t>
            </a:r>
            <a:endParaRPr lang="en-US" sz="2400" b="1" dirty="0">
              <a:solidFill>
                <a:srgbClr val="FFFFFF"/>
              </a:solidFill>
              <a:latin typeface="Avenir Heavy"/>
              <a:cs typeface="Avenir Heavy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639767" y="1168061"/>
            <a:ext cx="2759416" cy="700173"/>
          </a:xfrm>
          <a:prstGeom prst="homePlat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518907" y="4769395"/>
            <a:ext cx="4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5466" y="2389479"/>
            <a:ext cx="2654931" cy="2000548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Mission Statement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Calibri"/>
            </a:endParaRPr>
          </a:p>
          <a:p>
            <a:r>
              <a:rPr lang="en-US" dirty="0">
                <a:solidFill>
                  <a:schemeClr val="bg1"/>
                </a:solidFill>
              </a:rPr>
              <a:t>Connect physical environments and devices to cloud-based software applications that help stakeholders build more comfortable, sustainable and profitable global </a:t>
            </a:r>
            <a:r>
              <a:rPr lang="en-US" dirty="0" smtClean="0">
                <a:solidFill>
                  <a:schemeClr val="bg1"/>
                </a:solidFill>
              </a:rPr>
              <a:t>environments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21" grpId="0"/>
      <p:bldP spid="22" grpId="0"/>
      <p:bldP spid="24" grpId="0"/>
      <p:bldP spid="26" grpId="0" animBg="1"/>
      <p:bldP spid="42" grpId="0"/>
      <p:bldP spid="48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6E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scrapers_new_york_city-City_building_cultural_landscape_wallpaper_2560x1600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267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250"/>
            <a:ext cx="9144000" cy="5715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90678" y="1233123"/>
            <a:ext cx="24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Avenir Heavy"/>
                <a:cs typeface="Avenir Heavy"/>
              </a:rPr>
              <a:t>  </a:t>
            </a:r>
            <a:endParaRPr lang="en-US" sz="1800" dirty="0">
              <a:solidFill>
                <a:srgbClr val="FFFFFF"/>
              </a:solidFill>
              <a:latin typeface="Avenir Oblique"/>
              <a:cs typeface="Avenir Obliq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22138" y="4706457"/>
            <a:ext cx="4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124" y="1602455"/>
            <a:ext cx="2918094" cy="1569660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buClr>
                <a:schemeClr val="bg1"/>
              </a:buClr>
              <a:buSzPct val="100000"/>
            </a:pPr>
            <a:r>
              <a:rPr lang="en-US" sz="3200" dirty="0" smtClean="0">
                <a:solidFill>
                  <a:srgbClr val="FFFFFF"/>
                </a:solidFill>
                <a:latin typeface="Avenir Roman"/>
                <a:ea typeface="Times New Roman"/>
                <a:cs typeface="Avenir Roman"/>
                <a:sym typeface="Calibri"/>
              </a:rPr>
              <a:t>Open / Extendible </a:t>
            </a:r>
          </a:p>
          <a:p>
            <a:pPr algn="ctr">
              <a:buClr>
                <a:schemeClr val="bg1"/>
              </a:buClr>
              <a:buSzPct val="100000"/>
            </a:pPr>
            <a:r>
              <a:rPr lang="en-US" sz="3200" dirty="0" smtClean="0">
                <a:solidFill>
                  <a:srgbClr val="FFFFFF"/>
                </a:solidFill>
                <a:latin typeface="Avenir Roman"/>
                <a:ea typeface="Times New Roman"/>
                <a:cs typeface="Avenir Roman"/>
                <a:sym typeface="Calibri"/>
              </a:rPr>
              <a:t>Infrastructure</a:t>
            </a:r>
            <a:endParaRPr lang="en-US" sz="100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8" y="1618413"/>
            <a:ext cx="2518583" cy="1546577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endParaRPr lang="en-US" sz="105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Calibri"/>
            </a:endParaRPr>
          </a:p>
          <a:p>
            <a:pPr algn="ctr">
              <a:spcBef>
                <a:spcPts val="600"/>
              </a:spcBef>
            </a:pPr>
            <a:r>
              <a:rPr lang="en-US" sz="3200" dirty="0" smtClean="0">
                <a:solidFill>
                  <a:srgbClr val="FFFFFF"/>
                </a:solidFill>
                <a:latin typeface="Avenir Roman"/>
                <a:ea typeface="Times New Roman"/>
                <a:cs typeface="Avenir Roman"/>
                <a:sym typeface="Calibri"/>
              </a:rPr>
              <a:t>Full Stack Services</a:t>
            </a:r>
          </a:p>
          <a:p>
            <a:pPr algn="ctr">
              <a:spcBef>
                <a:spcPts val="600"/>
              </a:spcBef>
            </a:pPr>
            <a:endParaRPr lang="en-US" sz="1000" dirty="0" smtClean="0">
              <a:solidFill>
                <a:schemeClr val="bg1"/>
              </a:solidFill>
              <a:latin typeface="Avenir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7200" y="1617843"/>
            <a:ext cx="2517422" cy="1538883"/>
          </a:xfrm>
          <a:prstGeom prst="rect">
            <a:avLst/>
          </a:prstGeom>
          <a:solidFill>
            <a:schemeClr val="tx2">
              <a:lumMod val="75000"/>
              <a:alpha val="26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spcBef>
                <a:spcPts val="1200"/>
              </a:spcBef>
              <a:buClr>
                <a:schemeClr val="bg1"/>
              </a:buClr>
              <a:buSzPct val="100000"/>
            </a:pPr>
            <a:endParaRPr lang="en-US" sz="80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Calibri"/>
            </a:endParaRPr>
          </a:p>
          <a:p>
            <a:pPr algn="ctr">
              <a:spcBef>
                <a:spcPts val="1200"/>
              </a:spcBef>
              <a:buClr>
                <a:schemeClr val="bg1"/>
              </a:buClr>
              <a:buSzPct val="100000"/>
            </a:pPr>
            <a:r>
              <a:rPr lang="en-US" sz="3200" dirty="0" smtClean="0">
                <a:solidFill>
                  <a:srgbClr val="FFFFFF"/>
                </a:solidFill>
                <a:latin typeface="Avenir Roman"/>
                <a:ea typeface="Times New Roman"/>
                <a:cs typeface="Avenir Roman"/>
                <a:sym typeface="Calibri"/>
              </a:rPr>
              <a:t>Least Time to Value</a:t>
            </a:r>
            <a:endParaRPr lang="en-US" sz="800" dirty="0">
              <a:solidFill>
                <a:schemeClr val="bg1"/>
              </a:solidFill>
              <a:latin typeface="Avenir Roman"/>
              <a:sym typeface="Calibri"/>
            </a:endParaRPr>
          </a:p>
          <a:p>
            <a:pPr algn="ctr">
              <a:spcBef>
                <a:spcPts val="1200"/>
              </a:spcBef>
              <a:buClr>
                <a:schemeClr val="bg1"/>
              </a:buClr>
              <a:buSzPct val="100000"/>
            </a:pPr>
            <a:endParaRPr lang="en-US" sz="100" dirty="0">
              <a:solidFill>
                <a:schemeClr val="bg1"/>
              </a:solidFill>
              <a:latin typeface="Avenir Roman"/>
              <a:sym typeface="Calibri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290651" y="4105331"/>
            <a:ext cx="929013" cy="601"/>
          </a:xfrm>
          <a:prstGeom prst="line">
            <a:avLst/>
          </a:prstGeom>
          <a:ln w="158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7008653" y="3556605"/>
            <a:ext cx="1273046" cy="1097453"/>
            <a:chOff x="3505349" y="1885185"/>
            <a:chExt cx="1987157" cy="171306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354" y="1928918"/>
              <a:ext cx="1625600" cy="1625600"/>
            </a:xfrm>
            <a:prstGeom prst="rect">
              <a:avLst/>
            </a:prstGeom>
          </p:spPr>
        </p:pic>
        <p:sp>
          <p:nvSpPr>
            <p:cNvPr id="18" name="Hexagon 17"/>
            <p:cNvSpPr/>
            <p:nvPr/>
          </p:nvSpPr>
          <p:spPr>
            <a:xfrm>
              <a:off x="3505349" y="1885185"/>
              <a:ext cx="1987157" cy="1713066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29100" y="3546156"/>
            <a:ext cx="1274824" cy="1098986"/>
            <a:chOff x="5855181" y="1667521"/>
            <a:chExt cx="1987157" cy="171306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399" y="1833088"/>
              <a:ext cx="1334495" cy="1334495"/>
            </a:xfrm>
            <a:prstGeom prst="rect">
              <a:avLst/>
            </a:prstGeom>
          </p:spPr>
        </p:pic>
        <p:sp>
          <p:nvSpPr>
            <p:cNvPr id="36" name="Hexagon 35"/>
            <p:cNvSpPr/>
            <p:nvPr/>
          </p:nvSpPr>
          <p:spPr>
            <a:xfrm>
              <a:off x="5855181" y="1667521"/>
              <a:ext cx="1987157" cy="1713066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0464" y="3505845"/>
            <a:ext cx="1278398" cy="1102067"/>
            <a:chOff x="5411769" y="3195792"/>
            <a:chExt cx="1987157" cy="171306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972" y="3236871"/>
              <a:ext cx="1655168" cy="1655168"/>
            </a:xfrm>
            <a:prstGeom prst="rect">
              <a:avLst/>
            </a:prstGeom>
          </p:spPr>
        </p:pic>
        <p:sp>
          <p:nvSpPr>
            <p:cNvPr id="39" name="Hexagon 38"/>
            <p:cNvSpPr/>
            <p:nvPr/>
          </p:nvSpPr>
          <p:spPr>
            <a:xfrm>
              <a:off x="5411769" y="3195792"/>
              <a:ext cx="1987157" cy="1713066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 flipV="1">
            <a:off x="5121518" y="4084896"/>
            <a:ext cx="1887135" cy="30014"/>
          </a:xfrm>
          <a:prstGeom prst="line">
            <a:avLst/>
          </a:prstGeom>
          <a:ln w="158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978862" y="4064681"/>
            <a:ext cx="1887135" cy="30014"/>
          </a:xfrm>
          <a:prstGeom prst="line">
            <a:avLst/>
          </a:prstGeom>
          <a:ln w="158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-507673" y="4062832"/>
            <a:ext cx="1196484" cy="23006"/>
          </a:xfrm>
          <a:prstGeom prst="line">
            <a:avLst/>
          </a:prstGeom>
          <a:ln w="158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3589" y="1111862"/>
            <a:ext cx="649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Energy Management Solutions for Commercial Real Estate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666421" y="216669"/>
            <a:ext cx="3791066" cy="667203"/>
            <a:chOff x="2378353" y="516808"/>
            <a:chExt cx="4261754" cy="339847"/>
          </a:xfrm>
        </p:grpSpPr>
        <p:sp>
          <p:nvSpPr>
            <p:cNvPr id="31" name="Rectangle 30"/>
            <p:cNvSpPr/>
            <p:nvPr/>
          </p:nvSpPr>
          <p:spPr>
            <a:xfrm>
              <a:off x="2378353" y="516808"/>
              <a:ext cx="4261754" cy="339847"/>
            </a:xfrm>
            <a:prstGeom prst="rect">
              <a:avLst/>
            </a:prstGeom>
            <a:solidFill>
              <a:srgbClr val="FFFFFF">
                <a:alpha val="11000"/>
              </a:srgbClr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2270" y="537764"/>
              <a:ext cx="4133918" cy="297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Value Proposition</a:t>
              </a:r>
              <a:endParaRPr lang="en-US" sz="32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kyscrapers_new_york_city-City_building_cultural_landscape_wallpaper_2560x1600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267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93" y="-54604"/>
            <a:ext cx="9230494" cy="5715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2568" y="1313790"/>
            <a:ext cx="9230494" cy="1558037"/>
          </a:xfrm>
          <a:prstGeom prst="rect">
            <a:avLst/>
          </a:prstGeom>
          <a:solidFill>
            <a:srgbClr val="00206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551285" y="4859438"/>
            <a:ext cx="4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-261950" y="1880386"/>
            <a:ext cx="9316988" cy="52352"/>
          </a:xfrm>
          <a:prstGeom prst="line">
            <a:avLst/>
          </a:prstGeom>
          <a:ln w="15875" cmpd="sng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996" y="1487095"/>
            <a:ext cx="2104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Funding</a:t>
            </a:r>
          </a:p>
          <a:p>
            <a:pPr marL="285750" indent="-285750">
              <a:buFont typeface="Arial" charset="0"/>
              <a:buChar char="•"/>
            </a:pPr>
            <a:endParaRPr lang="en-US" sz="16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5 rounds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Over $18 million</a:t>
            </a:r>
          </a:p>
          <a:p>
            <a:pPr marL="285750" indent="-285750">
              <a:buFont typeface="Arial" charset="0"/>
              <a:buChar char="•"/>
            </a:pPr>
            <a:endParaRPr lang="en-US" sz="1600" kern="100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3931" y="1949971"/>
            <a:ext cx="255604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kern="100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algn="ctr"/>
            <a:endParaRPr lang="en-US" sz="11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09930" y="1479457"/>
            <a:ext cx="3071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Expansion</a:t>
            </a:r>
          </a:p>
          <a:p>
            <a:pPr marL="285750" indent="-285750">
              <a:buFont typeface="Arial" charset="0"/>
              <a:buChar char="•"/>
            </a:pPr>
            <a:endParaRPr lang="en-US" sz="16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Set up office in San Francisco, California (2016)</a:t>
            </a:r>
          </a:p>
          <a:p>
            <a:pPr marL="285750" indent="-285750">
              <a:buFont typeface="Arial" charset="0"/>
              <a:buChar char="•"/>
            </a:pPr>
            <a:endParaRPr lang="en-US" sz="16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927" y="3163914"/>
            <a:ext cx="9230494" cy="1803941"/>
          </a:xfrm>
          <a:prstGeom prst="rect">
            <a:avLst/>
          </a:prstGeom>
          <a:solidFill>
            <a:srgbClr val="00206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898376" y="3215403"/>
            <a:ext cx="3017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Clients</a:t>
            </a:r>
          </a:p>
          <a:p>
            <a:pPr marL="285750" indent="-285750">
              <a:buFont typeface="Arial" charset="0"/>
              <a:buChar char="•"/>
            </a:pPr>
            <a:endParaRPr lang="en-US" sz="16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F</a:t>
            </a:r>
            <a:r>
              <a:rPr lang="en-US" sz="1600" kern="1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acebook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Salesforce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Under </a:t>
            </a:r>
            <a:r>
              <a:rPr lang="en-US" sz="1600" kern="100" dirty="0" err="1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Armour</a:t>
            </a:r>
            <a:endParaRPr lang="en-US" sz="16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Lincoln Property Company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MRP Reality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9760" y="3265118"/>
            <a:ext cx="2901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kern="100" dirty="0" smtClean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Partnerships</a:t>
            </a:r>
          </a:p>
          <a:p>
            <a:pPr algn="ctr"/>
            <a:endParaRPr lang="en-US" sz="1600" b="1" kern="100" dirty="0" smtClean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Angus Systems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kern="100" dirty="0" err="1">
                <a:solidFill>
                  <a:schemeClr val="bg1"/>
                </a:solidFill>
                <a:latin typeface="Avenir Roman" charset="0"/>
                <a:ea typeface="Avenir Roman" charset="0"/>
                <a:cs typeface="Avenir Roman" charset="0"/>
              </a:rPr>
              <a:t>Urjanet</a:t>
            </a:r>
            <a:endParaRPr lang="en-US" sz="1600" kern="100" dirty="0">
              <a:solidFill>
                <a:schemeClr val="bg1"/>
              </a:solidFill>
              <a:latin typeface="Avenir Roman" charset="0"/>
              <a:ea typeface="Avenir Roman" charset="0"/>
              <a:cs typeface="Avenir Roman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-25275" y="3565349"/>
            <a:ext cx="9316988" cy="52352"/>
          </a:xfrm>
          <a:prstGeom prst="line">
            <a:avLst/>
          </a:prstGeom>
          <a:ln w="15875" cmpd="sng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666421" y="216669"/>
            <a:ext cx="3791066" cy="667203"/>
            <a:chOff x="2378353" y="516808"/>
            <a:chExt cx="4261754" cy="339847"/>
          </a:xfrm>
        </p:grpSpPr>
        <p:sp>
          <p:nvSpPr>
            <p:cNvPr id="44" name="Rectangle 43"/>
            <p:cNvSpPr/>
            <p:nvPr/>
          </p:nvSpPr>
          <p:spPr>
            <a:xfrm>
              <a:off x="2378353" y="516808"/>
              <a:ext cx="4261754" cy="339847"/>
            </a:xfrm>
            <a:prstGeom prst="rect">
              <a:avLst/>
            </a:prstGeom>
            <a:solidFill>
              <a:srgbClr val="FFFFFF">
                <a:alpha val="11000"/>
              </a:srgbClr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42270" y="537764"/>
              <a:ext cx="4133918" cy="297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Current Status</a:t>
              </a:r>
              <a:endParaRPr lang="en-US" sz="32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xresdefault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06E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745813" y="815538"/>
            <a:ext cx="3896640" cy="3855490"/>
          </a:xfrm>
          <a:prstGeom prst="rect">
            <a:avLst/>
          </a:prstGeom>
          <a:solidFill>
            <a:srgbClr val="10317B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D2C6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9108" y="826273"/>
            <a:ext cx="3831072" cy="3855490"/>
          </a:xfrm>
          <a:prstGeom prst="rect">
            <a:avLst/>
          </a:prstGeom>
          <a:solidFill>
            <a:srgbClr val="00206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D2C6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2082" y="171384"/>
            <a:ext cx="3633710" cy="412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-US" sz="1200" dirty="0" smtClean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  <a:p>
            <a:pPr>
              <a:lnSpc>
                <a:spcPct val="115000"/>
              </a:lnSpc>
            </a:pPr>
            <a:endParaRPr lang="en" sz="1200" dirty="0">
              <a:solidFill>
                <a:schemeClr val="bg1"/>
              </a:solidFill>
              <a:latin typeface="Avenir Roman"/>
              <a:ea typeface="Times New Roman"/>
              <a:cs typeface="Avenir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00518" y="1003880"/>
            <a:ext cx="1968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Engineering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95725" y="803591"/>
            <a:ext cx="0" cy="4400349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44819" y="4753375"/>
            <a:ext cx="4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lang="en-US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06" y="3677137"/>
            <a:ext cx="413231" cy="413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73" y="2516137"/>
            <a:ext cx="5207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98" y="1446711"/>
            <a:ext cx="533700" cy="53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73" y="2008536"/>
            <a:ext cx="504371" cy="504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02" y="958031"/>
            <a:ext cx="414865" cy="414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66">
            <a:off x="1113169" y="4167077"/>
            <a:ext cx="536903" cy="5369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3" y="3070084"/>
            <a:ext cx="499249" cy="49924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904849" y="1003880"/>
            <a:ext cx="357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Full-Stack </a:t>
            </a:r>
            <a:r>
              <a:rPr lang="en-US" sz="1200" b="1" dirty="0" smtClean="0">
                <a:solidFill>
                  <a:schemeClr val="bg1"/>
                </a:solidFill>
              </a:rPr>
              <a:t>Solution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50446" y="85986"/>
            <a:ext cx="3791066" cy="667203"/>
            <a:chOff x="2378353" y="516808"/>
            <a:chExt cx="4261754" cy="339847"/>
          </a:xfrm>
        </p:grpSpPr>
        <p:sp>
          <p:nvSpPr>
            <p:cNvPr id="29" name="Rectangle 28"/>
            <p:cNvSpPr/>
            <p:nvPr/>
          </p:nvSpPr>
          <p:spPr>
            <a:xfrm>
              <a:off x="2378353" y="516808"/>
              <a:ext cx="4261754" cy="339847"/>
            </a:xfrm>
            <a:prstGeom prst="rect">
              <a:avLst/>
            </a:prstGeom>
            <a:solidFill>
              <a:srgbClr val="FFFFFF">
                <a:alpha val="11000"/>
              </a:srgbClr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2270" y="537764"/>
              <a:ext cx="4133918" cy="297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Zero to One</a:t>
              </a:r>
              <a:endParaRPr lang="en-US" sz="32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390415" y="3763403"/>
            <a:ext cx="1968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Durability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00518" y="4335587"/>
            <a:ext cx="1968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Secret</a:t>
            </a:r>
            <a:endParaRPr lang="en-US" sz="120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0416" y="3191617"/>
            <a:ext cx="1968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02362" y="2668014"/>
            <a:ext cx="1968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People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2362" y="2122645"/>
            <a:ext cx="1968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Monopoly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00518" y="1607780"/>
            <a:ext cx="19689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Timing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14701" y="4331552"/>
            <a:ext cx="357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Not Identified</a:t>
            </a:r>
            <a:endParaRPr lang="en-US" sz="120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14701" y="3785284"/>
            <a:ext cx="357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High </a:t>
            </a:r>
            <a:r>
              <a:rPr lang="en-US" sz="1200" b="1" dirty="0">
                <a:solidFill>
                  <a:schemeClr val="bg1"/>
                </a:solidFill>
              </a:rPr>
              <a:t>Switching /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Multi-Homing </a:t>
            </a:r>
            <a:r>
              <a:rPr lang="en-US" sz="1200" b="1" dirty="0" smtClean="0">
                <a:solidFill>
                  <a:schemeClr val="bg1"/>
                </a:solidFill>
              </a:rPr>
              <a:t>Cost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14701" y="3181208"/>
            <a:ext cx="357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Depend on Self Initiative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04849" y="2668014"/>
            <a:ext cx="357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Mix of Technologists Led by Systems Manager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04849" y="2122221"/>
            <a:ext cx="357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Big </a:t>
            </a:r>
            <a:r>
              <a:rPr lang="en-US" sz="1200" b="1" dirty="0">
                <a:solidFill>
                  <a:schemeClr val="bg1"/>
                </a:solidFill>
              </a:rPr>
              <a:t>Share of Small </a:t>
            </a:r>
            <a:r>
              <a:rPr lang="en-US" sz="1200" b="1" dirty="0" smtClean="0">
                <a:solidFill>
                  <a:schemeClr val="bg1"/>
                </a:solidFill>
              </a:rPr>
              <a:t>Market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94232" y="1607780"/>
            <a:ext cx="357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Shift </a:t>
            </a:r>
            <a:r>
              <a:rPr lang="en-US" sz="1200" b="1" dirty="0">
                <a:solidFill>
                  <a:schemeClr val="bg1"/>
                </a:solidFill>
              </a:rPr>
              <a:t>From Service to </a:t>
            </a:r>
            <a:r>
              <a:rPr lang="en-US" sz="1200" b="1" dirty="0" smtClean="0">
                <a:solidFill>
                  <a:schemeClr val="bg1"/>
                </a:solidFill>
              </a:rPr>
              <a:t>Strategy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0" grpId="0"/>
      <p:bldP spid="21" grpId="0"/>
      <p:bldP spid="24" grpId="0"/>
      <p:bldP spid="25" grpId="0"/>
      <p:bldP spid="27" grpId="0"/>
      <p:bldP spid="31" grpId="0"/>
      <p:bldP spid="32" grpId="0"/>
      <p:bldP spid="33" grpId="0"/>
      <p:bldP spid="35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kyscrapers_new_york_city-City_building_cultural_landscape_wallpaper_2560x1600.jp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2267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 b="5000"/>
          <a:stretch/>
        </p:blipFill>
        <p:spPr>
          <a:xfrm>
            <a:off x="0" y="-105468"/>
            <a:ext cx="9144000" cy="524896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858212" y="120962"/>
            <a:ext cx="3124089" cy="792416"/>
            <a:chOff x="2378353" y="515356"/>
            <a:chExt cx="4261754" cy="491193"/>
          </a:xfrm>
        </p:grpSpPr>
        <p:sp>
          <p:nvSpPr>
            <p:cNvPr id="24" name="Rectangle 23"/>
            <p:cNvSpPr/>
            <p:nvPr/>
          </p:nvSpPr>
          <p:spPr>
            <a:xfrm>
              <a:off x="2378353" y="516808"/>
              <a:ext cx="4261754" cy="339847"/>
            </a:xfrm>
            <a:prstGeom prst="rect">
              <a:avLst/>
            </a:prstGeom>
            <a:solidFill>
              <a:srgbClr val="FFFFFF">
                <a:alpha val="11000"/>
              </a:srgbClr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52672" y="515356"/>
              <a:ext cx="4133919" cy="49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VRINO</a:t>
              </a:r>
              <a:endParaRPr lang="en-US" sz="32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18246" y="4718659"/>
            <a:ext cx="45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</a:p>
          <a:p>
            <a:endParaRPr lang="en-US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31" name="Shape 99"/>
          <p:cNvGraphicFramePr/>
          <p:nvPr>
            <p:extLst>
              <p:ext uri="{D42A27DB-BD31-4B8C-83A1-F6EECF244321}">
                <p14:modId xmlns:p14="http://schemas.microsoft.com/office/powerpoint/2010/main" val="929804055"/>
              </p:ext>
            </p:extLst>
          </p:nvPr>
        </p:nvGraphicFramePr>
        <p:xfrm>
          <a:off x="546651" y="1139807"/>
          <a:ext cx="8089923" cy="3566650"/>
        </p:xfrm>
        <a:graphic>
          <a:graphicData uri="http://schemas.openxmlformats.org/drawingml/2006/table">
            <a:tbl>
              <a:tblPr>
                <a:tableStyleId>{5B98A237-6A4A-4D85-9F3C-40B3B5680730}</a:tableStyleId>
              </a:tblPr>
              <a:tblGrid>
                <a:gridCol w="3491040"/>
                <a:gridCol w="4598883"/>
              </a:tblGrid>
              <a:tr h="725352">
                <a:tc>
                  <a:txBody>
                    <a:bodyPr/>
                    <a:lstStyle/>
                    <a:p>
                      <a:pPr marL="6985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Valuable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99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Yes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"/>
                      </a:schemeClr>
                    </a:solidFill>
                  </a:tcPr>
                </a:tc>
              </a:tr>
              <a:tr h="722195">
                <a:tc>
                  <a:txBody>
                    <a:bodyPr/>
                    <a:lstStyle/>
                    <a:p>
                      <a:pPr marL="6985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Rare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Not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 Rare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7000"/>
                      </a:srgbClr>
                    </a:solidFill>
                  </a:tcPr>
                </a:tc>
              </a:tr>
              <a:tr h="594815">
                <a:tc>
                  <a:txBody>
                    <a:bodyPr/>
                    <a:lstStyle/>
                    <a:p>
                      <a:pPr marL="6985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Imitate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99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  <a:sym typeface="Calibri"/>
                        </a:rPr>
                        <a:t>Competitors with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  <a:sym typeface="Calibri"/>
                        </a:rPr>
                        <a:t> same capability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  <a:sym typeface="Calibri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"/>
                      </a:schemeClr>
                    </a:solidFill>
                  </a:tcPr>
                </a:tc>
              </a:tr>
              <a:tr h="762144">
                <a:tc>
                  <a:txBody>
                    <a:bodyPr/>
                    <a:lstStyle/>
                    <a:p>
                      <a:pPr marL="698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Non-Substitutable</a:t>
                      </a:r>
                      <a:endParaRPr lang="en" sz="1600" b="0" i="0" dirty="0" smtClean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99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  <a:sym typeface="Calibri"/>
                        </a:rPr>
                        <a:t>Yes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  <a:sym typeface="Calibri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0000"/>
                      </a:srgbClr>
                    </a:solidFill>
                  </a:tcPr>
                </a:tc>
              </a:tr>
              <a:tr h="762144">
                <a:tc>
                  <a:txBody>
                    <a:bodyPr/>
                    <a:lstStyle/>
                    <a:p>
                      <a:pPr marL="6985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Organized to Capture Value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99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  <a:sym typeface="Calibri"/>
                        </a:rPr>
                        <a:t>Central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  <a:sym typeface="Calibri"/>
                        </a:rPr>
                        <a:t> to core function</a:t>
                      </a:r>
                      <a:endParaRPr lang="en" sz="1600" b="0" i="0" dirty="0">
                        <a:solidFill>
                          <a:schemeClr val="bg1"/>
                        </a:solidFill>
                        <a:latin typeface="Avenir Medium" charset="0"/>
                        <a:ea typeface="Avenir Medium" charset="0"/>
                        <a:cs typeface="Avenir Medium" charset="0"/>
                        <a:sym typeface="Calibri"/>
                      </a:endParaRPr>
                    </a:p>
                  </a:txBody>
                  <a:tcPr marL="68575" marR="6857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1722" y="740352"/>
            <a:ext cx="6152321" cy="30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Resource: Open and Integrated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oftware Platform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64599"/>
              </p:ext>
            </p:extLst>
          </p:nvPr>
        </p:nvGraphicFramePr>
        <p:xfrm>
          <a:off x="546651" y="1139807"/>
          <a:ext cx="8089924" cy="3566650"/>
        </p:xfrm>
        <a:graphic>
          <a:graphicData uri="http://schemas.openxmlformats.org/drawingml/2006/table">
            <a:tbl>
              <a:tblPr/>
              <a:tblGrid>
                <a:gridCol w="8089924"/>
              </a:tblGrid>
              <a:tr h="3566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CN" smtClean="0"/>
              <a:t>7</a:t>
            </a:fld>
            <a:endParaRPr lang="zh-CN"/>
          </a:p>
        </p:txBody>
      </p:sp>
      <p:pic>
        <p:nvPicPr>
          <p:cNvPr id="5" name="Picture 4" descr="skyscrapers_new_york_city-City_building_cultural_landscape_wallpaper_2560x1600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267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47" y="0"/>
            <a:ext cx="9230494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1979" y="2204599"/>
            <a:ext cx="482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Hold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76467" y="570395"/>
            <a:ext cx="3791066" cy="937916"/>
            <a:chOff x="2378353" y="516808"/>
            <a:chExt cx="4261754" cy="427851"/>
          </a:xfrm>
        </p:grpSpPr>
        <p:sp>
          <p:nvSpPr>
            <p:cNvPr id="8" name="Rectangle 7"/>
            <p:cNvSpPr/>
            <p:nvPr/>
          </p:nvSpPr>
          <p:spPr>
            <a:xfrm>
              <a:off x="2378353" y="516808"/>
              <a:ext cx="4261754" cy="339847"/>
            </a:xfrm>
            <a:prstGeom prst="rect">
              <a:avLst/>
            </a:prstGeom>
            <a:solidFill>
              <a:srgbClr val="FFFFFF">
                <a:alpha val="11000"/>
              </a:srgbClr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2270" y="558547"/>
              <a:ext cx="4133918" cy="386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Recommendation</a:t>
              </a:r>
              <a:endParaRPr lang="en-US" sz="32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65709" y="4792506"/>
            <a:ext cx="4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3705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CN" smtClean="0"/>
              <a:t>8</a:t>
            </a:fld>
            <a:endParaRPr lang="zh-CN"/>
          </a:p>
        </p:txBody>
      </p:sp>
      <p:pic>
        <p:nvPicPr>
          <p:cNvPr id="5" name="Picture 4" descr="skyscrapers_new_york_city-City_building_cultural_landscape_wallpaper_2560x1600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267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94" y="0"/>
            <a:ext cx="9230494" cy="5715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611619" y="120882"/>
            <a:ext cx="3791066" cy="780541"/>
            <a:chOff x="2378353" y="516808"/>
            <a:chExt cx="4261754" cy="407068"/>
          </a:xfrm>
        </p:grpSpPr>
        <p:sp>
          <p:nvSpPr>
            <p:cNvPr id="7" name="Rectangle 6"/>
            <p:cNvSpPr/>
            <p:nvPr/>
          </p:nvSpPr>
          <p:spPr>
            <a:xfrm>
              <a:off x="2378353" y="516808"/>
              <a:ext cx="4261754" cy="339847"/>
            </a:xfrm>
            <a:prstGeom prst="rect">
              <a:avLst/>
            </a:prstGeom>
            <a:solidFill>
              <a:srgbClr val="FFFFFF">
                <a:alpha val="11000"/>
              </a:srgbClr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2270" y="537764"/>
              <a:ext cx="4133918" cy="386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Avenir Black" charset="0"/>
                  <a:ea typeface="Avenir Black" charset="0"/>
                  <a:cs typeface="Avenir Black" charset="0"/>
                </a:rPr>
                <a:t>Suggestion</a:t>
              </a:r>
              <a:endParaRPr lang="en-US" sz="32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604576" y="4835723"/>
            <a:ext cx="45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endParaRPr lang="en-US" dirty="0" smtClean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87118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838" y="871627"/>
            <a:ext cx="8748324" cy="999039"/>
            <a:chOff x="0" y="0"/>
            <a:chExt cx="6978650" cy="2056130"/>
          </a:xfrm>
        </p:grpSpPr>
        <p:sp>
          <p:nvSpPr>
            <p:cNvPr id="16" name="Chevron 15"/>
            <p:cNvSpPr/>
            <p:nvPr/>
          </p:nvSpPr>
          <p:spPr>
            <a:xfrm>
              <a:off x="0" y="0"/>
              <a:ext cx="6978650" cy="2056130"/>
            </a:xfrm>
            <a:prstGeom prst="chevron">
              <a:avLst>
                <a:gd name="adj" fmla="val 18413"/>
              </a:avLst>
            </a:prstGeom>
            <a:solidFill>
              <a:schemeClr val="accent1">
                <a:alpha val="1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393165" y="232344"/>
              <a:ext cx="1257207" cy="1602740"/>
            </a:xfrm>
            <a:prstGeom prst="chevron">
              <a:avLst>
                <a:gd name="adj" fmla="val 18033"/>
              </a:avLst>
            </a:prstGeom>
            <a:solidFill>
              <a:schemeClr val="bg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5486400" y="224852"/>
              <a:ext cx="1149350" cy="1602740"/>
            </a:xfrm>
            <a:prstGeom prst="chevron">
              <a:avLst>
                <a:gd name="adj" fmla="val 180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4234722" y="224852"/>
              <a:ext cx="1149350" cy="1602740"/>
            </a:xfrm>
            <a:prstGeom prst="chevron">
              <a:avLst>
                <a:gd name="adj" fmla="val 180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Chevron 19"/>
            <p:cNvSpPr/>
            <p:nvPr/>
          </p:nvSpPr>
          <p:spPr>
            <a:xfrm>
              <a:off x="2975548" y="224852"/>
              <a:ext cx="1149350" cy="1602740"/>
            </a:xfrm>
            <a:prstGeom prst="chevron">
              <a:avLst>
                <a:gd name="adj" fmla="val 1803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Chevron 20"/>
            <p:cNvSpPr/>
            <p:nvPr/>
          </p:nvSpPr>
          <p:spPr>
            <a:xfrm>
              <a:off x="1716374" y="232347"/>
              <a:ext cx="1149350" cy="1602740"/>
            </a:xfrm>
            <a:prstGeom prst="chevron">
              <a:avLst>
                <a:gd name="adj" fmla="val 180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16"/>
            <p:cNvSpPr txBox="1"/>
            <p:nvPr/>
          </p:nvSpPr>
          <p:spPr>
            <a:xfrm>
              <a:off x="719578" y="515933"/>
              <a:ext cx="912463" cy="12287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  <a:effectLst/>
                  <a:ea typeface="宋体" charset="-122"/>
                  <a:cs typeface="Times New Roman" charset="0"/>
                </a:rPr>
                <a:t>Energy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  <a:effectLst/>
                  <a:ea typeface="宋体" charset="-122"/>
                  <a:cs typeface="Times New Roman" charset="0"/>
                </a:rPr>
                <a:t>providers</a:t>
              </a:r>
            </a:p>
          </p:txBody>
        </p:sp>
        <p:sp>
          <p:nvSpPr>
            <p:cNvPr id="23" name="Text Box 17"/>
            <p:cNvSpPr txBox="1"/>
            <p:nvPr/>
          </p:nvSpPr>
          <p:spPr>
            <a:xfrm>
              <a:off x="1968016" y="747964"/>
              <a:ext cx="802640" cy="571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  <a:effectLst/>
                  <a:ea typeface="宋体" charset="-122"/>
                  <a:cs typeface="Times New Roman" charset="0"/>
                </a:rPr>
                <a:t>Buildings</a:t>
              </a:r>
            </a:p>
          </p:txBody>
        </p:sp>
        <p:sp>
          <p:nvSpPr>
            <p:cNvPr id="25" name="Text Box 20"/>
            <p:cNvSpPr txBox="1"/>
            <p:nvPr/>
          </p:nvSpPr>
          <p:spPr>
            <a:xfrm>
              <a:off x="4503008" y="711955"/>
              <a:ext cx="802640" cy="571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  <a:effectLst/>
                  <a:ea typeface="宋体" charset="-122"/>
                  <a:cs typeface="Times New Roman" charset="0"/>
                </a:rPr>
                <a:t>Devices</a:t>
              </a:r>
            </a:p>
          </p:txBody>
        </p:sp>
        <p:sp>
          <p:nvSpPr>
            <p:cNvPr id="26" name="Text Box 21"/>
            <p:cNvSpPr txBox="1"/>
            <p:nvPr/>
          </p:nvSpPr>
          <p:spPr>
            <a:xfrm>
              <a:off x="5734228" y="730888"/>
              <a:ext cx="915035" cy="5715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  <a:effectLst/>
                  <a:ea typeface="宋体" charset="-122"/>
                  <a:cs typeface="Times New Roman" charset="0"/>
                </a:rPr>
                <a:t>Individuals</a:t>
              </a:r>
            </a:p>
          </p:txBody>
        </p:sp>
      </p:grpSp>
      <p:sp>
        <p:nvSpPr>
          <p:cNvPr id="27" name="Text Box 17"/>
          <p:cNvSpPr txBox="1"/>
          <p:nvPr/>
        </p:nvSpPr>
        <p:spPr>
          <a:xfrm>
            <a:off x="4256848" y="1225566"/>
            <a:ext cx="1006177" cy="2807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ysClr val="windowText" lastClr="000000"/>
                </a:solidFill>
                <a:ea typeface="宋体" charset="-122"/>
                <a:cs typeface="Times New Roman" charset="0"/>
              </a:rPr>
              <a:t>Aquicore</a:t>
            </a:r>
            <a:endParaRPr lang="en-US" sz="1200" dirty="0">
              <a:solidFill>
                <a:sysClr val="windowText" lastClr="000000"/>
              </a:solidFill>
              <a:effectLst/>
              <a:ea typeface="宋体" charset="-122"/>
              <a:cs typeface="Times New Roman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0" y="1969764"/>
            <a:ext cx="4118076" cy="3140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4948304" y="2185166"/>
            <a:ext cx="3724217" cy="2674850"/>
          </a:xfrm>
          <a:prstGeom prst="rect">
            <a:avLst/>
          </a:prstGeom>
          <a:solidFill>
            <a:srgbClr val="00206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948304" y="2571750"/>
            <a:ext cx="3220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Add ‘Demand Response’ Capability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Collaborate with Solar and Wind Energy Provider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Connect to </a:t>
            </a:r>
            <a:r>
              <a:rPr lang="en-US" b="1" dirty="0" err="1" smtClean="0">
                <a:solidFill>
                  <a:schemeClr val="bg1"/>
                </a:solidFill>
              </a:rPr>
              <a:t>IoT</a:t>
            </a:r>
            <a:r>
              <a:rPr lang="en-US" b="1" dirty="0" smtClean="0">
                <a:solidFill>
                  <a:schemeClr val="bg1"/>
                </a:solidFill>
              </a:rPr>
              <a:t> Devices from Apple and Google Eco-systems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5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06E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3360" y="1763836"/>
            <a:ext cx="6727734" cy="1615827"/>
          </a:xfrm>
          <a:prstGeom prst="rect">
            <a:avLst/>
          </a:prstGeom>
          <a:solidFill>
            <a:srgbClr val="0D2C6E">
              <a:alpha val="61000"/>
            </a:srgbClr>
          </a:solidFill>
          <a:ln w="3810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1500" dirty="0" smtClean="0">
              <a:solidFill>
                <a:srgbClr val="FFFFFF"/>
              </a:solidFill>
              <a:latin typeface="Avenir Black"/>
              <a:ea typeface="Times New Roman"/>
              <a:cs typeface="Avenir Black"/>
              <a:sym typeface="Times New Roman"/>
            </a:endParaRPr>
          </a:p>
          <a:p>
            <a:pPr lvl="0" algn="ctr"/>
            <a:r>
              <a:rPr lang="en-US" altLang="zh-CN" sz="3200" dirty="0" smtClean="0">
                <a:solidFill>
                  <a:srgbClr val="FFFFFF"/>
                </a:solidFill>
                <a:latin typeface="Avenir Heavy"/>
                <a:ea typeface="Times New Roman"/>
                <a:cs typeface="Avenir Heavy"/>
                <a:sym typeface="Times New Roman"/>
              </a:rPr>
              <a:t>Thanks! </a:t>
            </a:r>
          </a:p>
          <a:p>
            <a:pPr lvl="0" algn="ctr"/>
            <a:r>
              <a:rPr lang="en-US" altLang="zh-CN" sz="3200" dirty="0" smtClean="0">
                <a:solidFill>
                  <a:srgbClr val="FFFFFF"/>
                </a:solidFill>
                <a:latin typeface="Avenir Heavy"/>
                <a:ea typeface="Times New Roman"/>
                <a:cs typeface="Avenir Heavy"/>
                <a:sym typeface="Times New Roman"/>
              </a:rPr>
              <a:t>Q&amp;A</a:t>
            </a:r>
            <a:endParaRPr lang="en-US" sz="3200" dirty="0"/>
          </a:p>
          <a:p>
            <a:pPr algn="ctr"/>
            <a:endParaRPr lang="en-US" altLang="zh-CN" sz="100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Times New Roman"/>
            </a:endParaRPr>
          </a:p>
          <a:p>
            <a:pPr algn="ctr"/>
            <a:endParaRPr lang="en-US" altLang="zh-CN" sz="1000" dirty="0" smtClean="0">
              <a:solidFill>
                <a:srgbClr val="FFFFFF"/>
              </a:solidFill>
              <a:latin typeface="Avenir Roman"/>
              <a:ea typeface="Times New Roman"/>
              <a:cs typeface="Avenir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216</Words>
  <Application>Microsoft Macintosh PowerPoint</Application>
  <PresentationFormat>On-screen Show (16:9)</PresentationFormat>
  <Paragraphs>123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Black</vt:lpstr>
      <vt:lpstr>Avenir Black</vt:lpstr>
      <vt:lpstr>Avenir Heavy</vt:lpstr>
      <vt:lpstr>Avenir Medium</vt:lpstr>
      <vt:lpstr>Avenir Oblique</vt:lpstr>
      <vt:lpstr>Avenir Roman</vt:lpstr>
      <vt:lpstr>Calibri</vt:lpstr>
      <vt:lpstr>Century Gothic</vt:lpstr>
      <vt:lpstr>Times New Roman</vt:lpstr>
      <vt:lpstr>宋体</vt:lpstr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Bloomington Books Inc. AIS Upgrade Recommendation</dc:title>
  <dc:creator>Qiu, Zhuoyi</dc:creator>
  <cp:lastModifiedBy>Zhuoyi Qiu</cp:lastModifiedBy>
  <cp:revision>180</cp:revision>
  <dcterms:modified xsi:type="dcterms:W3CDTF">2017-12-12T19:56:53Z</dcterms:modified>
</cp:coreProperties>
</file>