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81" r:id="rId2"/>
    <p:sldId id="318" r:id="rId3"/>
    <p:sldId id="328" r:id="rId4"/>
    <p:sldId id="257" r:id="rId5"/>
    <p:sldId id="263" r:id="rId6"/>
    <p:sldId id="331" r:id="rId7"/>
    <p:sldId id="258" r:id="rId8"/>
    <p:sldId id="259" r:id="rId9"/>
    <p:sldId id="364" r:id="rId10"/>
    <p:sldId id="260" r:id="rId11"/>
    <p:sldId id="261" r:id="rId12"/>
    <p:sldId id="262" r:id="rId13"/>
    <p:sldId id="333" r:id="rId14"/>
    <p:sldId id="365" r:id="rId15"/>
    <p:sldId id="366" r:id="rId16"/>
    <p:sldId id="269" r:id="rId17"/>
    <p:sldId id="270" r:id="rId18"/>
    <p:sldId id="271" r:id="rId19"/>
    <p:sldId id="371" r:id="rId20"/>
    <p:sldId id="372" r:id="rId21"/>
    <p:sldId id="274" r:id="rId22"/>
    <p:sldId id="373" r:id="rId23"/>
    <p:sldId id="273" r:id="rId24"/>
    <p:sldId id="335" r:id="rId25"/>
    <p:sldId id="369" r:id="rId26"/>
    <p:sldId id="367" r:id="rId27"/>
    <p:sldId id="268" r:id="rId28"/>
    <p:sldId id="370" r:id="rId29"/>
    <p:sldId id="267" r:id="rId30"/>
    <p:sldId id="374" r:id="rId31"/>
    <p:sldId id="336" r:id="rId32"/>
  </p:sldIdLst>
  <p:sldSz cx="9144000" cy="5143500" type="screen16x9"/>
  <p:notesSz cx="6858000" cy="9144000"/>
  <p:custDataLst>
    <p:tags r:id="rId35"/>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95" userDrawn="1">
          <p15:clr>
            <a:srgbClr val="A4A3A4"/>
          </p15:clr>
        </p15:guide>
        <p15:guide id="4" orient="horz" pos="146" userDrawn="1">
          <p15:clr>
            <a:srgbClr val="A4A3A4"/>
          </p15:clr>
        </p15:guide>
        <p15:guide id="6" pos="2880" userDrawn="1">
          <p15:clr>
            <a:srgbClr val="A4A3A4"/>
          </p15:clr>
        </p15:guide>
        <p15:guide id="7" pos="5035" userDrawn="1">
          <p15:clr>
            <a:srgbClr val="A4A3A4"/>
          </p15:clr>
        </p15:guide>
        <p15:guide id="8" orient="horz" pos="1688" userDrawn="1">
          <p15:clr>
            <a:srgbClr val="A4A3A4"/>
          </p15:clr>
        </p15:guide>
        <p15:guide id="9" orient="horz" pos="17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3F"/>
    <a:srgbClr val="FFFFFF"/>
    <a:srgbClr val="304371"/>
    <a:srgbClr val="1C72DB"/>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26" autoAdjust="0"/>
  </p:normalViewPr>
  <p:slideViewPr>
    <p:cSldViewPr snapToGrid="0" showGuides="1">
      <p:cViewPr varScale="1">
        <p:scale>
          <a:sx n="159" d="100"/>
          <a:sy n="159" d="100"/>
        </p:scale>
        <p:origin x="270" y="114"/>
      </p:cViewPr>
      <p:guideLst>
        <p:guide pos="295"/>
        <p:guide orient="horz" pos="146"/>
        <p:guide pos="2880"/>
        <p:guide pos="5035"/>
        <p:guide orient="horz" pos="1688"/>
        <p:guide orient="horz" pos="1788"/>
      </p:guideLst>
    </p:cSldViewPr>
  </p:slideViewPr>
  <p:notesTextViewPr>
    <p:cViewPr>
      <p:scale>
        <a:sx n="1" d="1"/>
        <a:sy n="1" d="1"/>
      </p:scale>
      <p:origin x="0" y="0"/>
    </p:cViewPr>
  </p:notesTextViewPr>
  <p:sorterViewPr>
    <p:cViewPr>
      <p:scale>
        <a:sx n="186" d="100"/>
        <a:sy n="186" d="100"/>
      </p:scale>
      <p:origin x="0" y="0"/>
    </p:cViewPr>
  </p:sorterViewPr>
  <p:notesViewPr>
    <p:cSldViewPr snapToGrid="0" showGuides="1">
      <p:cViewPr varScale="1">
        <p:scale>
          <a:sx n="60" d="100"/>
          <a:sy n="60" d="100"/>
        </p:scale>
        <p:origin x="3187"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无压缩</c:v>
                </c:pt>
              </c:strCache>
            </c:strRef>
          </c:tx>
          <c:spPr>
            <a:ln w="28575" cap="rnd">
              <a:solidFill>
                <a:schemeClr val="accent6"/>
              </a:solidFill>
              <a:round/>
            </a:ln>
            <a:effectLst/>
          </c:spPr>
          <c:marker>
            <c:symbol val="none"/>
          </c:marker>
          <c:cat>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cat>
          <c:val>
            <c:numRef>
              <c:f>Sheet1!$B$2:$B$101</c:f>
              <c:numCache>
                <c:formatCode>General</c:formatCode>
                <c:ptCount val="100"/>
                <c:pt idx="0">
                  <c:v>93.76</c:v>
                </c:pt>
                <c:pt idx="1">
                  <c:v>95.75</c:v>
                </c:pt>
                <c:pt idx="2">
                  <c:v>96.48</c:v>
                </c:pt>
                <c:pt idx="3">
                  <c:v>97.19</c:v>
                </c:pt>
                <c:pt idx="4">
                  <c:v>97.55</c:v>
                </c:pt>
                <c:pt idx="5">
                  <c:v>97.76</c:v>
                </c:pt>
                <c:pt idx="6">
                  <c:v>98.01</c:v>
                </c:pt>
                <c:pt idx="7">
                  <c:v>98.12</c:v>
                </c:pt>
                <c:pt idx="8">
                  <c:v>98.37</c:v>
                </c:pt>
                <c:pt idx="9">
                  <c:v>98.23</c:v>
                </c:pt>
                <c:pt idx="10">
                  <c:v>98.3</c:v>
                </c:pt>
                <c:pt idx="11">
                  <c:v>98.25</c:v>
                </c:pt>
                <c:pt idx="12">
                  <c:v>98.48</c:v>
                </c:pt>
                <c:pt idx="13">
                  <c:v>98.46</c:v>
                </c:pt>
                <c:pt idx="14">
                  <c:v>98.47</c:v>
                </c:pt>
                <c:pt idx="15">
                  <c:v>98.49</c:v>
                </c:pt>
                <c:pt idx="16">
                  <c:v>98.62</c:v>
                </c:pt>
                <c:pt idx="17">
                  <c:v>98.66</c:v>
                </c:pt>
                <c:pt idx="18">
                  <c:v>98.69</c:v>
                </c:pt>
                <c:pt idx="19">
                  <c:v>98.65</c:v>
                </c:pt>
                <c:pt idx="20">
                  <c:v>98.61</c:v>
                </c:pt>
                <c:pt idx="21">
                  <c:v>98.74</c:v>
                </c:pt>
                <c:pt idx="22">
                  <c:v>98.76</c:v>
                </c:pt>
                <c:pt idx="23">
                  <c:v>98.64</c:v>
                </c:pt>
                <c:pt idx="24">
                  <c:v>98.72</c:v>
                </c:pt>
                <c:pt idx="25">
                  <c:v>98.69</c:v>
                </c:pt>
                <c:pt idx="26">
                  <c:v>98.74</c:v>
                </c:pt>
                <c:pt idx="27">
                  <c:v>98.81</c:v>
                </c:pt>
                <c:pt idx="28">
                  <c:v>98.88</c:v>
                </c:pt>
                <c:pt idx="29">
                  <c:v>98.84</c:v>
                </c:pt>
                <c:pt idx="30">
                  <c:v>98.84</c:v>
                </c:pt>
                <c:pt idx="31">
                  <c:v>98.8</c:v>
                </c:pt>
                <c:pt idx="32">
                  <c:v>98.88</c:v>
                </c:pt>
                <c:pt idx="33">
                  <c:v>98.83</c:v>
                </c:pt>
                <c:pt idx="34">
                  <c:v>98.84</c:v>
                </c:pt>
                <c:pt idx="35">
                  <c:v>98.88</c:v>
                </c:pt>
                <c:pt idx="36">
                  <c:v>98.95</c:v>
                </c:pt>
                <c:pt idx="37">
                  <c:v>98.77</c:v>
                </c:pt>
                <c:pt idx="38">
                  <c:v>98.77</c:v>
                </c:pt>
                <c:pt idx="39">
                  <c:v>98.92</c:v>
                </c:pt>
                <c:pt idx="40">
                  <c:v>98.98</c:v>
                </c:pt>
                <c:pt idx="41">
                  <c:v>98.93</c:v>
                </c:pt>
                <c:pt idx="42">
                  <c:v>98.99</c:v>
                </c:pt>
                <c:pt idx="43">
                  <c:v>98.94</c:v>
                </c:pt>
                <c:pt idx="44">
                  <c:v>99.02</c:v>
                </c:pt>
                <c:pt idx="45">
                  <c:v>98.98</c:v>
                </c:pt>
                <c:pt idx="46">
                  <c:v>98.93</c:v>
                </c:pt>
                <c:pt idx="47">
                  <c:v>98.92</c:v>
                </c:pt>
                <c:pt idx="48">
                  <c:v>98.99</c:v>
                </c:pt>
                <c:pt idx="49">
                  <c:v>98.95</c:v>
                </c:pt>
                <c:pt idx="50">
                  <c:v>99.02</c:v>
                </c:pt>
                <c:pt idx="51">
                  <c:v>98.98</c:v>
                </c:pt>
                <c:pt idx="52">
                  <c:v>98.95</c:v>
                </c:pt>
                <c:pt idx="53">
                  <c:v>98.98</c:v>
                </c:pt>
                <c:pt idx="54">
                  <c:v>99.01</c:v>
                </c:pt>
                <c:pt idx="55">
                  <c:v>99.04</c:v>
                </c:pt>
                <c:pt idx="56">
                  <c:v>98.96</c:v>
                </c:pt>
                <c:pt idx="57">
                  <c:v>99.07</c:v>
                </c:pt>
                <c:pt idx="58">
                  <c:v>99.03</c:v>
                </c:pt>
                <c:pt idx="59">
                  <c:v>98.95</c:v>
                </c:pt>
                <c:pt idx="60">
                  <c:v>99.02</c:v>
                </c:pt>
                <c:pt idx="61">
                  <c:v>99.09</c:v>
                </c:pt>
                <c:pt idx="62">
                  <c:v>99.04</c:v>
                </c:pt>
                <c:pt idx="63">
                  <c:v>99.04</c:v>
                </c:pt>
                <c:pt idx="64">
                  <c:v>99</c:v>
                </c:pt>
                <c:pt idx="65">
                  <c:v>98.97</c:v>
                </c:pt>
                <c:pt idx="66">
                  <c:v>99.07</c:v>
                </c:pt>
                <c:pt idx="67">
                  <c:v>98.99</c:v>
                </c:pt>
                <c:pt idx="68">
                  <c:v>99.03</c:v>
                </c:pt>
                <c:pt idx="69">
                  <c:v>99</c:v>
                </c:pt>
                <c:pt idx="70">
                  <c:v>99.12</c:v>
                </c:pt>
                <c:pt idx="71">
                  <c:v>99.08</c:v>
                </c:pt>
                <c:pt idx="72">
                  <c:v>99.11</c:v>
                </c:pt>
                <c:pt idx="73">
                  <c:v>99.07</c:v>
                </c:pt>
                <c:pt idx="74">
                  <c:v>99.1</c:v>
                </c:pt>
                <c:pt idx="75">
                  <c:v>99.04</c:v>
                </c:pt>
                <c:pt idx="76">
                  <c:v>99.02</c:v>
                </c:pt>
                <c:pt idx="77">
                  <c:v>99.09</c:v>
                </c:pt>
                <c:pt idx="78">
                  <c:v>99.09</c:v>
                </c:pt>
                <c:pt idx="79">
                  <c:v>99.06</c:v>
                </c:pt>
                <c:pt idx="80">
                  <c:v>99.12</c:v>
                </c:pt>
                <c:pt idx="81">
                  <c:v>99.05</c:v>
                </c:pt>
                <c:pt idx="82">
                  <c:v>99.09</c:v>
                </c:pt>
                <c:pt idx="83">
                  <c:v>99.05</c:v>
                </c:pt>
                <c:pt idx="84">
                  <c:v>98.94</c:v>
                </c:pt>
                <c:pt idx="85">
                  <c:v>99.05</c:v>
                </c:pt>
                <c:pt idx="86">
                  <c:v>99.12</c:v>
                </c:pt>
                <c:pt idx="87">
                  <c:v>99.01</c:v>
                </c:pt>
                <c:pt idx="88">
                  <c:v>99.04</c:v>
                </c:pt>
                <c:pt idx="89">
                  <c:v>99.07</c:v>
                </c:pt>
                <c:pt idx="90">
                  <c:v>99.1</c:v>
                </c:pt>
                <c:pt idx="91">
                  <c:v>99.01</c:v>
                </c:pt>
                <c:pt idx="92">
                  <c:v>99.17</c:v>
                </c:pt>
                <c:pt idx="93">
                  <c:v>99.11</c:v>
                </c:pt>
                <c:pt idx="94">
                  <c:v>99.06</c:v>
                </c:pt>
                <c:pt idx="95">
                  <c:v>99.07</c:v>
                </c:pt>
                <c:pt idx="96">
                  <c:v>99.12</c:v>
                </c:pt>
                <c:pt idx="97">
                  <c:v>99.08</c:v>
                </c:pt>
                <c:pt idx="98">
                  <c:v>99.14</c:v>
                </c:pt>
                <c:pt idx="99">
                  <c:v>99.11</c:v>
                </c:pt>
              </c:numCache>
            </c:numRef>
          </c:val>
          <c:smooth val="0"/>
          <c:extLst>
            <c:ext xmlns:c16="http://schemas.microsoft.com/office/drawing/2014/chart" uri="{C3380CC4-5D6E-409C-BE32-E72D297353CC}">
              <c16:uniqueId val="{00000000-B293-431B-B0DF-8BF8940D1F3D}"/>
            </c:ext>
          </c:extLst>
        </c:ser>
        <c:ser>
          <c:idx val="1"/>
          <c:order val="1"/>
          <c:tx>
            <c:strRef>
              <c:f>Sheet1!$C$1</c:f>
              <c:strCache>
                <c:ptCount val="1"/>
                <c:pt idx="0">
                  <c:v>16位压缩</c:v>
                </c:pt>
              </c:strCache>
            </c:strRef>
          </c:tx>
          <c:spPr>
            <a:ln w="28575" cap="rnd">
              <a:solidFill>
                <a:schemeClr val="accent5"/>
              </a:solidFill>
              <a:round/>
            </a:ln>
            <a:effectLst/>
          </c:spPr>
          <c:marker>
            <c:symbol val="none"/>
          </c:marker>
          <c:cat>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cat>
          <c:val>
            <c:numRef>
              <c:f>Sheet1!$C$2:$C$101</c:f>
              <c:numCache>
                <c:formatCode>General</c:formatCode>
                <c:ptCount val="100"/>
                <c:pt idx="0">
                  <c:v>93.83</c:v>
                </c:pt>
                <c:pt idx="1">
                  <c:v>95.74</c:v>
                </c:pt>
                <c:pt idx="2">
                  <c:v>96.45</c:v>
                </c:pt>
                <c:pt idx="3">
                  <c:v>97.17</c:v>
                </c:pt>
                <c:pt idx="4">
                  <c:v>97.53</c:v>
                </c:pt>
                <c:pt idx="5">
                  <c:v>97.8</c:v>
                </c:pt>
                <c:pt idx="6">
                  <c:v>98.08</c:v>
                </c:pt>
                <c:pt idx="7">
                  <c:v>98.05</c:v>
                </c:pt>
                <c:pt idx="8">
                  <c:v>98.35</c:v>
                </c:pt>
                <c:pt idx="9">
                  <c:v>98.3</c:v>
                </c:pt>
                <c:pt idx="10">
                  <c:v>98.34</c:v>
                </c:pt>
                <c:pt idx="11">
                  <c:v>98.2</c:v>
                </c:pt>
                <c:pt idx="12">
                  <c:v>98.53</c:v>
                </c:pt>
                <c:pt idx="13">
                  <c:v>98.42</c:v>
                </c:pt>
                <c:pt idx="14">
                  <c:v>98.51</c:v>
                </c:pt>
                <c:pt idx="15">
                  <c:v>98.52</c:v>
                </c:pt>
                <c:pt idx="16">
                  <c:v>98.64</c:v>
                </c:pt>
                <c:pt idx="17">
                  <c:v>98.7</c:v>
                </c:pt>
                <c:pt idx="18">
                  <c:v>98.65</c:v>
                </c:pt>
                <c:pt idx="19">
                  <c:v>98.71</c:v>
                </c:pt>
                <c:pt idx="20">
                  <c:v>98.58</c:v>
                </c:pt>
                <c:pt idx="21">
                  <c:v>98.7</c:v>
                </c:pt>
                <c:pt idx="22">
                  <c:v>98.72</c:v>
                </c:pt>
                <c:pt idx="23">
                  <c:v>98.69</c:v>
                </c:pt>
                <c:pt idx="24">
                  <c:v>98.76</c:v>
                </c:pt>
                <c:pt idx="25">
                  <c:v>98.73</c:v>
                </c:pt>
                <c:pt idx="26">
                  <c:v>98.76</c:v>
                </c:pt>
                <c:pt idx="27">
                  <c:v>98.84</c:v>
                </c:pt>
                <c:pt idx="28">
                  <c:v>98.83</c:v>
                </c:pt>
                <c:pt idx="29">
                  <c:v>98.79</c:v>
                </c:pt>
                <c:pt idx="30">
                  <c:v>98.84</c:v>
                </c:pt>
                <c:pt idx="31">
                  <c:v>98.78</c:v>
                </c:pt>
                <c:pt idx="32">
                  <c:v>98.89</c:v>
                </c:pt>
                <c:pt idx="33">
                  <c:v>98.94</c:v>
                </c:pt>
                <c:pt idx="34">
                  <c:v>98.86</c:v>
                </c:pt>
                <c:pt idx="35">
                  <c:v>98.82</c:v>
                </c:pt>
                <c:pt idx="36">
                  <c:v>98.93</c:v>
                </c:pt>
                <c:pt idx="37">
                  <c:v>98.78</c:v>
                </c:pt>
                <c:pt idx="38">
                  <c:v>98.78</c:v>
                </c:pt>
                <c:pt idx="39">
                  <c:v>98.9</c:v>
                </c:pt>
                <c:pt idx="40">
                  <c:v>98.99</c:v>
                </c:pt>
                <c:pt idx="41">
                  <c:v>98.92</c:v>
                </c:pt>
                <c:pt idx="42">
                  <c:v>98.89</c:v>
                </c:pt>
                <c:pt idx="43">
                  <c:v>98.91</c:v>
                </c:pt>
                <c:pt idx="44">
                  <c:v>99.05</c:v>
                </c:pt>
                <c:pt idx="45">
                  <c:v>99.02</c:v>
                </c:pt>
                <c:pt idx="46">
                  <c:v>98.93</c:v>
                </c:pt>
                <c:pt idx="47">
                  <c:v>98.91</c:v>
                </c:pt>
                <c:pt idx="48">
                  <c:v>98.96</c:v>
                </c:pt>
                <c:pt idx="49">
                  <c:v>98.96</c:v>
                </c:pt>
                <c:pt idx="50">
                  <c:v>98.95</c:v>
                </c:pt>
                <c:pt idx="51">
                  <c:v>98.95</c:v>
                </c:pt>
                <c:pt idx="52">
                  <c:v>98.95</c:v>
                </c:pt>
                <c:pt idx="53">
                  <c:v>98.97</c:v>
                </c:pt>
                <c:pt idx="54">
                  <c:v>98.97</c:v>
                </c:pt>
                <c:pt idx="55">
                  <c:v>99</c:v>
                </c:pt>
                <c:pt idx="56">
                  <c:v>98.96</c:v>
                </c:pt>
                <c:pt idx="57">
                  <c:v>98.96</c:v>
                </c:pt>
                <c:pt idx="58">
                  <c:v>99.01</c:v>
                </c:pt>
                <c:pt idx="59">
                  <c:v>99.01</c:v>
                </c:pt>
                <c:pt idx="60">
                  <c:v>98.95</c:v>
                </c:pt>
                <c:pt idx="61">
                  <c:v>99.03</c:v>
                </c:pt>
                <c:pt idx="62">
                  <c:v>98.94</c:v>
                </c:pt>
                <c:pt idx="63">
                  <c:v>99.07</c:v>
                </c:pt>
                <c:pt idx="64">
                  <c:v>98.97</c:v>
                </c:pt>
                <c:pt idx="65">
                  <c:v>98.92</c:v>
                </c:pt>
                <c:pt idx="66">
                  <c:v>99.02</c:v>
                </c:pt>
                <c:pt idx="67">
                  <c:v>99.02</c:v>
                </c:pt>
                <c:pt idx="68">
                  <c:v>99.04</c:v>
                </c:pt>
                <c:pt idx="69">
                  <c:v>99.06</c:v>
                </c:pt>
                <c:pt idx="70">
                  <c:v>99.12</c:v>
                </c:pt>
                <c:pt idx="71">
                  <c:v>98.99</c:v>
                </c:pt>
                <c:pt idx="72">
                  <c:v>99.11</c:v>
                </c:pt>
                <c:pt idx="73">
                  <c:v>99.04</c:v>
                </c:pt>
                <c:pt idx="74">
                  <c:v>99.04</c:v>
                </c:pt>
                <c:pt idx="75">
                  <c:v>99.03</c:v>
                </c:pt>
                <c:pt idx="76">
                  <c:v>99.07</c:v>
                </c:pt>
                <c:pt idx="77">
                  <c:v>99.03</c:v>
                </c:pt>
                <c:pt idx="78">
                  <c:v>99.08</c:v>
                </c:pt>
                <c:pt idx="79">
                  <c:v>98.97</c:v>
                </c:pt>
                <c:pt idx="80">
                  <c:v>99.06</c:v>
                </c:pt>
                <c:pt idx="81">
                  <c:v>99.03</c:v>
                </c:pt>
                <c:pt idx="82">
                  <c:v>98.99</c:v>
                </c:pt>
                <c:pt idx="83">
                  <c:v>99.07</c:v>
                </c:pt>
                <c:pt idx="84">
                  <c:v>99.05</c:v>
                </c:pt>
                <c:pt idx="85">
                  <c:v>99.11</c:v>
                </c:pt>
                <c:pt idx="86">
                  <c:v>99.14</c:v>
                </c:pt>
                <c:pt idx="87">
                  <c:v>98.98</c:v>
                </c:pt>
                <c:pt idx="88">
                  <c:v>99.03</c:v>
                </c:pt>
                <c:pt idx="89">
                  <c:v>99.07</c:v>
                </c:pt>
                <c:pt idx="90">
                  <c:v>99.1</c:v>
                </c:pt>
                <c:pt idx="91">
                  <c:v>98.99</c:v>
                </c:pt>
                <c:pt idx="92">
                  <c:v>99.13</c:v>
                </c:pt>
                <c:pt idx="93">
                  <c:v>99.07</c:v>
                </c:pt>
                <c:pt idx="94">
                  <c:v>99.07</c:v>
                </c:pt>
                <c:pt idx="95">
                  <c:v>99.07</c:v>
                </c:pt>
                <c:pt idx="96">
                  <c:v>99.1</c:v>
                </c:pt>
                <c:pt idx="97">
                  <c:v>99.09</c:v>
                </c:pt>
                <c:pt idx="98">
                  <c:v>99.12</c:v>
                </c:pt>
                <c:pt idx="99">
                  <c:v>99.03</c:v>
                </c:pt>
              </c:numCache>
            </c:numRef>
          </c:val>
          <c:smooth val="0"/>
          <c:extLst>
            <c:ext xmlns:c16="http://schemas.microsoft.com/office/drawing/2014/chart" uri="{C3380CC4-5D6E-409C-BE32-E72D297353CC}">
              <c16:uniqueId val="{00000001-B293-431B-B0DF-8BF8940D1F3D}"/>
            </c:ext>
          </c:extLst>
        </c:ser>
        <c:dLbls>
          <c:showLegendKey val="0"/>
          <c:showVal val="0"/>
          <c:showCatName val="0"/>
          <c:showSerName val="0"/>
          <c:showPercent val="0"/>
          <c:showBubbleSize val="0"/>
        </c:dLbls>
        <c:smooth val="0"/>
        <c:axId val="295987808"/>
        <c:axId val="295981576"/>
      </c:lineChart>
      <c:catAx>
        <c:axId val="29598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5981576"/>
        <c:crosses val="autoZero"/>
        <c:auto val="1"/>
        <c:lblAlgn val="ctr"/>
        <c:lblOffset val="100"/>
        <c:noMultiLvlLbl val="0"/>
      </c:catAx>
      <c:valAx>
        <c:axId val="295981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598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AD81A70-1D9B-4ED7-ADCA-C95601914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7CFB844-9CE7-417D-AFB3-8C5938B550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35AA57-C306-4F1A-8AAC-8B4CA625C3E5}" type="datetimeFigureOut">
              <a:rPr lang="zh-CN" altLang="en-US" smtClean="0"/>
              <a:t>2023/1/1</a:t>
            </a:fld>
            <a:endParaRPr lang="zh-CN" altLang="en-US"/>
          </a:p>
        </p:txBody>
      </p:sp>
      <p:sp>
        <p:nvSpPr>
          <p:cNvPr id="4" name="页脚占位符 3">
            <a:extLst>
              <a:ext uri="{FF2B5EF4-FFF2-40B4-BE49-F238E27FC236}">
                <a16:creationId xmlns:a16="http://schemas.microsoft.com/office/drawing/2014/main" id="{5CC631C0-AA5B-434F-B40D-D1085F003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6039B12-7C19-47D7-B215-D6396F2D90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9905-CD73-4B5E-AA47-7C501D6A2F7C}" type="slidenum">
              <a:rPr lang="zh-CN" altLang="en-US" smtClean="0"/>
              <a:t>‹#›</a:t>
            </a:fld>
            <a:endParaRPr lang="zh-CN" altLang="en-US"/>
          </a:p>
        </p:txBody>
      </p:sp>
    </p:spTree>
    <p:extLst>
      <p:ext uri="{BB962C8B-B14F-4D97-AF65-F5344CB8AC3E}">
        <p14:creationId xmlns:p14="http://schemas.microsoft.com/office/powerpoint/2010/main" val="1658679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13533-CA9C-4616-AB97-7E198DB79BF9}" type="datetimeFigureOut">
              <a:rPr lang="zh-CN" altLang="en-US" smtClean="0"/>
              <a:t>2023/1/1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847B17-AD01-4D47-BDF4-A13317929404}" type="slidenum">
              <a:rPr lang="zh-CN" altLang="en-US" smtClean="0"/>
              <a:t>‹#›</a:t>
            </a:fld>
            <a:endParaRPr lang="zh-CN" altLang="en-US"/>
          </a:p>
        </p:txBody>
      </p:sp>
    </p:spTree>
    <p:extLst>
      <p:ext uri="{BB962C8B-B14F-4D97-AF65-F5344CB8AC3E}">
        <p14:creationId xmlns:p14="http://schemas.microsoft.com/office/powerpoint/2010/main" val="63844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a:t>
            </a:fld>
            <a:endParaRPr lang="zh-CN" altLang="en-US"/>
          </a:p>
        </p:txBody>
      </p:sp>
    </p:spTree>
    <p:extLst>
      <p:ext uri="{BB962C8B-B14F-4D97-AF65-F5344CB8AC3E}">
        <p14:creationId xmlns:p14="http://schemas.microsoft.com/office/powerpoint/2010/main" val="198280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16</a:t>
            </a:fld>
            <a:endParaRPr lang="zh-CN" altLang="en-US"/>
          </a:p>
        </p:txBody>
      </p:sp>
    </p:spTree>
    <p:extLst>
      <p:ext uri="{BB962C8B-B14F-4D97-AF65-F5344CB8AC3E}">
        <p14:creationId xmlns:p14="http://schemas.microsoft.com/office/powerpoint/2010/main" val="398930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17</a:t>
            </a:fld>
            <a:endParaRPr lang="zh-CN" altLang="en-US"/>
          </a:p>
        </p:txBody>
      </p:sp>
    </p:spTree>
    <p:extLst>
      <p:ext uri="{BB962C8B-B14F-4D97-AF65-F5344CB8AC3E}">
        <p14:creationId xmlns:p14="http://schemas.microsoft.com/office/powerpoint/2010/main" val="4054948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18</a:t>
            </a:fld>
            <a:endParaRPr lang="zh-CN" altLang="en-US"/>
          </a:p>
        </p:txBody>
      </p:sp>
    </p:spTree>
    <p:extLst>
      <p:ext uri="{BB962C8B-B14F-4D97-AF65-F5344CB8AC3E}">
        <p14:creationId xmlns:p14="http://schemas.microsoft.com/office/powerpoint/2010/main" val="1744291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19</a:t>
            </a:fld>
            <a:endParaRPr lang="zh-CN" altLang="en-US"/>
          </a:p>
        </p:txBody>
      </p:sp>
    </p:spTree>
    <p:extLst>
      <p:ext uri="{BB962C8B-B14F-4D97-AF65-F5344CB8AC3E}">
        <p14:creationId xmlns:p14="http://schemas.microsoft.com/office/powerpoint/2010/main" val="383132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21</a:t>
            </a:fld>
            <a:endParaRPr lang="zh-CN" altLang="en-US"/>
          </a:p>
        </p:txBody>
      </p:sp>
    </p:spTree>
    <p:extLst>
      <p:ext uri="{BB962C8B-B14F-4D97-AF65-F5344CB8AC3E}">
        <p14:creationId xmlns:p14="http://schemas.microsoft.com/office/powerpoint/2010/main" val="2072603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22</a:t>
            </a:fld>
            <a:endParaRPr lang="zh-CN" altLang="en-US"/>
          </a:p>
        </p:txBody>
      </p:sp>
    </p:spTree>
    <p:extLst>
      <p:ext uri="{BB962C8B-B14F-4D97-AF65-F5344CB8AC3E}">
        <p14:creationId xmlns:p14="http://schemas.microsoft.com/office/powerpoint/2010/main" val="4054948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23</a:t>
            </a:fld>
            <a:endParaRPr lang="zh-CN" altLang="en-US"/>
          </a:p>
        </p:txBody>
      </p:sp>
    </p:spTree>
    <p:extLst>
      <p:ext uri="{BB962C8B-B14F-4D97-AF65-F5344CB8AC3E}">
        <p14:creationId xmlns:p14="http://schemas.microsoft.com/office/powerpoint/2010/main" val="136090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24</a:t>
            </a:fld>
            <a:endParaRPr lang="zh-CN" altLang="en-US"/>
          </a:p>
        </p:txBody>
      </p:sp>
    </p:spTree>
    <p:extLst>
      <p:ext uri="{BB962C8B-B14F-4D97-AF65-F5344CB8AC3E}">
        <p14:creationId xmlns:p14="http://schemas.microsoft.com/office/powerpoint/2010/main" val="3230557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通过指定</a:t>
            </a:r>
            <a:r>
              <a:rPr lang="en-US" altLang="zh-CN" dirty="0" err="1"/>
              <a:t>worker_hosts</a:t>
            </a:r>
            <a:r>
              <a:rPr lang="zh-CN" altLang="en-US" dirty="0"/>
              <a:t>、</a:t>
            </a:r>
            <a:r>
              <a:rPr lang="en-US" altLang="zh-CN" dirty="0" err="1"/>
              <a:t>server_hosts</a:t>
            </a:r>
            <a:r>
              <a:rPr lang="en-US" altLang="zh-CN" dirty="0"/>
              <a:t> </a:t>
            </a:r>
            <a:r>
              <a:rPr lang="zh-CN" altLang="en-US" dirty="0"/>
              <a:t>、</a:t>
            </a:r>
            <a:r>
              <a:rPr lang="en-US" altLang="zh-CN" dirty="0" err="1"/>
              <a:t>scheduler-ip+scheduler-port</a:t>
            </a:r>
            <a:r>
              <a:rPr lang="zh-CN" altLang="en-US" dirty="0"/>
              <a:t>可以显式的指定所有端口，不需要发现的过程了</a:t>
            </a:r>
            <a:endParaRPr lang="en-US" altLang="zh-CN" dirty="0"/>
          </a:p>
          <a:p>
            <a:r>
              <a:rPr lang="zh-CN" altLang="en-US" dirty="0"/>
              <a:t>然后每个结点包括多个（</a:t>
            </a:r>
            <a:r>
              <a:rPr lang="en-US" altLang="zh-CN" dirty="0"/>
              <a:t>4</a:t>
            </a:r>
            <a:r>
              <a:rPr lang="zh-CN" altLang="en-US" dirty="0"/>
              <a:t>个）线程，使用</a:t>
            </a:r>
            <a:r>
              <a:rPr lang="en-US" altLang="zh-CN" dirty="0"/>
              <a:t>TCP/RDMA</a:t>
            </a:r>
            <a:r>
              <a:rPr lang="zh-CN" altLang="en-US" dirty="0"/>
              <a:t>与其他结点通信，</a:t>
            </a:r>
            <a:r>
              <a:rPr lang="en-US" altLang="zh-CN" dirty="0"/>
              <a:t>ZMQ</a:t>
            </a:r>
            <a:r>
              <a:rPr lang="zh-CN" altLang="en-US" dirty="0"/>
              <a:t>进程内通信在节点内通信</a:t>
            </a:r>
            <a:endParaRPr lang="en-US" altLang="zh-CN" dirty="0"/>
          </a:p>
          <a:p>
            <a:r>
              <a:rPr lang="en-US" altLang="zh-CN" dirty="0"/>
              <a:t>Worker</a:t>
            </a:r>
            <a:r>
              <a:rPr lang="zh-CN" altLang="en-US" dirty="0"/>
              <a:t>需要绑定计算单元</a:t>
            </a:r>
            <a:r>
              <a:rPr lang="en-US" altLang="zh-CN" dirty="0"/>
              <a:t>+</a:t>
            </a:r>
            <a:r>
              <a:rPr lang="zh-CN" altLang="en-US" dirty="0"/>
              <a:t>计算，</a:t>
            </a:r>
            <a:r>
              <a:rPr lang="en-US" altLang="zh-CN" dirty="0" err="1"/>
              <a:t>PropagatingThread</a:t>
            </a:r>
            <a:r>
              <a:rPr lang="zh-CN" altLang="en-US" dirty="0"/>
              <a:t>实现</a:t>
            </a:r>
            <a:endParaRPr lang="en-US" altLang="zh-CN" dirty="0"/>
          </a:p>
          <a:p>
            <a:r>
              <a:rPr lang="en-US" altLang="zh-CN" dirty="0" err="1"/>
              <a:t>Server+scheduler</a:t>
            </a:r>
            <a:r>
              <a:rPr lang="zh-CN" altLang="en-US" dirty="0"/>
              <a:t>不使用计算单元，</a:t>
            </a:r>
            <a:r>
              <a:rPr lang="en-US" altLang="zh-CN" dirty="0" err="1"/>
              <a:t>byteps.server</a:t>
            </a:r>
            <a:r>
              <a:rPr lang="zh-CN" altLang="en-US" dirty="0"/>
              <a:t>实现</a:t>
            </a:r>
            <a:endParaRPr lang="en-US" altLang="zh-CN" dirty="0"/>
          </a:p>
          <a:p>
            <a:r>
              <a:rPr lang="en-US" altLang="zh-CN" dirty="0"/>
              <a:t>Scheduler</a:t>
            </a:r>
            <a:r>
              <a:rPr lang="zh-CN" altLang="en-US" dirty="0"/>
              <a:t>通信时具体使用</a:t>
            </a:r>
            <a:r>
              <a:rPr lang="en-US" altLang="zh-CN" dirty="0"/>
              <a:t>ps/Postoffice.cc</a:t>
            </a:r>
            <a:r>
              <a:rPr lang="zh-CN" altLang="en-US" dirty="0"/>
              <a:t>实现调度算法</a:t>
            </a:r>
          </a:p>
        </p:txBody>
      </p:sp>
      <p:sp>
        <p:nvSpPr>
          <p:cNvPr id="4" name="灯片编号占位符 3"/>
          <p:cNvSpPr>
            <a:spLocks noGrp="1"/>
          </p:cNvSpPr>
          <p:nvPr>
            <p:ph type="sldNum" sz="quarter" idx="5"/>
          </p:nvPr>
        </p:nvSpPr>
        <p:spPr/>
        <p:txBody>
          <a:bodyPr/>
          <a:lstStyle/>
          <a:p>
            <a:fld id="{FA8425FD-D4B3-47F4-820E-82E1BD9CF048}" type="slidenum">
              <a:rPr lang="zh-CN" altLang="en-US" smtClean="0"/>
              <a:t>25</a:t>
            </a:fld>
            <a:endParaRPr lang="zh-CN" altLang="en-US"/>
          </a:p>
        </p:txBody>
      </p:sp>
    </p:spTree>
    <p:extLst>
      <p:ext uri="{BB962C8B-B14F-4D97-AF65-F5344CB8AC3E}">
        <p14:creationId xmlns:p14="http://schemas.microsoft.com/office/powerpoint/2010/main" val="3831329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31</a:t>
            </a:fld>
            <a:endParaRPr lang="zh-CN" altLang="en-US"/>
          </a:p>
        </p:txBody>
      </p:sp>
    </p:spTree>
    <p:extLst>
      <p:ext uri="{BB962C8B-B14F-4D97-AF65-F5344CB8AC3E}">
        <p14:creationId xmlns:p14="http://schemas.microsoft.com/office/powerpoint/2010/main" val="276001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2</a:t>
            </a:fld>
            <a:endParaRPr lang="zh-CN" altLang="en-US"/>
          </a:p>
        </p:txBody>
      </p:sp>
    </p:spTree>
    <p:extLst>
      <p:ext uri="{BB962C8B-B14F-4D97-AF65-F5344CB8AC3E}">
        <p14:creationId xmlns:p14="http://schemas.microsoft.com/office/powerpoint/2010/main" val="102849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3</a:t>
            </a:fld>
            <a:endParaRPr lang="zh-CN" altLang="en-US"/>
          </a:p>
        </p:txBody>
      </p:sp>
    </p:spTree>
    <p:extLst>
      <p:ext uri="{BB962C8B-B14F-4D97-AF65-F5344CB8AC3E}">
        <p14:creationId xmlns:p14="http://schemas.microsoft.com/office/powerpoint/2010/main" val="229833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effectLst/>
                <a:latin typeface="等线" panose="02010600030101010101" pitchFamily="2" charset="-122"/>
                <a:cs typeface="Times New Roman" panose="02020603050405020304" pitchFamily="18" charset="0"/>
              </a:rPr>
              <a:t>Paraeter</a:t>
            </a:r>
            <a:r>
              <a:rPr lang="en-US" altLang="zh-CN" sz="1800" dirty="0">
                <a:effectLst/>
                <a:latin typeface="等线" panose="02010600030101010101" pitchFamily="2" charset="-122"/>
                <a:cs typeface="Times New Roman" panose="02020603050405020304" pitchFamily="18" charset="0"/>
              </a:rPr>
              <a:t> Server</a:t>
            </a:r>
            <a:r>
              <a:rPr lang="zh-CN" altLang="zh-CN" sz="1800" dirty="0">
                <a:effectLst/>
                <a:ea typeface="等线" panose="02010600030101010101" pitchFamily="2" charset="-122"/>
                <a:cs typeface="Times New Roman" panose="02020603050405020304" pitchFamily="18" charset="0"/>
              </a:rPr>
              <a:t>框架中</a:t>
            </a:r>
            <a:r>
              <a:rPr lang="en-US" altLang="zh-CN" sz="1800" dirty="0">
                <a:effectLst/>
                <a:ea typeface="等线" panose="02010600030101010101" pitchFamily="2" charset="-122"/>
                <a:cs typeface="Times New Roman" panose="02020603050405020304" pitchFamily="18" charset="0"/>
              </a:rPr>
              <a:t>server</a:t>
            </a:r>
            <a:r>
              <a:rPr lang="zh-CN" altLang="zh-CN" sz="1800" dirty="0">
                <a:effectLst/>
                <a:ea typeface="等线" panose="02010600030101010101" pitchFamily="2" charset="-122"/>
                <a:cs typeface="Times New Roman" panose="02020603050405020304" pitchFamily="18" charset="0"/>
              </a:rPr>
              <a:t>节点可以和其他</a:t>
            </a:r>
            <a:r>
              <a:rPr lang="en-US" altLang="zh-CN" sz="1800" dirty="0">
                <a:effectLst/>
                <a:ea typeface="等线" panose="02010600030101010101" pitchFamily="2" charset="-122"/>
                <a:cs typeface="Times New Roman" panose="02020603050405020304" pitchFamily="18" charset="0"/>
              </a:rPr>
              <a:t>server</a:t>
            </a:r>
            <a:r>
              <a:rPr lang="zh-CN" altLang="zh-CN" sz="1800" dirty="0">
                <a:effectLst/>
                <a:ea typeface="等线" panose="02010600030101010101" pitchFamily="2" charset="-122"/>
                <a:cs typeface="Times New Roman" panose="02020603050405020304" pitchFamily="18" charset="0"/>
              </a:rPr>
              <a:t>节点通信，共同维持所有参数的更新。而</a:t>
            </a:r>
            <a:r>
              <a:rPr lang="en-US" altLang="zh-CN" sz="1800" dirty="0">
                <a:effectLst/>
                <a:ea typeface="等线" panose="02010600030101010101" pitchFamily="2" charset="-122"/>
                <a:cs typeface="Times New Roman" panose="02020603050405020304" pitchFamily="18" charset="0"/>
              </a:rPr>
              <a:t>worker</a:t>
            </a:r>
            <a:r>
              <a:rPr lang="zh-CN" altLang="zh-CN" sz="1800" dirty="0">
                <a:effectLst/>
                <a:ea typeface="等线" panose="02010600030101010101" pitchFamily="2" charset="-122"/>
                <a:cs typeface="Times New Roman" panose="02020603050405020304" pitchFamily="18" charset="0"/>
              </a:rPr>
              <a:t>节点之间没有通信，只和对应的</a:t>
            </a:r>
            <a:r>
              <a:rPr lang="en-US" altLang="zh-CN" sz="1800" dirty="0">
                <a:effectLst/>
                <a:ea typeface="等线" panose="02010600030101010101" pitchFamily="2" charset="-122"/>
                <a:cs typeface="Times New Roman" panose="02020603050405020304" pitchFamily="18" charset="0"/>
              </a:rPr>
              <a:t>server</a:t>
            </a:r>
            <a:r>
              <a:rPr lang="zh-CN" altLang="zh-CN" sz="1800" dirty="0">
                <a:effectLst/>
                <a:ea typeface="等线" panose="02010600030101010101" pitchFamily="2" charset="-122"/>
                <a:cs typeface="Times New Roman" panose="02020603050405020304" pitchFamily="18" charset="0"/>
              </a:rPr>
              <a:t>有通信。在</a:t>
            </a:r>
            <a:r>
              <a:rPr lang="en-US" altLang="zh-CN" sz="1800" dirty="0">
                <a:effectLst/>
                <a:ea typeface="等线" panose="02010600030101010101" pitchFamily="2" charset="-122"/>
                <a:cs typeface="Times New Roman" panose="02020603050405020304" pitchFamily="18" charset="0"/>
              </a:rPr>
              <a:t>All-Reduce</a:t>
            </a:r>
            <a:r>
              <a:rPr lang="zh-CN" altLang="zh-CN" sz="1800" dirty="0">
                <a:effectLst/>
                <a:ea typeface="等线" panose="02010600030101010101" pitchFamily="2" charset="-122"/>
                <a:cs typeface="Times New Roman" panose="02020603050405020304" pitchFamily="18" charset="0"/>
              </a:rPr>
              <a:t>架构中将每个节点上数据切分为</a:t>
            </a:r>
            <a:r>
              <a:rPr lang="en-US" altLang="zh-CN" sz="1800" dirty="0">
                <a:effectLst/>
                <a:ea typeface="等线" panose="02010600030101010101" pitchFamily="2" charset="-122"/>
                <a:cs typeface="Times New Roman" panose="02020603050405020304" pitchFamily="18" charset="0"/>
              </a:rPr>
              <a:t>N</a:t>
            </a:r>
            <a:r>
              <a:rPr lang="zh-CN" altLang="zh-CN" sz="1800" dirty="0">
                <a:effectLst/>
                <a:ea typeface="等线" panose="02010600030101010101" pitchFamily="2" charset="-122"/>
                <a:cs typeface="Times New Roman" panose="02020603050405020304" pitchFamily="18" charset="0"/>
              </a:rPr>
              <a:t>份，然后经过</a:t>
            </a:r>
            <a:r>
              <a:rPr lang="en-US" altLang="zh-CN" sz="1800" dirty="0">
                <a:effectLst/>
                <a:ea typeface="等线" panose="02010600030101010101" pitchFamily="2" charset="-122"/>
                <a:cs typeface="Times New Roman" panose="02020603050405020304" pitchFamily="18" charset="0"/>
              </a:rPr>
              <a:t>N-1</a:t>
            </a:r>
            <a:r>
              <a:rPr lang="zh-CN" altLang="zh-CN" sz="1800" dirty="0">
                <a:effectLst/>
                <a:ea typeface="等线" panose="02010600030101010101" pitchFamily="2" charset="-122"/>
                <a:cs typeface="Times New Roman" panose="02020603050405020304" pitchFamily="18" charset="0"/>
              </a:rPr>
              <a:t>轮的</a:t>
            </a:r>
            <a:r>
              <a:rPr lang="en-US" altLang="zh-CN" sz="1800" dirty="0">
                <a:effectLst/>
                <a:ea typeface="等线" panose="02010600030101010101" pitchFamily="2" charset="-122"/>
                <a:cs typeface="Times New Roman" panose="02020603050405020304" pitchFamily="18" charset="0"/>
              </a:rPr>
              <a:t>Reduce-Scatter</a:t>
            </a:r>
            <a:r>
              <a:rPr lang="zh-CN" altLang="zh-CN" sz="1800" dirty="0">
                <a:effectLst/>
                <a:ea typeface="等线" panose="02010600030101010101" pitchFamily="2" charset="-122"/>
                <a:cs typeface="Times New Roman" panose="02020603050405020304" pitchFamily="18" charset="0"/>
              </a:rPr>
              <a:t>过程。然后进行</a:t>
            </a:r>
            <a:r>
              <a:rPr lang="en-US" altLang="zh-CN" sz="1800" dirty="0">
                <a:effectLst/>
                <a:ea typeface="等线" panose="02010600030101010101" pitchFamily="2" charset="-122"/>
                <a:cs typeface="Times New Roman" panose="02020603050405020304" pitchFamily="18" charset="0"/>
              </a:rPr>
              <a:t>N-1</a:t>
            </a:r>
            <a:r>
              <a:rPr lang="zh-CN" altLang="zh-CN" sz="1800" dirty="0">
                <a:effectLst/>
                <a:ea typeface="等线" panose="02010600030101010101" pitchFamily="2" charset="-122"/>
                <a:cs typeface="Times New Roman" panose="02020603050405020304" pitchFamily="18" charset="0"/>
              </a:rPr>
              <a:t>轮的</a:t>
            </a:r>
            <a:r>
              <a:rPr lang="en-US" altLang="zh-CN" sz="1800" dirty="0">
                <a:effectLst/>
                <a:ea typeface="等线" panose="02010600030101010101" pitchFamily="2" charset="-122"/>
                <a:cs typeface="Times New Roman" panose="02020603050405020304" pitchFamily="18" charset="0"/>
              </a:rPr>
              <a:t>All Gather</a:t>
            </a:r>
            <a:r>
              <a:rPr lang="zh-CN" altLang="zh-CN" sz="1800" dirty="0">
                <a:effectLst/>
                <a:ea typeface="等线" panose="02010600030101010101" pitchFamily="2" charset="-122"/>
                <a:cs typeface="Times New Roman" panose="02020603050405020304" pitchFamily="18" charset="0"/>
              </a:rPr>
              <a:t>过程，将每一个节点上的一部分的完整信息传递到所有节点上。</a:t>
            </a:r>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5</a:t>
            </a:fld>
            <a:endParaRPr lang="zh-CN" altLang="en-US"/>
          </a:p>
        </p:txBody>
      </p:sp>
    </p:spTree>
    <p:extLst>
      <p:ext uri="{BB962C8B-B14F-4D97-AF65-F5344CB8AC3E}">
        <p14:creationId xmlns:p14="http://schemas.microsoft.com/office/powerpoint/2010/main" val="153839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6</a:t>
            </a:fld>
            <a:endParaRPr lang="zh-CN" altLang="en-US"/>
          </a:p>
        </p:txBody>
      </p:sp>
    </p:spTree>
    <p:extLst>
      <p:ext uri="{BB962C8B-B14F-4D97-AF65-F5344CB8AC3E}">
        <p14:creationId xmlns:p14="http://schemas.microsoft.com/office/powerpoint/2010/main" val="265333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ts val="18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压缩方向包括单向梯度压缩和双向梯度压缩。单向梯度压缩仅在梯度上传时进行梯度压缩，有较好的压缩算法兼容性和通用性。双向梯度压缩在参数服务器，对聚合的随机梯度进行再次压缩，可以有效降低传输带宽，提高模型收敛速率。</a:t>
            </a:r>
          </a:p>
          <a:p>
            <a:pPr indent="266700" algn="just">
              <a:lnSpc>
                <a:spcPts val="18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分布式学习架构分为集中式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Param server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，非集中式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All-Reduce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Paraeter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Server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server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节点可以和其他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server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节点通信，共同维持所有参数的更新。而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worker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节点之间没有通信，只和对应的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server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有通信。在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All-Reduce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架构中将每个节点上数据切分为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份，然后经过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轮的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Reduce-Scatter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过程。然后进行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轮的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All Gather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过程，将每一个节点上的一部分的完整信息传递到所有节点上。</a:t>
            </a:r>
          </a:p>
          <a:p>
            <a:pPr indent="266700" algn="just">
              <a:lnSpc>
                <a:spcPts val="18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信压缩方式分为量化和稀疏化两种方式。其中量化梯度压缩通过降低每个梯度的内存大小以降低传输带宽。而稀疏化梯度压缩通过稀疏矩阵或仅保留关键梯度的方式减少传递的梯度，从而降低传输带宽。理论上量化和稀疏化两种方式是可以同时应用的。</a:t>
            </a:r>
          </a:p>
          <a:p>
            <a:pPr indent="266700" algn="just">
              <a:lnSpc>
                <a:spcPts val="18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误差补偿是修正梯度压缩导致的训练精度下降的一个必要方法。当梯度压缩比、稀疏性极高时，稀疏更新会极大地损害收敛。我们发现误差补偿的方法可以积累局部梯度，可以缓解这个问题。</a:t>
            </a:r>
          </a:p>
          <a:p>
            <a:endParaRPr lang="zh-CN" altLang="en-US" dirty="0"/>
          </a:p>
        </p:txBody>
      </p:sp>
      <p:sp>
        <p:nvSpPr>
          <p:cNvPr id="4" name="灯片编号占位符 3"/>
          <p:cNvSpPr>
            <a:spLocks noGrp="1"/>
          </p:cNvSpPr>
          <p:nvPr>
            <p:ph type="sldNum" sz="quarter" idx="5"/>
          </p:nvPr>
        </p:nvSpPr>
        <p:spPr/>
        <p:txBody>
          <a:bodyPr/>
          <a:lstStyle/>
          <a:p>
            <a:fld id="{AE847B17-AD01-4D47-BDF4-A13317929404}" type="slidenum">
              <a:rPr lang="zh-CN" altLang="en-US" smtClean="0"/>
              <a:t>8</a:t>
            </a:fld>
            <a:endParaRPr lang="zh-CN" altLang="en-US"/>
          </a:p>
        </p:txBody>
      </p:sp>
    </p:spTree>
    <p:extLst>
      <p:ext uri="{BB962C8B-B14F-4D97-AF65-F5344CB8AC3E}">
        <p14:creationId xmlns:p14="http://schemas.microsoft.com/office/powerpoint/2010/main" val="327444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847B17-AD01-4D47-BDF4-A13317929404}" type="slidenum">
              <a:rPr lang="zh-CN" altLang="en-US" smtClean="0"/>
              <a:t>13</a:t>
            </a:fld>
            <a:endParaRPr lang="zh-CN" altLang="en-US"/>
          </a:p>
        </p:txBody>
      </p:sp>
    </p:spTree>
    <p:extLst>
      <p:ext uri="{BB962C8B-B14F-4D97-AF65-F5344CB8AC3E}">
        <p14:creationId xmlns:p14="http://schemas.microsoft.com/office/powerpoint/2010/main" val="127557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14</a:t>
            </a:fld>
            <a:endParaRPr lang="zh-CN" altLang="en-US"/>
          </a:p>
        </p:txBody>
      </p:sp>
    </p:spTree>
    <p:extLst>
      <p:ext uri="{BB962C8B-B14F-4D97-AF65-F5344CB8AC3E}">
        <p14:creationId xmlns:p14="http://schemas.microsoft.com/office/powerpoint/2010/main" val="1513678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6A8759"/>
                </a:solidFill>
                <a:effectLst/>
              </a:rPr>
              <a:t>--fp16-pushpull</a:t>
            </a:r>
            <a:endParaRPr lang="zh-CN" altLang="en-US" dirty="0"/>
          </a:p>
        </p:txBody>
      </p:sp>
      <p:sp>
        <p:nvSpPr>
          <p:cNvPr id="4" name="灯片编号占位符 3"/>
          <p:cNvSpPr>
            <a:spLocks noGrp="1"/>
          </p:cNvSpPr>
          <p:nvPr>
            <p:ph type="sldNum" sz="quarter" idx="5"/>
          </p:nvPr>
        </p:nvSpPr>
        <p:spPr/>
        <p:txBody>
          <a:bodyPr/>
          <a:lstStyle/>
          <a:p>
            <a:fld id="{FA8425FD-D4B3-47F4-820E-82E1BD9CF048}" type="slidenum">
              <a:rPr lang="zh-CN" altLang="en-US" smtClean="0"/>
              <a:t>15</a:t>
            </a:fld>
            <a:endParaRPr lang="zh-CN" altLang="en-US"/>
          </a:p>
        </p:txBody>
      </p:sp>
    </p:spTree>
    <p:extLst>
      <p:ext uri="{BB962C8B-B14F-4D97-AF65-F5344CB8AC3E}">
        <p14:creationId xmlns:p14="http://schemas.microsoft.com/office/powerpoint/2010/main" val="3831329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D85EC8-1AB7-4FE1-A46A-6F574E5861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3" y="0"/>
            <a:ext cx="9141713" cy="5143500"/>
          </a:xfrm>
          <a:prstGeom prst="rect">
            <a:avLst/>
          </a:prstGeom>
        </p:spPr>
      </p:pic>
      <p:sp>
        <p:nvSpPr>
          <p:cNvPr id="4" name="矩形 3">
            <a:extLst>
              <a:ext uri="{FF2B5EF4-FFF2-40B4-BE49-F238E27FC236}">
                <a16:creationId xmlns:a16="http://schemas.microsoft.com/office/drawing/2014/main" id="{1072B4B3-6AAF-4F07-B651-231C2A87BFAD}"/>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42A33ADD-14FC-4D0A-8F6F-6190DEDAE7B3}"/>
              </a:ext>
            </a:extLst>
          </p:cNvPr>
          <p:cNvGrpSpPr/>
          <p:nvPr userDrawn="1"/>
        </p:nvGrpSpPr>
        <p:grpSpPr>
          <a:xfrm>
            <a:off x="7871255" y="116187"/>
            <a:ext cx="944608" cy="797908"/>
            <a:chOff x="2992437" y="0"/>
            <a:chExt cx="2543175" cy="2148217"/>
          </a:xfrm>
          <a:solidFill>
            <a:schemeClr val="accent1"/>
          </a:solidFill>
        </p:grpSpPr>
        <p:grpSp>
          <p:nvGrpSpPr>
            <p:cNvPr id="30" name="组合 29">
              <a:extLst>
                <a:ext uri="{FF2B5EF4-FFF2-40B4-BE49-F238E27FC236}">
                  <a16:creationId xmlns:a16="http://schemas.microsoft.com/office/drawing/2014/main" id="{025674C5-AEA0-4563-AC2E-0778CD6646FF}"/>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F8745328-08DA-4FC8-B8D1-44044058A2BD}"/>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439AA362-973E-4AEF-B95B-2CA2D188F148}"/>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1FB5B7F4-6302-49BF-BF24-6C8838B6433C}"/>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236EEB6D-391E-4ED2-81CF-5E44C3357160}"/>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59E288CF-0001-4999-A45F-123B928538CE}"/>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F0EEB060-7EE8-4C46-8D86-BF312437D607}"/>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C16CABCC-D434-4F2D-A6A8-64E38BE9C64E}"/>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EC3044AF-C161-4515-AC01-481D959D2047}"/>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BA085AA8-BA63-4A86-A61D-291046AA95AF}"/>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05BCC14F-9B61-409F-BD9B-54E78F36AFF2}"/>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F3211A92-1AF1-42EB-8589-8CC80ADA8418}"/>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AF4C1C20-256E-459D-943A-96EC169D0B11}"/>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6BA006D6-6DD6-4ABD-8A67-21D401A78680}"/>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AA4E9DD3-2900-4045-87E9-48B7C7A6D354}"/>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EC89C8A-ED94-4E0D-B551-E72EFE6FFFC2}"/>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05364902-34D2-4C40-8A2C-7092A31C9D6C}"/>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11534428-690B-438D-8FE1-57B78EAC2D08}"/>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C4D5C0-DB14-4EDB-BE06-89BF522F8141}"/>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93A2DC3C-F191-4A5F-AD90-0D0CE1358B2A}"/>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A4749CEE-7C8C-418E-8D99-98E4B9D04E4D}"/>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E65BF9DA-70AE-433A-8004-F46CF1B227F9}"/>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Tree>
    <p:extLst>
      <p:ext uri="{BB962C8B-B14F-4D97-AF65-F5344CB8AC3E}">
        <p14:creationId xmlns:p14="http://schemas.microsoft.com/office/powerpoint/2010/main" val="264950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7A8D5348-E989-42FA-B7D4-C58E00863EAE}"/>
              </a:ext>
            </a:extLst>
          </p:cNvPr>
          <p:cNvGrpSpPr/>
          <p:nvPr userDrawn="1"/>
        </p:nvGrpSpPr>
        <p:grpSpPr>
          <a:xfrm>
            <a:off x="8186057" y="116187"/>
            <a:ext cx="822019" cy="694358"/>
            <a:chOff x="2992437" y="0"/>
            <a:chExt cx="2543175" cy="2148217"/>
          </a:xfrm>
          <a:solidFill>
            <a:schemeClr val="accent1"/>
          </a:solidFill>
        </p:grpSpPr>
        <p:grpSp>
          <p:nvGrpSpPr>
            <p:cNvPr id="30" name="组合 29">
              <a:extLst>
                <a:ext uri="{FF2B5EF4-FFF2-40B4-BE49-F238E27FC236}">
                  <a16:creationId xmlns:a16="http://schemas.microsoft.com/office/drawing/2014/main" id="{027F470D-8132-42F2-A008-1ABB17FDDADB}"/>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B1656870-3824-49C9-AA9D-CE77DA5AED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0608BD11-CD48-4926-BACE-8E9E8E8A6EF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0C8725E6-492E-4429-B1B2-EBAC34C9E01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87615C0D-97C1-4DA6-A8EC-76B8A1A6F234}"/>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D3F95B1D-1DC3-4CF3-9192-44E74116A07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4541F51A-8623-4B9F-88BE-1BCBDB1A4463}"/>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26EBE101-2814-4AA1-8736-C151128C46E4}"/>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81B67C17-DAAE-4381-9472-D3C0E56C29A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2CDDE72A-50D1-407E-B075-F749B1D78F4C}"/>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EC543BF7-5296-4F8D-9816-7E453DE5D710}"/>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9A6E39A1-333B-4607-A236-6B775F1ED34B}"/>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048CE7C5-BFE8-4DE3-8EE5-528AD761AE98}"/>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4FA153E6-8FEE-4538-B682-B08C8A9BA115}"/>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9D42E07F-B2BA-45E8-A412-00A13422B59E}"/>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3957356-CA92-4453-9B21-F714FE6592C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F91ABDC8-FB21-4792-B650-FA43639D45D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4C489B71-0610-4245-9666-28E89FEE8BD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80E815-498F-43EC-8BEE-E63DFBF6DE24}"/>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FD931399-E117-4DD4-AF0C-2A6A0ECD9B2B}"/>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43963475-C828-41C8-BE78-15C427CD658C}"/>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962216C1-F785-4BD2-92DC-21322760129F}"/>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63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7A8D5348-E989-42FA-B7D4-C58E00863EAE}"/>
              </a:ext>
            </a:extLst>
          </p:cNvPr>
          <p:cNvGrpSpPr/>
          <p:nvPr userDrawn="1"/>
        </p:nvGrpSpPr>
        <p:grpSpPr>
          <a:xfrm>
            <a:off x="8186057" y="116187"/>
            <a:ext cx="822019" cy="694358"/>
            <a:chOff x="2992437" y="0"/>
            <a:chExt cx="2543175" cy="2148217"/>
          </a:xfrm>
          <a:solidFill>
            <a:schemeClr val="accent1"/>
          </a:solidFill>
        </p:grpSpPr>
        <p:grpSp>
          <p:nvGrpSpPr>
            <p:cNvPr id="30" name="组合 29">
              <a:extLst>
                <a:ext uri="{FF2B5EF4-FFF2-40B4-BE49-F238E27FC236}">
                  <a16:creationId xmlns:a16="http://schemas.microsoft.com/office/drawing/2014/main" id="{027F470D-8132-42F2-A008-1ABB17FDDADB}"/>
                </a:ext>
              </a:extLst>
            </p:cNvPr>
            <p:cNvGrpSpPr/>
            <p:nvPr/>
          </p:nvGrpSpPr>
          <p:grpSpPr>
            <a:xfrm>
              <a:off x="2992437" y="1183017"/>
              <a:ext cx="2543175" cy="965200"/>
              <a:chOff x="3297238" y="2879725"/>
              <a:chExt cx="2543175" cy="965200"/>
            </a:xfrm>
            <a:grpFill/>
          </p:grpSpPr>
          <p:sp>
            <p:nvSpPr>
              <p:cNvPr id="42" name="Freeform 5">
                <a:extLst>
                  <a:ext uri="{FF2B5EF4-FFF2-40B4-BE49-F238E27FC236}">
                    <a16:creationId xmlns:a16="http://schemas.microsoft.com/office/drawing/2014/main" id="{B1656870-3824-49C9-AA9D-CE77DA5AED16}"/>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6">
                <a:extLst>
                  <a:ext uri="{FF2B5EF4-FFF2-40B4-BE49-F238E27FC236}">
                    <a16:creationId xmlns:a16="http://schemas.microsoft.com/office/drawing/2014/main" id="{0608BD11-CD48-4926-BACE-8E9E8E8A6EFE}"/>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7">
                <a:extLst>
                  <a:ext uri="{FF2B5EF4-FFF2-40B4-BE49-F238E27FC236}">
                    <a16:creationId xmlns:a16="http://schemas.microsoft.com/office/drawing/2014/main" id="{0C8725E6-492E-4429-B1B2-EBAC34C9E019}"/>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8">
                <a:extLst>
                  <a:ext uri="{FF2B5EF4-FFF2-40B4-BE49-F238E27FC236}">
                    <a16:creationId xmlns:a16="http://schemas.microsoft.com/office/drawing/2014/main" id="{87615C0D-97C1-4DA6-A8EC-76B8A1A6F234}"/>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
                <a:extLst>
                  <a:ext uri="{FF2B5EF4-FFF2-40B4-BE49-F238E27FC236}">
                    <a16:creationId xmlns:a16="http://schemas.microsoft.com/office/drawing/2014/main" id="{D3F95B1D-1DC3-4CF3-9192-44E74116A071}"/>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10">
                <a:extLst>
                  <a:ext uri="{FF2B5EF4-FFF2-40B4-BE49-F238E27FC236}">
                    <a16:creationId xmlns:a16="http://schemas.microsoft.com/office/drawing/2014/main" id="{4541F51A-8623-4B9F-88BE-1BCBDB1A4463}"/>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11">
                <a:extLst>
                  <a:ext uri="{FF2B5EF4-FFF2-40B4-BE49-F238E27FC236}">
                    <a16:creationId xmlns:a16="http://schemas.microsoft.com/office/drawing/2014/main" id="{26EBE101-2814-4AA1-8736-C151128C46E4}"/>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12">
                <a:extLst>
                  <a:ext uri="{FF2B5EF4-FFF2-40B4-BE49-F238E27FC236}">
                    <a16:creationId xmlns:a16="http://schemas.microsoft.com/office/drawing/2014/main" id="{81B67C17-DAAE-4381-9472-D3C0E56C29A0}"/>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13">
                <a:extLst>
                  <a:ext uri="{FF2B5EF4-FFF2-40B4-BE49-F238E27FC236}">
                    <a16:creationId xmlns:a16="http://schemas.microsoft.com/office/drawing/2014/main" id="{2CDDE72A-50D1-407E-B075-F749B1D78F4C}"/>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4">
                <a:extLst>
                  <a:ext uri="{FF2B5EF4-FFF2-40B4-BE49-F238E27FC236}">
                    <a16:creationId xmlns:a16="http://schemas.microsoft.com/office/drawing/2014/main" id="{EC543BF7-5296-4F8D-9816-7E453DE5D710}"/>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31" name="组合 30">
              <a:extLst>
                <a:ext uri="{FF2B5EF4-FFF2-40B4-BE49-F238E27FC236}">
                  <a16:creationId xmlns:a16="http://schemas.microsoft.com/office/drawing/2014/main" id="{9A6E39A1-333B-4607-A236-6B775F1ED34B}"/>
                </a:ext>
              </a:extLst>
            </p:cNvPr>
            <p:cNvGrpSpPr/>
            <p:nvPr/>
          </p:nvGrpSpPr>
          <p:grpSpPr>
            <a:xfrm>
              <a:off x="3763962" y="0"/>
              <a:ext cx="1069105" cy="1067923"/>
              <a:chOff x="3851276" y="1292225"/>
              <a:chExt cx="1435100" cy="1433513"/>
            </a:xfrm>
            <a:grpFill/>
          </p:grpSpPr>
          <p:sp>
            <p:nvSpPr>
              <p:cNvPr id="32" name="Freeform 15">
                <a:extLst>
                  <a:ext uri="{FF2B5EF4-FFF2-40B4-BE49-F238E27FC236}">
                    <a16:creationId xmlns:a16="http://schemas.microsoft.com/office/drawing/2014/main" id="{048CE7C5-BFE8-4DE3-8EE5-528AD761AE98}"/>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6">
                <a:extLst>
                  <a:ext uri="{FF2B5EF4-FFF2-40B4-BE49-F238E27FC236}">
                    <a16:creationId xmlns:a16="http://schemas.microsoft.com/office/drawing/2014/main" id="{4FA153E6-8FEE-4538-B682-B08C8A9BA115}"/>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7">
                <a:extLst>
                  <a:ext uri="{FF2B5EF4-FFF2-40B4-BE49-F238E27FC236}">
                    <a16:creationId xmlns:a16="http://schemas.microsoft.com/office/drawing/2014/main" id="{9D42E07F-B2BA-45E8-A412-00A13422B59E}"/>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8">
                <a:extLst>
                  <a:ext uri="{FF2B5EF4-FFF2-40B4-BE49-F238E27FC236}">
                    <a16:creationId xmlns:a16="http://schemas.microsoft.com/office/drawing/2014/main" id="{03957356-CA92-4453-9B21-F714FE6592C1}"/>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9">
                <a:extLst>
                  <a:ext uri="{FF2B5EF4-FFF2-40B4-BE49-F238E27FC236}">
                    <a16:creationId xmlns:a16="http://schemas.microsoft.com/office/drawing/2014/main" id="{F91ABDC8-FB21-4792-B650-FA43639D45D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20">
                <a:extLst>
                  <a:ext uri="{FF2B5EF4-FFF2-40B4-BE49-F238E27FC236}">
                    <a16:creationId xmlns:a16="http://schemas.microsoft.com/office/drawing/2014/main" id="{4C489B71-0610-4245-9666-28E89FEE8BDE}"/>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21">
                <a:extLst>
                  <a:ext uri="{FF2B5EF4-FFF2-40B4-BE49-F238E27FC236}">
                    <a16:creationId xmlns:a16="http://schemas.microsoft.com/office/drawing/2014/main" id="{D580E815-498F-43EC-8BEE-E63DFBF6DE24}"/>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22">
                <a:extLst>
                  <a:ext uri="{FF2B5EF4-FFF2-40B4-BE49-F238E27FC236}">
                    <a16:creationId xmlns:a16="http://schemas.microsoft.com/office/drawing/2014/main" id="{FD931399-E117-4DD4-AF0C-2A6A0ECD9B2B}"/>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23">
                <a:extLst>
                  <a:ext uri="{FF2B5EF4-FFF2-40B4-BE49-F238E27FC236}">
                    <a16:creationId xmlns:a16="http://schemas.microsoft.com/office/drawing/2014/main" id="{43963475-C828-41C8-BE78-15C427CD658C}"/>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24">
                <a:extLst>
                  <a:ext uri="{FF2B5EF4-FFF2-40B4-BE49-F238E27FC236}">
                    <a16:creationId xmlns:a16="http://schemas.microsoft.com/office/drawing/2014/main" id="{962216C1-F785-4BD2-92DC-21322760129F}"/>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52" name="矩形 51">
            <a:extLst>
              <a:ext uri="{FF2B5EF4-FFF2-40B4-BE49-F238E27FC236}">
                <a16:creationId xmlns:a16="http://schemas.microsoft.com/office/drawing/2014/main" id="{3BC3CED9-C592-4A56-90D8-EA868FAD28A9}"/>
              </a:ext>
            </a:extLst>
          </p:cNvPr>
          <p:cNvSpPr/>
          <p:nvPr userDrawn="1"/>
        </p:nvSpPr>
        <p:spPr>
          <a:xfrm>
            <a:off x="0" y="4856205"/>
            <a:ext cx="9144001"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9B64E34A-AE4A-4C23-A7F0-5AFCAAE2AD02}"/>
              </a:ext>
            </a:extLst>
          </p:cNvPr>
          <p:cNvGrpSpPr/>
          <p:nvPr userDrawn="1"/>
        </p:nvGrpSpPr>
        <p:grpSpPr>
          <a:xfrm>
            <a:off x="247135" y="747537"/>
            <a:ext cx="7745928" cy="45719"/>
            <a:chOff x="247135" y="747537"/>
            <a:chExt cx="7745928" cy="45719"/>
          </a:xfrm>
        </p:grpSpPr>
        <p:cxnSp>
          <p:nvCxnSpPr>
            <p:cNvPr id="54" name="直接连接符 53">
              <a:extLst>
                <a:ext uri="{FF2B5EF4-FFF2-40B4-BE49-F238E27FC236}">
                  <a16:creationId xmlns:a16="http://schemas.microsoft.com/office/drawing/2014/main" id="{7FA6B98F-1DAD-4719-AD02-7A8245D8D672}"/>
                </a:ext>
              </a:extLst>
            </p:cNvPr>
            <p:cNvCxnSpPr/>
            <p:nvPr/>
          </p:nvCxnSpPr>
          <p:spPr>
            <a:xfrm flipH="1">
              <a:off x="247135" y="770396"/>
              <a:ext cx="774592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5DDD00DD-2DAD-44AB-A3A3-3F715B6FCB25}"/>
                </a:ext>
              </a:extLst>
            </p:cNvPr>
            <p:cNvSpPr/>
            <p:nvPr/>
          </p:nvSpPr>
          <p:spPr>
            <a:xfrm>
              <a:off x="247135" y="747537"/>
              <a:ext cx="31239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Picture Placeholder 7">
            <a:extLst>
              <a:ext uri="{FF2B5EF4-FFF2-40B4-BE49-F238E27FC236}">
                <a16:creationId xmlns:a16="http://schemas.microsoft.com/office/drawing/2014/main" id="{F7944363-AB73-4CA9-85C2-7E531FBDE8CC}"/>
              </a:ext>
            </a:extLst>
          </p:cNvPr>
          <p:cNvSpPr>
            <a:spLocks noGrp="1"/>
          </p:cNvSpPr>
          <p:nvPr>
            <p:ph type="pic" sz="quarter" idx="14"/>
          </p:nvPr>
        </p:nvSpPr>
        <p:spPr>
          <a:xfrm>
            <a:off x="247135" y="131798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7" name="Picture Placeholder 7">
            <a:extLst>
              <a:ext uri="{FF2B5EF4-FFF2-40B4-BE49-F238E27FC236}">
                <a16:creationId xmlns:a16="http://schemas.microsoft.com/office/drawing/2014/main" id="{EA5BFDE1-28A0-4709-BD16-3B5B680525F3}"/>
              </a:ext>
            </a:extLst>
          </p:cNvPr>
          <p:cNvSpPr>
            <a:spLocks noGrp="1"/>
          </p:cNvSpPr>
          <p:nvPr>
            <p:ph type="pic" sz="quarter" idx="15"/>
          </p:nvPr>
        </p:nvSpPr>
        <p:spPr>
          <a:xfrm>
            <a:off x="3237386" y="1309339"/>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
        <p:nvSpPr>
          <p:cNvPr id="58" name="Picture Placeholder 7">
            <a:extLst>
              <a:ext uri="{FF2B5EF4-FFF2-40B4-BE49-F238E27FC236}">
                <a16:creationId xmlns:a16="http://schemas.microsoft.com/office/drawing/2014/main" id="{77E3D78E-48CD-45A4-A9CC-CCC38B4FB17D}"/>
              </a:ext>
            </a:extLst>
          </p:cNvPr>
          <p:cNvSpPr>
            <a:spLocks noGrp="1"/>
          </p:cNvSpPr>
          <p:nvPr>
            <p:ph type="pic" sz="quarter" idx="16"/>
          </p:nvPr>
        </p:nvSpPr>
        <p:spPr>
          <a:xfrm>
            <a:off x="6227637" y="1323204"/>
            <a:ext cx="2676065" cy="1515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dirty="0"/>
          </a:p>
        </p:txBody>
      </p:sp>
    </p:spTree>
    <p:extLst>
      <p:ext uri="{BB962C8B-B14F-4D97-AF65-F5344CB8AC3E}">
        <p14:creationId xmlns:p14="http://schemas.microsoft.com/office/powerpoint/2010/main" val="385082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68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
        <p:nvSpPr>
          <p:cNvPr id="9" name="矩形 8"/>
          <p:cNvSpPr/>
          <p:nvPr userDrawn="1"/>
        </p:nvSpPr>
        <p:spPr>
          <a:xfrm>
            <a:off x="7154796" y="477758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2458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39564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4253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285555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73E7B-8909-453A-D0E3-2B8BF9FE09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4CE52E-2CB7-E046-FCF1-7E05EF1D5B1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FAC48E-632E-C5BF-928D-F9DF1F6EBEC7}"/>
              </a:ext>
            </a:extLst>
          </p:cNvPr>
          <p:cNvSpPr>
            <a:spLocks noGrp="1"/>
          </p:cNvSpPr>
          <p:nvPr>
            <p:ph type="dt" sz="half" idx="10"/>
          </p:nvPr>
        </p:nvSpPr>
        <p:spPr/>
        <p:txBody>
          <a:bodyPr/>
          <a:lstStyle/>
          <a:p>
            <a:fld id="{8F4C7637-F0C2-4160-A8D6-AE2153DEE693}" type="datetimeFigureOut">
              <a:rPr lang="zh-CN" altLang="en-US" smtClean="0"/>
              <a:t>2023/1/1</a:t>
            </a:fld>
            <a:endParaRPr lang="zh-CN" altLang="en-US"/>
          </a:p>
        </p:txBody>
      </p:sp>
      <p:sp>
        <p:nvSpPr>
          <p:cNvPr id="5" name="页脚占位符 4">
            <a:extLst>
              <a:ext uri="{FF2B5EF4-FFF2-40B4-BE49-F238E27FC236}">
                <a16:creationId xmlns:a16="http://schemas.microsoft.com/office/drawing/2014/main" id="{BF3D9DBC-C117-FC09-E68A-DD9765782D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555A6C-8360-2218-05D5-45F16405E6D7}"/>
              </a:ext>
            </a:extLst>
          </p:cNvPr>
          <p:cNvSpPr>
            <a:spLocks noGrp="1"/>
          </p:cNvSpPr>
          <p:nvPr>
            <p:ph type="sldNum" sz="quarter" idx="12"/>
          </p:nvPr>
        </p:nvSpPr>
        <p:spPr/>
        <p:txBody>
          <a:bodyPr/>
          <a:lstStyle/>
          <a:p>
            <a:fld id="{E5D3E3A6-4EE3-4259-8B21-516082249425}" type="slidenum">
              <a:rPr lang="zh-CN" altLang="en-US" smtClean="0"/>
              <a:t>‹#›</a:t>
            </a:fld>
            <a:endParaRPr lang="zh-CN" altLang="en-US"/>
          </a:p>
        </p:txBody>
      </p:sp>
    </p:spTree>
    <p:extLst>
      <p:ext uri="{BB962C8B-B14F-4D97-AF65-F5344CB8AC3E}">
        <p14:creationId xmlns:p14="http://schemas.microsoft.com/office/powerpoint/2010/main" val="382314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agBrick">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2023/1/1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extLst>
      <p:ext uri="{BB962C8B-B14F-4D97-AF65-F5344CB8AC3E}">
        <p14:creationId xmlns:p14="http://schemas.microsoft.com/office/powerpoint/2010/main" val="7980047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7" r:id="rId3"/>
    <p:sldLayoutId id="2147483667" r:id="rId4"/>
    <p:sldLayoutId id="2147483668" r:id="rId5"/>
    <p:sldLayoutId id="2147483669" r:id="rId6"/>
    <p:sldLayoutId id="2147483670" r:id="rId7"/>
    <p:sldLayoutId id="2147483671" r:id="rId8"/>
    <p:sldLayoutId id="214748367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E8B9CC7-7DE6-41EC-957A-3C9CC4F70307}"/>
              </a:ext>
            </a:extLst>
          </p:cNvPr>
          <p:cNvSpPr/>
          <p:nvPr/>
        </p:nvSpPr>
        <p:spPr bwMode="auto">
          <a:xfrm>
            <a:off x="2786895" y="2130264"/>
            <a:ext cx="3570208"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毕业实训报告</a:t>
            </a:r>
          </a:p>
        </p:txBody>
      </p:sp>
      <p:sp>
        <p:nvSpPr>
          <p:cNvPr id="52" name="矩形 51">
            <a:extLst>
              <a:ext uri="{FF2B5EF4-FFF2-40B4-BE49-F238E27FC236}">
                <a16:creationId xmlns:a16="http://schemas.microsoft.com/office/drawing/2014/main" id="{AC9A0686-7B29-4038-9658-1C51DF2E9691}"/>
              </a:ext>
            </a:extLst>
          </p:cNvPr>
          <p:cNvSpPr/>
          <p:nvPr/>
        </p:nvSpPr>
        <p:spPr>
          <a:xfrm>
            <a:off x="3528907" y="3551611"/>
            <a:ext cx="2059360" cy="276999"/>
          </a:xfrm>
          <a:prstGeom prst="rect">
            <a:avLst/>
          </a:prstGeom>
        </p:spPr>
        <p:txBody>
          <a:bodyPr wrap="square">
            <a:spAutoFit/>
          </a:bodyPr>
          <a:lstStyle/>
          <a:p>
            <a:pPr lvl="0" algn="ctr"/>
            <a:r>
              <a:rPr lang="zh-CN" altLang="en-US" sz="1200" dirty="0">
                <a:solidFill>
                  <a:schemeClr val="bg1"/>
                </a:solidFill>
              </a:rPr>
              <a:t>答辩学生：</a:t>
            </a:r>
            <a:r>
              <a:rPr lang="en-US" altLang="zh-CN" sz="1200" dirty="0">
                <a:solidFill>
                  <a:schemeClr val="bg1"/>
                </a:solidFill>
              </a:rPr>
              <a:t>1951443</a:t>
            </a:r>
            <a:r>
              <a:rPr lang="zh-CN" altLang="en-US" sz="1200" dirty="0">
                <a:solidFill>
                  <a:schemeClr val="bg1"/>
                </a:solidFill>
              </a:rPr>
              <a:t>罗劲桐</a:t>
            </a:r>
            <a:endParaRPr lang="en-US" altLang="zh-CN" sz="1200" dirty="0">
              <a:solidFill>
                <a:schemeClr val="bg1"/>
              </a:solidFill>
            </a:endParaRPr>
          </a:p>
        </p:txBody>
      </p:sp>
      <p:sp>
        <p:nvSpPr>
          <p:cNvPr id="55" name="矩形 54">
            <a:extLst>
              <a:ext uri="{FF2B5EF4-FFF2-40B4-BE49-F238E27FC236}">
                <a16:creationId xmlns:a16="http://schemas.microsoft.com/office/drawing/2014/main" id="{B696D60B-4D89-421B-8E2A-4DB97BDFE8BD}"/>
              </a:ext>
            </a:extLst>
          </p:cNvPr>
          <p:cNvSpPr/>
          <p:nvPr/>
        </p:nvSpPr>
        <p:spPr bwMode="auto">
          <a:xfrm>
            <a:off x="3692590" y="4912668"/>
            <a:ext cx="1758816" cy="230832"/>
          </a:xfrm>
          <a:prstGeom prst="rect">
            <a:avLst/>
          </a:prstGeom>
        </p:spPr>
        <p:txBody>
          <a:bodyPr wrap="none">
            <a:spAutoFit/>
          </a:bodyPr>
          <a:lstStyle/>
          <a:p>
            <a:pPr algn="ctr">
              <a:defRPr/>
            </a:pPr>
            <a:r>
              <a:rPr lang="zh-CN" altLang="en-US" sz="900" kern="100" dirty="0">
                <a:solidFill>
                  <a:schemeClr val="bg1"/>
                </a:solidFill>
                <a:latin typeface="+mn-ea"/>
                <a:cs typeface="Times New Roman" panose="02020603050405020304" pitchFamily="18" charset="0"/>
              </a:rPr>
              <a:t>计算机工程学院 软件工程</a:t>
            </a:r>
            <a:r>
              <a:rPr lang="en-US" altLang="zh-CN" sz="900" kern="100" dirty="0">
                <a:solidFill>
                  <a:schemeClr val="bg1"/>
                </a:solidFill>
                <a:latin typeface="+mn-ea"/>
                <a:cs typeface="Times New Roman" panose="02020603050405020304" pitchFamily="18" charset="0"/>
              </a:rPr>
              <a:t>141</a:t>
            </a:r>
            <a:r>
              <a:rPr lang="zh-CN" altLang="en-US" sz="900" kern="100" dirty="0">
                <a:solidFill>
                  <a:schemeClr val="bg1"/>
                </a:solidFill>
                <a:latin typeface="+mn-ea"/>
                <a:cs typeface="Times New Roman" panose="02020603050405020304" pitchFamily="18" charset="0"/>
              </a:rPr>
              <a:t>班</a:t>
            </a:r>
          </a:p>
        </p:txBody>
      </p:sp>
      <p:sp>
        <p:nvSpPr>
          <p:cNvPr id="37" name="椭圆 36">
            <a:extLst>
              <a:ext uri="{FF2B5EF4-FFF2-40B4-BE49-F238E27FC236}">
                <a16:creationId xmlns:a16="http://schemas.microsoft.com/office/drawing/2014/main"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4630B254-C2A3-4D01-906A-76BCFCA3EAD4}"/>
              </a:ext>
            </a:extLst>
          </p:cNvPr>
          <p:cNvGrpSpPr/>
          <p:nvPr/>
        </p:nvGrpSpPr>
        <p:grpSpPr>
          <a:xfrm>
            <a:off x="4117320" y="1086634"/>
            <a:ext cx="882535" cy="769790"/>
            <a:chOff x="4675188" y="2882900"/>
            <a:chExt cx="360362" cy="314325"/>
          </a:xfrm>
          <a:solidFill>
            <a:schemeClr val="accent1"/>
          </a:solidFill>
        </p:grpSpPr>
        <p:sp>
          <p:nvSpPr>
            <p:cNvPr id="39" name="AutoShape 43">
              <a:extLst>
                <a:ext uri="{FF2B5EF4-FFF2-40B4-BE49-F238E27FC236}">
                  <a16:creationId xmlns:a16="http://schemas.microsoft.com/office/drawing/2014/main"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cxnSp>
        <p:nvCxnSpPr>
          <p:cNvPr id="6" name="直接连接符 5">
            <a:extLst>
              <a:ext uri="{FF2B5EF4-FFF2-40B4-BE49-F238E27FC236}">
                <a16:creationId xmlns:a16="http://schemas.microsoft.com/office/drawing/2014/main" id="{81458E36-A01D-4018-A2FF-8CC27BED20FF}"/>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22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CB22A-CDA4-DA73-0D4C-EE2BE19F0104}"/>
              </a:ext>
            </a:extLst>
          </p:cNvPr>
          <p:cNvSpPr>
            <a:spLocks noGrp="1"/>
          </p:cNvSpPr>
          <p:nvPr>
            <p:ph type="title"/>
          </p:nvPr>
        </p:nvSpPr>
        <p:spPr/>
        <p:txBody>
          <a:bodyPr/>
          <a:lstStyle/>
          <a:p>
            <a:r>
              <a:rPr lang="zh-CN" altLang="en-US" dirty="0"/>
              <a:t>分布式学习类别</a:t>
            </a:r>
          </a:p>
        </p:txBody>
      </p:sp>
      <p:graphicFrame>
        <p:nvGraphicFramePr>
          <p:cNvPr id="6" name="表格 6">
            <a:extLst>
              <a:ext uri="{FF2B5EF4-FFF2-40B4-BE49-F238E27FC236}">
                <a16:creationId xmlns:a16="http://schemas.microsoft.com/office/drawing/2014/main" id="{6C8811EF-DC12-F53A-09F7-D6CABD6EBD45}"/>
              </a:ext>
            </a:extLst>
          </p:cNvPr>
          <p:cNvGraphicFramePr>
            <a:graphicFrameLocks noGrp="1"/>
          </p:cNvGraphicFramePr>
          <p:nvPr>
            <p:ph idx="1"/>
            <p:extLst>
              <p:ext uri="{D42A27DB-BD31-4B8C-83A1-F6EECF244321}">
                <p14:modId xmlns:p14="http://schemas.microsoft.com/office/powerpoint/2010/main" val="2559114869"/>
              </p:ext>
            </p:extLst>
          </p:nvPr>
        </p:nvGraphicFramePr>
        <p:xfrm>
          <a:off x="247135" y="1369219"/>
          <a:ext cx="8705334" cy="3139505"/>
        </p:xfrm>
        <a:graphic>
          <a:graphicData uri="http://schemas.openxmlformats.org/drawingml/2006/table">
            <a:tbl>
              <a:tblPr firstRow="1" bandRow="1">
                <a:tableStyleId>{5C22544A-7EE6-4342-B048-85BDC9FD1C3A}</a:tableStyleId>
              </a:tblPr>
              <a:tblGrid>
                <a:gridCol w="1274982">
                  <a:extLst>
                    <a:ext uri="{9D8B030D-6E8A-4147-A177-3AD203B41FA5}">
                      <a16:colId xmlns:a16="http://schemas.microsoft.com/office/drawing/2014/main" val="830244366"/>
                    </a:ext>
                  </a:extLst>
                </a:gridCol>
                <a:gridCol w="1251975">
                  <a:extLst>
                    <a:ext uri="{9D8B030D-6E8A-4147-A177-3AD203B41FA5}">
                      <a16:colId xmlns:a16="http://schemas.microsoft.com/office/drawing/2014/main" val="1609390669"/>
                    </a:ext>
                  </a:extLst>
                </a:gridCol>
                <a:gridCol w="2718487">
                  <a:extLst>
                    <a:ext uri="{9D8B030D-6E8A-4147-A177-3AD203B41FA5}">
                      <a16:colId xmlns:a16="http://schemas.microsoft.com/office/drawing/2014/main" val="3623117996"/>
                    </a:ext>
                  </a:extLst>
                </a:gridCol>
                <a:gridCol w="3459890">
                  <a:extLst>
                    <a:ext uri="{9D8B030D-6E8A-4147-A177-3AD203B41FA5}">
                      <a16:colId xmlns:a16="http://schemas.microsoft.com/office/drawing/2014/main" val="518484669"/>
                    </a:ext>
                  </a:extLst>
                </a:gridCol>
              </a:tblGrid>
              <a:tr h="206816">
                <a:tc>
                  <a:txBody>
                    <a:bodyPr/>
                    <a:lstStyle/>
                    <a:p>
                      <a:pPr algn="l" fontAlgn="b"/>
                      <a:r>
                        <a:rPr lang="zh-CN" sz="800" b="0" i="0" u="none" strike="noStrike" dirty="0">
                          <a:solidFill>
                            <a:schemeClr val="bg1"/>
                          </a:solidFill>
                          <a:effectLst/>
                          <a:latin typeface="等线" panose="02010600030101010101" pitchFamily="2" charset="-122"/>
                          <a:ea typeface="等线" panose="02010600030101010101" pitchFamily="2" charset="-122"/>
                        </a:rPr>
                        <a:t>分布式学习类别</a:t>
                      </a:r>
                    </a:p>
                  </a:txBody>
                  <a:tcPr marL="5715" marR="5715" marT="5715" marB="0" anchor="b"/>
                </a:tc>
                <a:tc>
                  <a:txBody>
                    <a:bodyPr/>
                    <a:lstStyle/>
                    <a:p>
                      <a:pPr algn="l" fontAlgn="b"/>
                      <a:r>
                        <a:rPr lang="zh-CN" sz="800" b="0" i="0" u="none" strike="noStrike" dirty="0">
                          <a:solidFill>
                            <a:schemeClr val="bg1"/>
                          </a:solidFill>
                          <a:effectLst/>
                          <a:latin typeface="等线" panose="02010600030101010101" pitchFamily="2" charset="-122"/>
                          <a:ea typeface="等线" panose="02010600030101010101" pitchFamily="2" charset="-122"/>
                        </a:rPr>
                        <a:t>方法</a:t>
                      </a:r>
                    </a:p>
                  </a:txBody>
                  <a:tcPr marL="5715" marR="5715" marT="5715" marB="0" anchor="b"/>
                </a:tc>
                <a:tc>
                  <a:txBody>
                    <a:bodyPr/>
                    <a:lstStyle/>
                    <a:p>
                      <a:pPr algn="l" fontAlgn="b"/>
                      <a:r>
                        <a:rPr lang="zh-CN" sz="800" b="0" i="0" u="none" strike="noStrike" dirty="0">
                          <a:solidFill>
                            <a:schemeClr val="bg1"/>
                          </a:solidFill>
                          <a:effectLst/>
                          <a:latin typeface="等线" panose="02010600030101010101" pitchFamily="2" charset="-122"/>
                          <a:ea typeface="等线" panose="02010600030101010101" pitchFamily="2" charset="-122"/>
                        </a:rPr>
                        <a:t>特点</a:t>
                      </a:r>
                    </a:p>
                  </a:txBody>
                  <a:tcPr marL="5715" marR="5715" marT="5715" marB="0" anchor="b"/>
                </a:tc>
                <a:tc>
                  <a:txBody>
                    <a:bodyPr/>
                    <a:lstStyle/>
                    <a:p>
                      <a:pPr algn="l" fontAlgn="b"/>
                      <a:r>
                        <a:rPr lang="zh-CN" sz="800" b="0" i="0" u="none" strike="noStrike" dirty="0">
                          <a:solidFill>
                            <a:schemeClr val="bg1"/>
                          </a:solidFill>
                          <a:effectLst/>
                          <a:latin typeface="等线" panose="02010600030101010101" pitchFamily="2" charset="-122"/>
                          <a:ea typeface="等线" panose="02010600030101010101" pitchFamily="2" charset="-122"/>
                        </a:rPr>
                        <a:t>论文</a:t>
                      </a:r>
                    </a:p>
                  </a:txBody>
                  <a:tcPr marL="5715" marR="5715" marT="5715" marB="0" anchor="b"/>
                </a:tc>
                <a:extLst>
                  <a:ext uri="{0D108BD9-81ED-4DB2-BD59-A6C34878D82A}">
                    <a16:rowId xmlns:a16="http://schemas.microsoft.com/office/drawing/2014/main" val="3249995435"/>
                  </a:ext>
                </a:extLst>
              </a:tr>
              <a:tr h="471710">
                <a:tc rowSpan="4">
                  <a:txBody>
                    <a:bodyPr/>
                    <a:lstStyle/>
                    <a:p>
                      <a:pPr algn="ctr" fontAlgn="b"/>
                      <a:r>
                        <a:rPr lang="zh-CN" sz="800" b="0" i="0" u="none" strike="noStrike">
                          <a:solidFill>
                            <a:srgbClr val="000000"/>
                          </a:solidFill>
                          <a:effectLst/>
                          <a:latin typeface="等线" panose="02010600030101010101" pitchFamily="2" charset="-122"/>
                          <a:ea typeface="等线" panose="02010600030101010101" pitchFamily="2" charset="-122"/>
                        </a:rPr>
                        <a:t>集中式 Param server</a:t>
                      </a: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DGC</a:t>
                      </a:r>
                      <a:endParaRPr lang="zh-CN"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大于阈值的梯度才被发送，其余的梯度进行局部积累</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Lin, Y., Han, S., Mao, H., Wang, Y., &amp; Dally, W.J. (2018). Deep Gradient Compression: Reducing the Communication Bandwidth for Distributed Training. ArXiv, abs/1712.01887.</a:t>
                      </a:r>
                    </a:p>
                  </a:txBody>
                  <a:tcPr marL="5715" marR="5715" marT="5715" marB="0" anchor="b"/>
                </a:tc>
                <a:extLst>
                  <a:ext uri="{0D108BD9-81ED-4DB2-BD59-A6C34878D82A}">
                    <a16:rowId xmlns:a16="http://schemas.microsoft.com/office/drawing/2014/main" val="650930733"/>
                  </a:ext>
                </a:extLst>
              </a:tr>
              <a:tr h="284726">
                <a:tc vMerge="1">
                  <a:txBody>
                    <a:bodyPr/>
                    <a:lstStyle/>
                    <a:p>
                      <a:endParaRPr lang="zh-CN" altLang="en-US"/>
                    </a:p>
                  </a:txBody>
                  <a:tcPr/>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Parallel SGD</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没有优化，最简单的模式</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Zhang, J., Sa, C.D., Mitliagkas, I., &amp; Ré, C. (2016). Parallel SGD: When does averaging help? ArXiv, abs/1606.07365.</a:t>
                      </a:r>
                    </a:p>
                  </a:txBody>
                  <a:tcPr marL="5715" marR="5715" marT="5715" marB="0" anchor="b"/>
                </a:tc>
                <a:extLst>
                  <a:ext uri="{0D108BD9-81ED-4DB2-BD59-A6C34878D82A}">
                    <a16:rowId xmlns:a16="http://schemas.microsoft.com/office/drawing/2014/main" val="1849066514"/>
                  </a:ext>
                </a:extLst>
              </a:tr>
              <a:tr h="284726">
                <a:tc vMerge="1">
                  <a:txBody>
                    <a:bodyPr/>
                    <a:lstStyle/>
                    <a:p>
                      <a:endParaRPr lang="zh-CN" altLang="en-US"/>
                    </a:p>
                  </a:txBody>
                  <a:tcPr/>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Local SGD</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先在worker本地训练几个周期，然后再上传数据</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Stich, S.U. (2019). Local SGD Converges Fast and Communicates Little. ArXiv, abs/1805.09767.</a:t>
                      </a:r>
                    </a:p>
                  </a:txBody>
                  <a:tcPr marL="5715" marR="5715" marT="5715" marB="0" anchor="b"/>
                </a:tc>
                <a:extLst>
                  <a:ext uri="{0D108BD9-81ED-4DB2-BD59-A6C34878D82A}">
                    <a16:rowId xmlns:a16="http://schemas.microsoft.com/office/drawing/2014/main" val="3663252011"/>
                  </a:ext>
                </a:extLst>
              </a:tr>
              <a:tr h="471710">
                <a:tc vMerge="1">
                  <a:txBody>
                    <a:bodyPr/>
                    <a:lstStyle/>
                    <a:p>
                      <a:endParaRPr lang="zh-CN" altLang="en-US"/>
                    </a:p>
                  </a:txBody>
                  <a:tcPr/>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NEOLITHIC</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单向和双向压缩</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Huang X, Chen Y, Yin W, et al. Lower Bounds and Nearly Optimal Algorithms in Distributed Learning with Communication Compression[J]. arXiv preprint arXiv:2206.03665, 2022.</a:t>
                      </a:r>
                    </a:p>
                  </a:txBody>
                  <a:tcPr marL="5715" marR="5715" marT="5715" marB="0" anchor="b"/>
                </a:tc>
                <a:extLst>
                  <a:ext uri="{0D108BD9-81ED-4DB2-BD59-A6C34878D82A}">
                    <a16:rowId xmlns:a16="http://schemas.microsoft.com/office/drawing/2014/main" val="869972349"/>
                  </a:ext>
                </a:extLst>
              </a:tr>
              <a:tr h="471710">
                <a:tc rowSpan="3">
                  <a:txBody>
                    <a:bodyPr/>
                    <a:lstStyle/>
                    <a:p>
                      <a:pPr algn="ctr" fontAlgn="b"/>
                      <a:r>
                        <a:rPr lang="zh-CN" sz="800" b="0" i="0" u="none" strike="noStrike">
                          <a:solidFill>
                            <a:srgbClr val="000000"/>
                          </a:solidFill>
                          <a:effectLst/>
                          <a:latin typeface="等线" panose="02010600030101010101" pitchFamily="2" charset="-122"/>
                          <a:ea typeface="等线" panose="02010600030101010101" pitchFamily="2" charset="-122"/>
                        </a:rPr>
                        <a:t>非集中式 Reduce</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Distributed Subgradient</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解决非平滑convex上的优化。每个agent根据从他的近邻收到的估计值和他使用次梯度方法获得的cost函数的局部信息</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A. Nedic and A. Ozdaglar, "Distributed Subgradient Methods for Multi-Agent Optimization," in IEEE Transactions on Automatic Control, vol. 54, no. 1, pp. 48-61, Jan. 2009, doi: 10.1109/TAC.2008.2009515.</a:t>
                      </a:r>
                    </a:p>
                  </a:txBody>
                  <a:tcPr marL="5715" marR="5715" marT="5715" marB="0" anchor="b"/>
                </a:tc>
                <a:extLst>
                  <a:ext uri="{0D108BD9-81ED-4DB2-BD59-A6C34878D82A}">
                    <a16:rowId xmlns:a16="http://schemas.microsoft.com/office/drawing/2014/main" val="3192415865"/>
                  </a:ext>
                </a:extLst>
              </a:tr>
              <a:tr h="565202">
                <a:tc vMerge="1">
                  <a:txBody>
                    <a:bodyPr/>
                    <a:lstStyle/>
                    <a:p>
                      <a:endParaRPr lang="zh-CN" altLang="en-US"/>
                    </a:p>
                  </a:txBody>
                  <a:tcPr/>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Diffusion adaptation</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自适应扩散diffuse机制。不需要在节点上使用循环路径，自适应网络cost函数随时间变化</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J. Chen and A. H. Sayed, "Diffusion Adaptation Strategies for Distributed Optimization and Learning Over Networks," in IEEE Transactions on Signal Processing, vol. 60, no. 8, pp. 4289-4305, Aug. 2012, doi: 10.1109/TSP.2012.2198470.</a:t>
                      </a:r>
                    </a:p>
                  </a:txBody>
                  <a:tcPr marL="5715" marR="5715" marT="5715" marB="0" anchor="b"/>
                </a:tc>
                <a:extLst>
                  <a:ext uri="{0D108BD9-81ED-4DB2-BD59-A6C34878D82A}">
                    <a16:rowId xmlns:a16="http://schemas.microsoft.com/office/drawing/2014/main" val="2286713584"/>
                  </a:ext>
                </a:extLst>
              </a:tr>
              <a:tr h="382905">
                <a:tc vMerge="1">
                  <a:txBody>
                    <a:bodyPr/>
                    <a:lstStyle/>
                    <a:p>
                      <a:endParaRPr lang="zh-CN" altLang="en-US"/>
                    </a:p>
                  </a:txBody>
                  <a:tcPr/>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D2</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对不同worker的数据差异不敏感。通过添加降低方差的组件，每个worker都会存储上一轮迭代的随机梯度和局部模型</a:t>
                      </a:r>
                    </a:p>
                  </a:txBody>
                  <a:tcPr marL="5715" marR="5715" marT="5715" marB="0" anchor="b"/>
                </a:tc>
                <a:tc>
                  <a:txBody>
                    <a:bodyPr/>
                    <a:lstStyle/>
                    <a:p>
                      <a:pPr algn="l" fontAlgn="b"/>
                      <a:r>
                        <a:rPr lang="zh-CN" sz="800" b="0" i="0" u="none" strike="noStrike" dirty="0">
                          <a:solidFill>
                            <a:srgbClr val="000000"/>
                          </a:solidFill>
                          <a:effectLst/>
                          <a:latin typeface="等线" panose="02010600030101010101" pitchFamily="2" charset="-122"/>
                          <a:ea typeface="等线" panose="02010600030101010101" pitchFamily="2" charset="-122"/>
                        </a:rPr>
                        <a:t>Tang H, Lian X, Yan M, et al. D $^ 2$: Decentralized Training over Decentralized Data[J]. arXiv preprint arXiv:1803.07068, 2018.</a:t>
                      </a:r>
                    </a:p>
                  </a:txBody>
                  <a:tcPr marL="5715" marR="5715" marT="5715" marB="0" anchor="b"/>
                </a:tc>
                <a:extLst>
                  <a:ext uri="{0D108BD9-81ED-4DB2-BD59-A6C34878D82A}">
                    <a16:rowId xmlns:a16="http://schemas.microsoft.com/office/drawing/2014/main" val="3703033214"/>
                  </a:ext>
                </a:extLst>
              </a:tr>
            </a:tbl>
          </a:graphicData>
        </a:graphic>
      </p:graphicFrame>
    </p:spTree>
    <p:extLst>
      <p:ext uri="{BB962C8B-B14F-4D97-AF65-F5344CB8AC3E}">
        <p14:creationId xmlns:p14="http://schemas.microsoft.com/office/powerpoint/2010/main" val="300408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01F7A-D8EF-7AFD-11E0-8FC926FC4A72}"/>
              </a:ext>
            </a:extLst>
          </p:cNvPr>
          <p:cNvSpPr>
            <a:spLocks noGrp="1"/>
          </p:cNvSpPr>
          <p:nvPr>
            <p:ph type="title"/>
          </p:nvPr>
        </p:nvSpPr>
        <p:spPr/>
        <p:txBody>
          <a:bodyPr/>
          <a:lstStyle/>
          <a:p>
            <a:r>
              <a:rPr lang="zh-CN" altLang="en-US" dirty="0"/>
              <a:t>通信压缩类别</a:t>
            </a:r>
          </a:p>
        </p:txBody>
      </p:sp>
      <p:graphicFrame>
        <p:nvGraphicFramePr>
          <p:cNvPr id="4" name="表格 4">
            <a:extLst>
              <a:ext uri="{FF2B5EF4-FFF2-40B4-BE49-F238E27FC236}">
                <a16:creationId xmlns:a16="http://schemas.microsoft.com/office/drawing/2014/main" id="{1FB55C7E-CAE3-6229-FF4D-8496272582EC}"/>
              </a:ext>
            </a:extLst>
          </p:cNvPr>
          <p:cNvGraphicFramePr>
            <a:graphicFrameLocks noGrp="1"/>
          </p:cNvGraphicFramePr>
          <p:nvPr>
            <p:ph idx="1"/>
            <p:extLst>
              <p:ext uri="{D42A27DB-BD31-4B8C-83A1-F6EECF244321}">
                <p14:modId xmlns:p14="http://schemas.microsoft.com/office/powerpoint/2010/main" val="3508542871"/>
              </p:ext>
            </p:extLst>
          </p:nvPr>
        </p:nvGraphicFramePr>
        <p:xfrm>
          <a:off x="339811" y="1369219"/>
          <a:ext cx="8519985" cy="2701290"/>
        </p:xfrm>
        <a:graphic>
          <a:graphicData uri="http://schemas.openxmlformats.org/drawingml/2006/table">
            <a:tbl>
              <a:tblPr firstRow="1" bandRow="1">
                <a:tableStyleId>{5C22544A-7EE6-4342-B048-85BDC9FD1C3A}</a:tableStyleId>
              </a:tblPr>
              <a:tblGrid>
                <a:gridCol w="994719">
                  <a:extLst>
                    <a:ext uri="{9D8B030D-6E8A-4147-A177-3AD203B41FA5}">
                      <a16:colId xmlns:a16="http://schemas.microsoft.com/office/drawing/2014/main" val="262959147"/>
                    </a:ext>
                  </a:extLst>
                </a:gridCol>
                <a:gridCol w="1254211">
                  <a:extLst>
                    <a:ext uri="{9D8B030D-6E8A-4147-A177-3AD203B41FA5}">
                      <a16:colId xmlns:a16="http://schemas.microsoft.com/office/drawing/2014/main" val="3376774726"/>
                    </a:ext>
                  </a:extLst>
                </a:gridCol>
                <a:gridCol w="3305432">
                  <a:extLst>
                    <a:ext uri="{9D8B030D-6E8A-4147-A177-3AD203B41FA5}">
                      <a16:colId xmlns:a16="http://schemas.microsoft.com/office/drawing/2014/main" val="4118376830"/>
                    </a:ext>
                  </a:extLst>
                </a:gridCol>
                <a:gridCol w="2965623">
                  <a:extLst>
                    <a:ext uri="{9D8B030D-6E8A-4147-A177-3AD203B41FA5}">
                      <a16:colId xmlns:a16="http://schemas.microsoft.com/office/drawing/2014/main" val="3643809005"/>
                    </a:ext>
                  </a:extLst>
                </a:gridCol>
              </a:tblGrid>
              <a:tr h="278130">
                <a:tc>
                  <a:txBody>
                    <a:bodyPr/>
                    <a:lstStyle/>
                    <a:p>
                      <a:pPr algn="l" fontAlgn="b"/>
                      <a:r>
                        <a:rPr lang="zh-CN" sz="800" b="0" i="0" u="none" strike="noStrike" dirty="0">
                          <a:solidFill>
                            <a:schemeClr val="bg1"/>
                          </a:solidFill>
                          <a:effectLst/>
                          <a:latin typeface="等线" panose="02010600030101010101" pitchFamily="2" charset="-122"/>
                          <a:ea typeface="等线" panose="02010600030101010101" pitchFamily="2" charset="-122"/>
                        </a:rPr>
                        <a:t>通信压缩类别</a:t>
                      </a:r>
                    </a:p>
                  </a:txBody>
                  <a:tcPr marL="5715" marR="5715" marT="5715" marB="0" anchor="b"/>
                </a:tc>
                <a:tc>
                  <a:txBody>
                    <a:bodyPr/>
                    <a:lstStyle/>
                    <a:p>
                      <a:pPr algn="l" fontAlgn="b"/>
                      <a:r>
                        <a:rPr lang="zh-CN" sz="800" b="0" i="0" u="none" strike="noStrike" dirty="0">
                          <a:solidFill>
                            <a:schemeClr val="bg1"/>
                          </a:solidFill>
                          <a:effectLst/>
                          <a:latin typeface="等线" panose="02010600030101010101" pitchFamily="2" charset="-122"/>
                          <a:ea typeface="等线" panose="02010600030101010101" pitchFamily="2" charset="-122"/>
                        </a:rPr>
                        <a:t>方法</a:t>
                      </a:r>
                    </a:p>
                  </a:txBody>
                  <a:tcPr marL="5715" marR="5715" marT="5715" marB="0" anchor="b"/>
                </a:tc>
                <a:tc>
                  <a:txBody>
                    <a:bodyPr/>
                    <a:lstStyle/>
                    <a:p>
                      <a:pPr algn="l" fontAlgn="b"/>
                      <a:r>
                        <a:rPr lang="zh-CN" sz="800" b="0" i="0" u="none" strike="noStrike" dirty="0">
                          <a:solidFill>
                            <a:schemeClr val="bg1"/>
                          </a:solidFill>
                          <a:effectLst/>
                          <a:latin typeface="等线" panose="02010600030101010101" pitchFamily="2" charset="-122"/>
                          <a:ea typeface="等线" panose="02010600030101010101" pitchFamily="2" charset="-122"/>
                        </a:rPr>
                        <a:t>特点</a:t>
                      </a:r>
                    </a:p>
                  </a:txBody>
                  <a:tcPr marL="5715" marR="5715" marT="5715" marB="0" anchor="b"/>
                </a:tc>
                <a:tc>
                  <a:txBody>
                    <a:bodyPr/>
                    <a:lstStyle/>
                    <a:p>
                      <a:pPr algn="l" fontAlgn="b"/>
                      <a:endParaRPr lang="zh-CN" sz="800" b="0" i="0" u="none" strike="noStrike" dirty="0">
                        <a:solidFill>
                          <a:schemeClr val="bg1"/>
                        </a:solidFill>
                        <a:effectLst/>
                        <a:latin typeface="等线" panose="02010600030101010101" pitchFamily="2" charset="-122"/>
                        <a:ea typeface="等线" panose="02010600030101010101" pitchFamily="2" charset="-122"/>
                      </a:endParaRPr>
                    </a:p>
                  </a:txBody>
                  <a:tcPr marL="5715" marR="5715" marT="5715" marB="0" anchor="b"/>
                </a:tc>
                <a:extLst>
                  <a:ext uri="{0D108BD9-81ED-4DB2-BD59-A6C34878D82A}">
                    <a16:rowId xmlns:a16="http://schemas.microsoft.com/office/drawing/2014/main" val="3237031702"/>
                  </a:ext>
                </a:extLst>
              </a:tr>
              <a:tr h="382905">
                <a:tc rowSpan="3">
                  <a:txBody>
                    <a:bodyPr/>
                    <a:lstStyle/>
                    <a:p>
                      <a:pPr algn="ctr" fontAlgn="b"/>
                      <a:r>
                        <a:rPr lang="zh-CN" sz="800" b="0" i="0" u="none" strike="noStrike">
                          <a:solidFill>
                            <a:srgbClr val="000000"/>
                          </a:solidFill>
                          <a:effectLst/>
                          <a:latin typeface="等线" panose="02010600030101010101" pitchFamily="2" charset="-122"/>
                          <a:ea typeface="等线" panose="02010600030101010101" pitchFamily="2" charset="-122"/>
                        </a:rPr>
                        <a:t>量化</a:t>
                      </a: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Sign-SGD</a:t>
                      </a:r>
                      <a:endParaRPr lang="zh-CN"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只使用1位梯度</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F. Seide, H. Fu, J. Droppo, G. Li, and D. Yu. 1-bit stochastic gradient descent and its application todata-parallel distributed training of speech dnns. InINTERSPEECH, 2014.</a:t>
                      </a:r>
                    </a:p>
                  </a:txBody>
                  <a:tcPr marL="5715" marR="5715" marT="5715" marB="0" anchor="b"/>
                </a:tc>
                <a:extLst>
                  <a:ext uri="{0D108BD9-81ED-4DB2-BD59-A6C34878D82A}">
                    <a16:rowId xmlns:a16="http://schemas.microsoft.com/office/drawing/2014/main" val="3703704303"/>
                  </a:ext>
                </a:extLst>
              </a:tr>
              <a:tr h="382905">
                <a:tc vMerge="1">
                  <a:txBody>
                    <a:bodyPr/>
                    <a:lstStyle/>
                    <a:p>
                      <a:endParaRPr lang="zh-CN" altLang="en-US"/>
                    </a:p>
                  </a:txBody>
                  <a:tcPr/>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EF-SIGNSGD</a:t>
                      </a:r>
                      <a:endParaRPr lang="zh-CN"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用梯度的法线缩放有符号的向量-&gt;梯度的大小；本地存储实际梯度和压缩梯度之间的差异，并将其添加到下一步-&gt;梯度方向</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Karimireddy S P, Rebjock Q, Stich S U, et al. Error Feedback Fixes SignSGD and other Gradient Compression Schemes[J]. arXiv preprint arXiv:1901.09847, 2019.</a:t>
                      </a:r>
                    </a:p>
                  </a:txBody>
                  <a:tcPr marL="5715" marR="5715" marT="5715" marB="0" anchor="b"/>
                </a:tc>
                <a:extLst>
                  <a:ext uri="{0D108BD9-81ED-4DB2-BD59-A6C34878D82A}">
                    <a16:rowId xmlns:a16="http://schemas.microsoft.com/office/drawing/2014/main" val="2906503709"/>
                  </a:ext>
                </a:extLst>
              </a:tr>
              <a:tr h="508635">
                <a:tc vMerge="1">
                  <a:txBody>
                    <a:bodyPr/>
                    <a:lstStyle/>
                    <a:p>
                      <a:endParaRPr lang="zh-CN" altLang="en-US"/>
                    </a:p>
                  </a:txBody>
                  <a:tcPr/>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Q-SGD</a:t>
                      </a:r>
                      <a:endParaRPr lang="zh-CN"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灵活的比特压缩每个梯度</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D. Alistarh, D. Grubic, J. Li, R. Tomioka, and M. Vojnovic. Qsgd: Communication-efficient sgd viagradient quantization and encoding. InAdvances in Neural Information Processing Systems, 2017.</a:t>
                      </a:r>
                    </a:p>
                  </a:txBody>
                  <a:tcPr marL="5715" marR="5715" marT="5715" marB="0" anchor="b"/>
                </a:tc>
                <a:extLst>
                  <a:ext uri="{0D108BD9-81ED-4DB2-BD59-A6C34878D82A}">
                    <a16:rowId xmlns:a16="http://schemas.microsoft.com/office/drawing/2014/main" val="3584324299"/>
                  </a:ext>
                </a:extLst>
              </a:tr>
              <a:tr h="382905">
                <a:tc rowSpan="3">
                  <a:txBody>
                    <a:bodyPr/>
                    <a:lstStyle/>
                    <a:p>
                      <a:pPr algn="ctr" fontAlgn="b"/>
                      <a:r>
                        <a:rPr lang="zh-CN" sz="800" b="0" i="0" u="none" strike="noStrike">
                          <a:solidFill>
                            <a:srgbClr val="000000"/>
                          </a:solidFill>
                          <a:effectLst/>
                          <a:latin typeface="等线" panose="02010600030101010101" pitchFamily="2" charset="-122"/>
                          <a:ea typeface="等线" panose="02010600030101010101" pitchFamily="2" charset="-122"/>
                        </a:rPr>
                        <a:t>稀疏化</a:t>
                      </a: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Synchronous Distributed Optimization</a:t>
                      </a:r>
                      <a:endParaRPr lang="zh-CN"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随机删除梯度，不被丢弃的梯度进行缩放</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J. Wangni, J. Wang, J. Liu, and T. Zhang. Gradient sparsification for communication-efficient dis-tributed optimization. InAdvances in Neural Information Processing Systems, 2018.</a:t>
                      </a:r>
                    </a:p>
                  </a:txBody>
                  <a:tcPr marL="5715" marR="5715" marT="5715" marB="0" anchor="b"/>
                </a:tc>
                <a:extLst>
                  <a:ext uri="{0D108BD9-81ED-4DB2-BD59-A6C34878D82A}">
                    <a16:rowId xmlns:a16="http://schemas.microsoft.com/office/drawing/2014/main" val="3175253709"/>
                  </a:ext>
                </a:extLst>
              </a:tr>
              <a:tr h="382905">
                <a:tc vMerge="1">
                  <a:txBody>
                    <a:bodyPr/>
                    <a:lstStyle/>
                    <a:p>
                      <a:endParaRPr lang="zh-CN" altLang="en-US"/>
                    </a:p>
                  </a:txBody>
                  <a:tcPr/>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Parsified SGD</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传输完整模型或梯度的最大元素的一定数量</a:t>
                      </a: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 S.  U.  Stich,  J.-B.  Cordonnier,  and  M.  Jaggi.   Sparsified  sgd  with  memory.   InAdvances  in  NeuralInformation Processing Systems, 2018.</a:t>
                      </a:r>
                      <a:endParaRPr lang="zh-CN"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extLst>
                  <a:ext uri="{0D108BD9-81ED-4DB2-BD59-A6C34878D82A}">
                    <a16:rowId xmlns:a16="http://schemas.microsoft.com/office/drawing/2014/main" val="208055570"/>
                  </a:ext>
                </a:extLst>
              </a:tr>
              <a:tr h="382905">
                <a:tc vMerge="1">
                  <a:txBody>
                    <a:bodyPr/>
                    <a:lstStyle/>
                    <a:p>
                      <a:endParaRPr lang="zh-CN" altLang="en-US"/>
                    </a:p>
                  </a:txBody>
                  <a:tcPr/>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PowerSGD</a:t>
                      </a:r>
                    </a:p>
                  </a:txBody>
                  <a:tcPr marL="5715" marR="5715" marT="5715" marB="0" anchor="b"/>
                </a:tc>
                <a:tc>
                  <a:txBody>
                    <a:bodyPr/>
                    <a:lstStyle/>
                    <a:p>
                      <a:pPr algn="l" fontAlgn="b"/>
                      <a:r>
                        <a:rPr lang="zh-CN" sz="800" b="0" i="0" u="none" strike="noStrike">
                          <a:solidFill>
                            <a:srgbClr val="000000"/>
                          </a:solidFill>
                          <a:effectLst/>
                          <a:latin typeface="等线" panose="02010600030101010101" pitchFamily="2" charset="-122"/>
                          <a:ea typeface="等线" panose="02010600030101010101" pitchFamily="2" charset="-122"/>
                        </a:rPr>
                        <a:t>使用低秩矩阵分解，计算梯度的低秩近似值。重复使用前一个操作优化步骤中的近似，来热启动动力迭代。</a:t>
                      </a:r>
                    </a:p>
                  </a:txBody>
                  <a:tcPr marL="5715" marR="5715" marT="5715" marB="0" anchor="b"/>
                </a:tc>
                <a:tc>
                  <a:txBody>
                    <a:bodyPr/>
                    <a:lstStyle/>
                    <a:p>
                      <a:pPr algn="l" fontAlgn="b"/>
                      <a:r>
                        <a:rPr lang="zh-CN" sz="800" b="0" i="0" u="none" strike="noStrike" dirty="0">
                          <a:solidFill>
                            <a:srgbClr val="000000"/>
                          </a:solidFill>
                          <a:effectLst/>
                          <a:latin typeface="等线" panose="02010600030101010101" pitchFamily="2" charset="-122"/>
                          <a:ea typeface="等线" panose="02010600030101010101" pitchFamily="2" charset="-122"/>
                        </a:rPr>
                        <a:t>Vogels T, Karimireddy S P, Jaggi M. PowerSGD: Practical low-rank gradient compression for distributed optimization[J]. Advances in Neural Information Processing Systems, 2019, 32.</a:t>
                      </a:r>
                    </a:p>
                  </a:txBody>
                  <a:tcPr marL="5715" marR="5715" marT="5715" marB="0" anchor="b"/>
                </a:tc>
                <a:extLst>
                  <a:ext uri="{0D108BD9-81ED-4DB2-BD59-A6C34878D82A}">
                    <a16:rowId xmlns:a16="http://schemas.microsoft.com/office/drawing/2014/main" val="288287879"/>
                  </a:ext>
                </a:extLst>
              </a:tr>
            </a:tbl>
          </a:graphicData>
        </a:graphic>
      </p:graphicFrame>
    </p:spTree>
    <p:extLst>
      <p:ext uri="{BB962C8B-B14F-4D97-AF65-F5344CB8AC3E}">
        <p14:creationId xmlns:p14="http://schemas.microsoft.com/office/powerpoint/2010/main" val="236124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8DCCD-0637-2154-DB67-2F06477C8624}"/>
              </a:ext>
            </a:extLst>
          </p:cNvPr>
          <p:cNvSpPr>
            <a:spLocks noGrp="1"/>
          </p:cNvSpPr>
          <p:nvPr>
            <p:ph type="title"/>
          </p:nvPr>
        </p:nvSpPr>
        <p:spPr/>
        <p:txBody>
          <a:bodyPr/>
          <a:lstStyle/>
          <a:p>
            <a:r>
              <a:rPr lang="zh-CN" altLang="en-US" dirty="0"/>
              <a:t>误差补偿</a:t>
            </a:r>
          </a:p>
        </p:txBody>
      </p:sp>
      <p:graphicFrame>
        <p:nvGraphicFramePr>
          <p:cNvPr id="4" name="表格 4">
            <a:extLst>
              <a:ext uri="{FF2B5EF4-FFF2-40B4-BE49-F238E27FC236}">
                <a16:creationId xmlns:a16="http://schemas.microsoft.com/office/drawing/2014/main" id="{473F941B-E776-A51A-DCF1-C7175BFEDBB0}"/>
              </a:ext>
            </a:extLst>
          </p:cNvPr>
          <p:cNvGraphicFramePr>
            <a:graphicFrameLocks noGrp="1"/>
          </p:cNvGraphicFramePr>
          <p:nvPr>
            <p:ph idx="1"/>
            <p:extLst>
              <p:ext uri="{D42A27DB-BD31-4B8C-83A1-F6EECF244321}">
                <p14:modId xmlns:p14="http://schemas.microsoft.com/office/powerpoint/2010/main" val="4047404742"/>
              </p:ext>
            </p:extLst>
          </p:nvPr>
        </p:nvGraphicFramePr>
        <p:xfrm>
          <a:off x="628650" y="1369219"/>
          <a:ext cx="7886701" cy="1929765"/>
        </p:xfrm>
        <a:graphic>
          <a:graphicData uri="http://schemas.openxmlformats.org/drawingml/2006/table">
            <a:tbl>
              <a:tblPr firstRow="1" bandRow="1">
                <a:tableStyleId>{5C22544A-7EE6-4342-B048-85BDC9FD1C3A}</a:tableStyleId>
              </a:tblPr>
              <a:tblGrid>
                <a:gridCol w="990086">
                  <a:extLst>
                    <a:ext uri="{9D8B030D-6E8A-4147-A177-3AD203B41FA5}">
                      <a16:colId xmlns:a16="http://schemas.microsoft.com/office/drawing/2014/main" val="1821916061"/>
                    </a:ext>
                  </a:extLst>
                </a:gridCol>
                <a:gridCol w="1686697">
                  <a:extLst>
                    <a:ext uri="{9D8B030D-6E8A-4147-A177-3AD203B41FA5}">
                      <a16:colId xmlns:a16="http://schemas.microsoft.com/office/drawing/2014/main" val="1407099052"/>
                    </a:ext>
                  </a:extLst>
                </a:gridCol>
                <a:gridCol w="3238243">
                  <a:extLst>
                    <a:ext uri="{9D8B030D-6E8A-4147-A177-3AD203B41FA5}">
                      <a16:colId xmlns:a16="http://schemas.microsoft.com/office/drawing/2014/main" val="2284629506"/>
                    </a:ext>
                  </a:extLst>
                </a:gridCol>
                <a:gridCol w="1971675">
                  <a:extLst>
                    <a:ext uri="{9D8B030D-6E8A-4147-A177-3AD203B41FA5}">
                      <a16:colId xmlns:a16="http://schemas.microsoft.com/office/drawing/2014/main" val="1941270434"/>
                    </a:ext>
                  </a:extLst>
                </a:gridCol>
              </a:tblGrid>
              <a:tr h="278130">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误差补偿</a:t>
                      </a:r>
                    </a:p>
                  </a:txBody>
                  <a:tcPr marL="5715" marR="5715" marT="5715" marB="0" anchor="b"/>
                </a:tc>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方法</a:t>
                      </a:r>
                    </a:p>
                  </a:txBody>
                  <a:tcPr marL="5715" marR="5715" marT="5715" marB="0" anchor="b"/>
                </a:tc>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特点</a:t>
                      </a:r>
                    </a:p>
                  </a:txBody>
                  <a:tcPr marL="5715" marR="5715" marT="5715" marB="0" anchor="b"/>
                </a:tc>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论文</a:t>
                      </a:r>
                    </a:p>
                  </a:txBody>
                  <a:tcPr marL="5715" marR="5715" marT="5715" marB="0" anchor="b"/>
                </a:tc>
                <a:extLst>
                  <a:ext uri="{0D108BD9-81ED-4DB2-BD59-A6C34878D82A}">
                    <a16:rowId xmlns:a16="http://schemas.microsoft.com/office/drawing/2014/main" val="1488986993"/>
                  </a:ext>
                </a:extLst>
              </a:tr>
              <a:tr h="508635">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en-US" sz="800" b="0" i="0" u="none" strike="noStrike" dirty="0">
                          <a:solidFill>
                            <a:srgbClr val="000000"/>
                          </a:solidFill>
                          <a:effectLst/>
                          <a:latin typeface="等线" panose="02010600030101010101" pitchFamily="2" charset="-122"/>
                          <a:ea typeface="等线" panose="02010600030101010101" pitchFamily="2" charset="-122"/>
                        </a:rPr>
                        <a:t>EF-SIGNSGD</a:t>
                      </a:r>
                    </a:p>
                  </a:txBody>
                  <a:tcPr marL="5715" marR="5715" marT="5715"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用梯度的法线缩放有符号的向量</a:t>
                      </a:r>
                      <a:r>
                        <a:rPr lang="en-US" altLang="zh-CN" sz="800" b="0" i="0" u="none" strike="noStrike">
                          <a:solidFill>
                            <a:srgbClr val="000000"/>
                          </a:solidFill>
                          <a:effectLst/>
                          <a:latin typeface="等线" panose="02010600030101010101" pitchFamily="2" charset="-122"/>
                          <a:ea typeface="等线" panose="02010600030101010101" pitchFamily="2" charset="-122"/>
                        </a:rPr>
                        <a:t>-&gt;</a:t>
                      </a:r>
                      <a:r>
                        <a:rPr lang="zh-CN" altLang="en-US" sz="800" b="0" i="0" u="none" strike="noStrike">
                          <a:solidFill>
                            <a:srgbClr val="000000"/>
                          </a:solidFill>
                          <a:effectLst/>
                          <a:latin typeface="等线" panose="02010600030101010101" pitchFamily="2" charset="-122"/>
                          <a:ea typeface="等线" panose="02010600030101010101" pitchFamily="2" charset="-122"/>
                        </a:rPr>
                        <a:t>梯度的大小；本地存储实际梯度和压缩梯度之间的差异，并将其添加到下一步</a:t>
                      </a:r>
                      <a:r>
                        <a:rPr lang="en-US" altLang="zh-CN" sz="800" b="0" i="0" u="none" strike="noStrike">
                          <a:solidFill>
                            <a:srgbClr val="000000"/>
                          </a:solidFill>
                          <a:effectLst/>
                          <a:latin typeface="等线" panose="02010600030101010101" pitchFamily="2" charset="-122"/>
                          <a:ea typeface="等线" panose="02010600030101010101" pitchFamily="2" charset="-122"/>
                        </a:rPr>
                        <a:t>-&gt;</a:t>
                      </a:r>
                      <a:r>
                        <a:rPr lang="zh-CN" altLang="en-US" sz="800" b="0" i="0" u="none" strike="noStrike">
                          <a:solidFill>
                            <a:srgbClr val="000000"/>
                          </a:solidFill>
                          <a:effectLst/>
                          <a:latin typeface="等线" panose="02010600030101010101" pitchFamily="2" charset="-122"/>
                          <a:ea typeface="等线" panose="02010600030101010101" pitchFamily="2" charset="-122"/>
                        </a:rPr>
                        <a:t>梯度方向</a:t>
                      </a: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Karimireddy S P, Rebjock Q, Stich S U, et al. Error Feedback Fixes SignSGD and other Gradient Compression Schemes[J]. arXiv preprint arXiv:1901.09847, 2019.</a:t>
                      </a:r>
                    </a:p>
                  </a:txBody>
                  <a:tcPr marL="5715" marR="5715" marT="5715" marB="0" anchor="b"/>
                </a:tc>
                <a:extLst>
                  <a:ext uri="{0D108BD9-81ED-4DB2-BD59-A6C34878D82A}">
                    <a16:rowId xmlns:a16="http://schemas.microsoft.com/office/drawing/2014/main" val="2263759676"/>
                  </a:ext>
                </a:extLst>
              </a:tr>
              <a:tr h="508635">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Sparsified SGD with Memory</a:t>
                      </a:r>
                    </a:p>
                  </a:txBody>
                  <a:tcPr marL="5715" marR="5715" marT="5715" marB="0" anchor="b"/>
                </a:tc>
                <a:tc>
                  <a:txBody>
                    <a:bodyPr/>
                    <a:lstStyle/>
                    <a:p>
                      <a:pPr algn="l" fontAlgn="b"/>
                      <a:r>
                        <a:rPr lang="en-US" altLang="zh-CN" sz="800" b="0" i="0" u="none" strike="noStrike">
                          <a:solidFill>
                            <a:srgbClr val="000000"/>
                          </a:solidFill>
                          <a:effectLst/>
                          <a:latin typeface="等线" panose="02010600030101010101" pitchFamily="2" charset="-122"/>
                          <a:ea typeface="等线" panose="02010600030101010101" pitchFamily="2" charset="-122"/>
                        </a:rPr>
                        <a:t>top-k</a:t>
                      </a:r>
                      <a:r>
                        <a:rPr lang="zh-CN" altLang="en-US" sz="800" b="0" i="0" u="none" strike="noStrike">
                          <a:solidFill>
                            <a:srgbClr val="000000"/>
                          </a:solidFill>
                          <a:effectLst/>
                          <a:latin typeface="等线" panose="02010600030101010101" pitchFamily="2" charset="-122"/>
                          <a:ea typeface="等线" panose="02010600030101010101" pitchFamily="2" charset="-122"/>
                        </a:rPr>
                        <a:t>压缩</a:t>
                      </a:r>
                      <a:r>
                        <a:rPr lang="en-US" altLang="zh-CN" sz="800" b="0" i="0" u="none" strike="noStrike">
                          <a:solidFill>
                            <a:srgbClr val="000000"/>
                          </a:solidFill>
                          <a:effectLst/>
                          <a:latin typeface="等线" panose="02010600030101010101" pitchFamily="2" charset="-122"/>
                          <a:ea typeface="等线" panose="02010600030101010101" pitchFamily="2" charset="-122"/>
                        </a:rPr>
                        <a:t>+</a:t>
                      </a:r>
                      <a:r>
                        <a:rPr lang="zh-CN" altLang="en-US" sz="800" b="0" i="0" u="none" strike="noStrike">
                          <a:solidFill>
                            <a:srgbClr val="000000"/>
                          </a:solidFill>
                          <a:effectLst/>
                          <a:latin typeface="等线" panose="02010600030101010101" pitchFamily="2" charset="-122"/>
                          <a:ea typeface="等线" panose="02010600030101010101" pitchFamily="2" charset="-122"/>
                        </a:rPr>
                        <a:t>应用了内存向量</a:t>
                      </a:r>
                      <a:r>
                        <a:rPr lang="en-US" altLang="zh-CN" sz="800" b="0" i="0" u="none" strike="noStrike">
                          <a:solidFill>
                            <a:srgbClr val="000000"/>
                          </a:solidFill>
                          <a:effectLst/>
                          <a:latin typeface="等线" panose="02010600030101010101" pitchFamily="2" charset="-122"/>
                          <a:ea typeface="等线" panose="02010600030101010101" pitchFamily="2" charset="-122"/>
                        </a:rPr>
                        <a:t>m</a:t>
                      </a:r>
                      <a:r>
                        <a:rPr lang="zh-CN" altLang="en-US" sz="800" b="0" i="0" u="none" strike="noStrike">
                          <a:solidFill>
                            <a:srgbClr val="000000"/>
                          </a:solidFill>
                          <a:effectLst/>
                          <a:latin typeface="等线" panose="02010600030101010101" pitchFamily="2" charset="-122"/>
                          <a:ea typeface="等线" panose="02010600030101010101" pitchFamily="2" charset="-122"/>
                        </a:rPr>
                        <a:t>来缓存被压缩的数据，并应用于下一次的迭代</a:t>
                      </a: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S. U. Stich, J.-B. Cordonnier, and M. Jaggi. Sparsified sgd with memory. InAdvances in NeuralInformation Processing Systems, 2018.</a:t>
                      </a:r>
                    </a:p>
                  </a:txBody>
                  <a:tcPr marL="5715" marR="5715" marT="5715" marB="0" anchor="b"/>
                </a:tc>
                <a:extLst>
                  <a:ext uri="{0D108BD9-81ED-4DB2-BD59-A6C34878D82A}">
                    <a16:rowId xmlns:a16="http://schemas.microsoft.com/office/drawing/2014/main" val="3443393095"/>
                  </a:ext>
                </a:extLst>
              </a:tr>
              <a:tr h="634365">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5715" marR="5715" marT="5715"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EF21 with Bells &amp; Whistles</a:t>
                      </a:r>
                    </a:p>
                  </a:txBody>
                  <a:tcPr marL="5715" marR="5715" marT="5715" marB="0" anchor="b"/>
                </a:tc>
                <a:tc>
                  <a:txBody>
                    <a:bodyPr/>
                    <a:lstStyle/>
                    <a:p>
                      <a:pPr algn="l" fontAlgn="b"/>
                      <a:r>
                        <a:rPr lang="en-US" altLang="zh-CN" sz="800" b="0" i="0" u="none" strike="noStrike">
                          <a:solidFill>
                            <a:srgbClr val="000000"/>
                          </a:solidFill>
                          <a:effectLst/>
                          <a:latin typeface="等线" panose="02010600030101010101" pitchFamily="2" charset="-122"/>
                          <a:ea typeface="等线" panose="02010600030101010101" pitchFamily="2" charset="-122"/>
                        </a:rPr>
                        <a:t>EF21</a:t>
                      </a:r>
                      <a:r>
                        <a:rPr lang="zh-CN" altLang="en-US" sz="800" b="0" i="0" u="none" strike="noStrike">
                          <a:solidFill>
                            <a:srgbClr val="000000"/>
                          </a:solidFill>
                          <a:effectLst/>
                          <a:latin typeface="等线" panose="02010600030101010101" pitchFamily="2" charset="-122"/>
                          <a:ea typeface="等线" panose="02010600030101010101" pitchFamily="2" charset="-122"/>
                        </a:rPr>
                        <a:t>的六个实际扩展：部分参与、随机近似、方差减少、近似设置、动量和双向压缩。</a:t>
                      </a:r>
                    </a:p>
                  </a:txBody>
                  <a:tcPr marL="5715" marR="5715" marT="5715" marB="0" anchor="b"/>
                </a:tc>
                <a:tc>
                  <a:txBody>
                    <a:bodyPr/>
                    <a:lstStyle/>
                    <a:p>
                      <a:pPr algn="l" fontAlgn="b"/>
                      <a:r>
                        <a:rPr lang="en-US" sz="800" b="0" i="0" u="none" strike="noStrike" dirty="0">
                          <a:solidFill>
                            <a:srgbClr val="000000"/>
                          </a:solidFill>
                          <a:effectLst/>
                          <a:latin typeface="等线" panose="02010600030101010101" pitchFamily="2" charset="-122"/>
                          <a:ea typeface="等线" panose="02010600030101010101" pitchFamily="2" charset="-122"/>
                        </a:rPr>
                        <a:t>I. </a:t>
                      </a:r>
                      <a:r>
                        <a:rPr lang="en-US" sz="800" b="0" i="0" u="none" strike="noStrike" dirty="0" err="1">
                          <a:solidFill>
                            <a:srgbClr val="000000"/>
                          </a:solidFill>
                          <a:effectLst/>
                          <a:latin typeface="等线" panose="02010600030101010101" pitchFamily="2" charset="-122"/>
                          <a:ea typeface="等线" panose="02010600030101010101" pitchFamily="2" charset="-122"/>
                        </a:rPr>
                        <a:t>Fatkhullin</a:t>
                      </a:r>
                      <a:r>
                        <a:rPr lang="en-US" sz="800" b="0" i="0" u="none" strike="noStrike" dirty="0">
                          <a:solidFill>
                            <a:srgbClr val="000000"/>
                          </a:solidFill>
                          <a:effectLst/>
                          <a:latin typeface="等线" panose="02010600030101010101" pitchFamily="2" charset="-122"/>
                          <a:ea typeface="等线" panose="02010600030101010101" pitchFamily="2" charset="-122"/>
                        </a:rPr>
                        <a:t>, I. Sokolov, E. A. Gorbunov, Z. Li, and P. </a:t>
                      </a:r>
                      <a:r>
                        <a:rPr lang="en-US" sz="800" b="0" i="0" u="none" strike="noStrike" dirty="0" err="1">
                          <a:solidFill>
                            <a:srgbClr val="000000"/>
                          </a:solidFill>
                          <a:effectLst/>
                          <a:latin typeface="等线" panose="02010600030101010101" pitchFamily="2" charset="-122"/>
                          <a:ea typeface="等线" panose="02010600030101010101" pitchFamily="2" charset="-122"/>
                        </a:rPr>
                        <a:t>Richt</a:t>
                      </a:r>
                      <a:r>
                        <a:rPr lang="en-US" sz="800" b="0" i="0" u="none" strike="noStrike" dirty="0">
                          <a:solidFill>
                            <a:srgbClr val="000000"/>
                          </a:solidFill>
                          <a:effectLst/>
                          <a:latin typeface="等线" panose="02010600030101010101" pitchFamily="2" charset="-122"/>
                          <a:ea typeface="等线" panose="02010600030101010101" pitchFamily="2" charset="-122"/>
                        </a:rPr>
                        <a:t> ́</a:t>
                      </a:r>
                      <a:r>
                        <a:rPr lang="en-US" sz="800" b="0" i="0" u="none" strike="noStrike" dirty="0" err="1">
                          <a:solidFill>
                            <a:srgbClr val="000000"/>
                          </a:solidFill>
                          <a:effectLst/>
                          <a:latin typeface="等线" panose="02010600030101010101" pitchFamily="2" charset="-122"/>
                          <a:ea typeface="等线" panose="02010600030101010101" pitchFamily="2" charset="-122"/>
                        </a:rPr>
                        <a:t>arik</a:t>
                      </a:r>
                      <a:r>
                        <a:rPr lang="en-US" sz="800" b="0" i="0" u="none" strike="noStrike" dirty="0">
                          <a:solidFill>
                            <a:srgbClr val="000000"/>
                          </a:solidFill>
                          <a:effectLst/>
                          <a:latin typeface="等线" panose="02010600030101010101" pitchFamily="2" charset="-122"/>
                          <a:ea typeface="等线" panose="02010600030101010101" pitchFamily="2" charset="-122"/>
                        </a:rPr>
                        <a:t>. Ef21 with bells &amp; whistles: </a:t>
                      </a:r>
                      <a:r>
                        <a:rPr lang="en-US" sz="800" b="0" i="0" u="none" strike="noStrike" dirty="0" err="1">
                          <a:solidFill>
                            <a:srgbClr val="000000"/>
                          </a:solidFill>
                          <a:effectLst/>
                          <a:latin typeface="等线" panose="02010600030101010101" pitchFamily="2" charset="-122"/>
                          <a:ea typeface="等线" panose="02010600030101010101" pitchFamily="2" charset="-122"/>
                        </a:rPr>
                        <a:t>Practicalalgorithmic</a:t>
                      </a:r>
                      <a:r>
                        <a:rPr lang="en-US" sz="800" b="0" i="0" u="none" strike="noStrike" dirty="0">
                          <a:solidFill>
                            <a:srgbClr val="000000"/>
                          </a:solidFill>
                          <a:effectLst/>
                          <a:latin typeface="等线" panose="02010600030101010101" pitchFamily="2" charset="-122"/>
                          <a:ea typeface="等线" panose="02010600030101010101" pitchFamily="2" charset="-122"/>
                        </a:rPr>
                        <a:t> extensions of modern error </a:t>
                      </a:r>
                      <a:r>
                        <a:rPr lang="en-US" sz="800" b="0" i="0" u="none" strike="noStrike" dirty="0" err="1">
                          <a:solidFill>
                            <a:srgbClr val="000000"/>
                          </a:solidFill>
                          <a:effectLst/>
                          <a:latin typeface="等线" panose="02010600030101010101" pitchFamily="2" charset="-122"/>
                          <a:ea typeface="等线" panose="02010600030101010101" pitchFamily="2" charset="-122"/>
                        </a:rPr>
                        <a:t>feedback.ArXiv</a:t>
                      </a:r>
                      <a:r>
                        <a:rPr lang="en-US" sz="800" b="0" i="0" u="none" strike="noStrike" dirty="0">
                          <a:solidFill>
                            <a:srgbClr val="000000"/>
                          </a:solidFill>
                          <a:effectLst/>
                          <a:latin typeface="等线" panose="02010600030101010101" pitchFamily="2" charset="-122"/>
                          <a:ea typeface="等线" panose="02010600030101010101" pitchFamily="2" charset="-122"/>
                        </a:rPr>
                        <a:t>, abs/2110.03294, 2021.</a:t>
                      </a:r>
                    </a:p>
                  </a:txBody>
                  <a:tcPr marL="5715" marR="5715" marT="5715" marB="0" anchor="b"/>
                </a:tc>
                <a:extLst>
                  <a:ext uri="{0D108BD9-81ED-4DB2-BD59-A6C34878D82A}">
                    <a16:rowId xmlns:a16="http://schemas.microsoft.com/office/drawing/2014/main" val="1285541408"/>
                  </a:ext>
                </a:extLst>
              </a:tr>
            </a:tbl>
          </a:graphicData>
        </a:graphic>
      </p:graphicFrame>
    </p:spTree>
    <p:extLst>
      <p:ext uri="{BB962C8B-B14F-4D97-AF65-F5344CB8AC3E}">
        <p14:creationId xmlns:p14="http://schemas.microsoft.com/office/powerpoint/2010/main" val="347306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id="{183B54F9-5625-47BF-A471-30AC2D9AD53F}"/>
              </a:ext>
            </a:extLst>
          </p:cNvPr>
          <p:cNvSpPr/>
          <p:nvPr/>
        </p:nvSpPr>
        <p:spPr bwMode="auto">
          <a:xfrm>
            <a:off x="2942132" y="2130264"/>
            <a:ext cx="3259740" cy="769441"/>
          </a:xfrm>
          <a:prstGeom prst="rect">
            <a:avLst/>
          </a:prstGeom>
        </p:spPr>
        <p:txBody>
          <a:bodyPr wrap="non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Polar Code</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THREE</a:t>
            </a:r>
            <a:endParaRPr lang="zh-CN" altLang="en-US" sz="1400">
              <a:solidFill>
                <a:schemeClr val="bg1"/>
              </a:solidFill>
              <a:latin typeface="+mj-lt"/>
            </a:endParaRPr>
          </a:p>
        </p:txBody>
      </p:sp>
    </p:spTree>
    <p:extLst>
      <p:ext uri="{BB962C8B-B14F-4D97-AF65-F5344CB8AC3E}">
        <p14:creationId xmlns:p14="http://schemas.microsoft.com/office/powerpoint/2010/main" val="25347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CEB30-74C9-8409-121B-6708EE34C654}"/>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283BB8CF-9FEB-FF88-E63B-B6434AE33680}"/>
              </a:ext>
            </a:extLst>
          </p:cNvPr>
          <p:cNvSpPr>
            <a:spLocks noGrp="1"/>
          </p:cNvSpPr>
          <p:nvPr>
            <p:ph idx="1"/>
          </p:nvPr>
        </p:nvSpPr>
        <p:spPr>
          <a:xfrm>
            <a:off x="628650" y="1369219"/>
            <a:ext cx="7886700" cy="3500438"/>
          </a:xfrm>
        </p:spPr>
        <p:txBody>
          <a:bodyPr>
            <a:normAutofit fontScale="85000" lnSpcReduction="20000"/>
          </a:bodyPr>
          <a:lstStyle/>
          <a:p>
            <a:r>
              <a:rPr lang="zh-CN" altLang="en-US" b="0" i="0" dirty="0">
                <a:solidFill>
                  <a:srgbClr val="292C32"/>
                </a:solidFill>
                <a:effectLst/>
                <a:latin typeface="Open Sans" panose="020B0606030504020204" pitchFamily="34" charset="0"/>
              </a:rPr>
              <a:t>主要使用两个方法：极化码和低复杂度的连续编码算法</a:t>
            </a:r>
            <a:endParaRPr lang="en-US" altLang="zh-CN" b="0" i="0" dirty="0">
              <a:solidFill>
                <a:srgbClr val="292C32"/>
              </a:solidFill>
              <a:effectLst/>
              <a:latin typeface="Open Sans" panose="020B0606030504020204" pitchFamily="34" charset="0"/>
            </a:endParaRPr>
          </a:p>
          <a:p>
            <a:r>
              <a:rPr lang="zh-CN" altLang="en-US" dirty="0"/>
              <a:t>率失真函数</a:t>
            </a:r>
            <a:r>
              <a:rPr lang="en-US" altLang="zh-CN" dirty="0"/>
              <a:t>(</a:t>
            </a:r>
            <a:r>
              <a:rPr lang="en-US" altLang="zh-CN" dirty="0" err="1"/>
              <a:t>RateDistortionFunction</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0" i="0" dirty="0">
                <a:solidFill>
                  <a:srgbClr val="292C32"/>
                </a:solidFill>
                <a:effectLst/>
                <a:latin typeface="Open Sans" panose="020B0606030504020204" pitchFamily="34" charset="0"/>
              </a:rPr>
              <a:t>n=9,11,13,15,17</a:t>
            </a:r>
            <a:r>
              <a:rPr lang="zh-CN" altLang="en-US" b="0" i="0" dirty="0">
                <a:solidFill>
                  <a:srgbClr val="292C32"/>
                </a:solidFill>
                <a:effectLst/>
                <a:latin typeface="Open Sans" panose="020B0606030504020204" pitchFamily="34" charset="0"/>
              </a:rPr>
              <a:t>和</a:t>
            </a:r>
            <a:r>
              <a:rPr lang="en-US" altLang="zh-CN" b="0" i="0" dirty="0">
                <a:solidFill>
                  <a:srgbClr val="292C32"/>
                </a:solidFill>
                <a:effectLst/>
                <a:latin typeface="Open Sans" panose="020B0606030504020204" pitchFamily="34" charset="0"/>
              </a:rPr>
              <a:t>19</a:t>
            </a:r>
            <a:r>
              <a:rPr lang="zh-CN" altLang="en-US" b="0" i="0" dirty="0">
                <a:solidFill>
                  <a:srgbClr val="292C32"/>
                </a:solidFill>
                <a:effectLst/>
                <a:latin typeface="Open Sans" panose="020B0606030504020204" pitchFamily="34" charset="0"/>
              </a:rPr>
              <a:t>的算法的速率失真性能。随着区块长度的增加，各点越来越接近速率失真界限。</a:t>
            </a:r>
            <a:endParaRPr lang="en-US" altLang="zh-CN" b="0" i="0" dirty="0">
              <a:solidFill>
                <a:srgbClr val="292C32"/>
              </a:solidFill>
              <a:effectLst/>
              <a:latin typeface="Open Sans" panose="020B0606030504020204" pitchFamily="34" charset="0"/>
            </a:endParaRPr>
          </a:p>
          <a:p>
            <a:r>
              <a:rPr lang="zh-CN" altLang="en-US" dirty="0">
                <a:solidFill>
                  <a:srgbClr val="292C32"/>
                </a:solidFill>
                <a:latin typeface="Open Sans" panose="020B0606030504020204" pitchFamily="34" charset="0"/>
              </a:rPr>
              <a:t>其中，</a:t>
            </a:r>
            <a:r>
              <a:rPr lang="zh-CN" altLang="en-US" b="0" i="0" dirty="0">
                <a:solidFill>
                  <a:srgbClr val="292C32"/>
                </a:solidFill>
                <a:effectLst/>
                <a:latin typeface="Open Sans" panose="020B0606030504020204" pitchFamily="34" charset="0"/>
              </a:rPr>
              <a:t>码的长度</a:t>
            </a:r>
            <a:r>
              <a:rPr lang="en-US" altLang="zh-CN" b="0" i="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总是</a:t>
            </a:r>
            <a:r>
              <a:rPr lang="en-US" altLang="zh-CN" b="0" i="0" dirty="0">
                <a:solidFill>
                  <a:srgbClr val="292C32"/>
                </a:solidFill>
                <a:effectLst/>
                <a:latin typeface="Open Sans" panose="020B0606030504020204" pitchFamily="34" charset="0"/>
              </a:rPr>
              <a:t>2</a:t>
            </a:r>
            <a:r>
              <a:rPr lang="zh-CN" altLang="en-US" b="0" i="0" dirty="0">
                <a:solidFill>
                  <a:srgbClr val="292C32"/>
                </a:solidFill>
                <a:effectLst/>
                <a:latin typeface="Open Sans" panose="020B0606030504020204" pitchFamily="34" charset="0"/>
              </a:rPr>
              <a:t>的幂，即</a:t>
            </a:r>
            <a:r>
              <a:rPr lang="en-US" altLang="zh-CN" b="0" i="0" dirty="0">
                <a:solidFill>
                  <a:srgbClr val="292C32"/>
                </a:solidFill>
                <a:effectLst/>
                <a:latin typeface="Open Sans" panose="020B0606030504020204" pitchFamily="34" charset="0"/>
              </a:rPr>
              <a:t>N=2</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a:t>
            </a:r>
            <a:endParaRPr lang="en-US" altLang="zh-CN" dirty="0"/>
          </a:p>
          <a:p>
            <a:endParaRPr lang="zh-CN" altLang="en-US" dirty="0"/>
          </a:p>
        </p:txBody>
      </p:sp>
      <p:pic>
        <p:nvPicPr>
          <p:cNvPr id="7" name="图片 6">
            <a:extLst>
              <a:ext uri="{FF2B5EF4-FFF2-40B4-BE49-F238E27FC236}">
                <a16:creationId xmlns:a16="http://schemas.microsoft.com/office/drawing/2014/main" id="{34B68AC9-5241-F61A-E68F-EC90BD0ED209}"/>
              </a:ext>
            </a:extLst>
          </p:cNvPr>
          <p:cNvPicPr>
            <a:picLocks noChangeAspect="1"/>
          </p:cNvPicPr>
          <p:nvPr/>
        </p:nvPicPr>
        <p:blipFill>
          <a:blip r:embed="rId3"/>
          <a:stretch>
            <a:fillRect/>
          </a:stretch>
        </p:blipFill>
        <p:spPr>
          <a:xfrm>
            <a:off x="2820724" y="1963691"/>
            <a:ext cx="2862470" cy="1917903"/>
          </a:xfrm>
          <a:prstGeom prst="rect">
            <a:avLst/>
          </a:prstGeom>
        </p:spPr>
      </p:pic>
    </p:spTree>
    <p:extLst>
      <p:ext uri="{BB962C8B-B14F-4D97-AF65-F5344CB8AC3E}">
        <p14:creationId xmlns:p14="http://schemas.microsoft.com/office/powerpoint/2010/main" val="159703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en-US" altLang="zh-CN" dirty="0"/>
              <a:t>Polar code</a:t>
            </a:r>
            <a:r>
              <a:rPr lang="zh-CN" altLang="en-US" dirty="0"/>
              <a:t>原理</a:t>
            </a:r>
          </a:p>
        </p:txBody>
      </p:sp>
      <p:sp>
        <p:nvSpPr>
          <p:cNvPr id="3" name="内容占位符 2">
            <a:extLst>
              <a:ext uri="{FF2B5EF4-FFF2-40B4-BE49-F238E27FC236}">
                <a16:creationId xmlns:a16="http://schemas.microsoft.com/office/drawing/2014/main" id="{BECBCB87-B896-2A64-E977-CFA6E6371E7E}"/>
              </a:ext>
            </a:extLst>
          </p:cNvPr>
          <p:cNvSpPr>
            <a:spLocks noGrp="1"/>
          </p:cNvSpPr>
          <p:nvPr>
            <p:ph idx="1"/>
          </p:nvPr>
        </p:nvSpPr>
        <p:spPr>
          <a:xfrm>
            <a:off x="628650" y="1369218"/>
            <a:ext cx="7886700" cy="1860490"/>
          </a:xfrm>
        </p:spPr>
        <p:txBody>
          <a:bodyPr>
            <a:normAutofit fontScale="85000" lnSpcReduction="10000"/>
          </a:bodyPr>
          <a:lstStyle/>
          <a:p>
            <a:r>
              <a:rPr lang="en-US" altLang="zh-CN" dirty="0"/>
              <a:t>Polar Code</a:t>
            </a:r>
            <a:r>
              <a:rPr lang="zh-CN" altLang="en-US" dirty="0"/>
              <a:t>在容量趋于</a:t>
            </a:r>
            <a:r>
              <a:rPr lang="en-US" altLang="zh-CN" dirty="0"/>
              <a:t>1</a:t>
            </a:r>
            <a:r>
              <a:rPr lang="zh-CN" altLang="en-US" dirty="0"/>
              <a:t>的个子信道上传输消息比特</a:t>
            </a:r>
            <a:r>
              <a:rPr lang="en-US" altLang="zh-CN" dirty="0"/>
              <a:t>K</a:t>
            </a:r>
            <a:r>
              <a:rPr lang="zh-CN" altLang="en-US" dirty="0"/>
              <a:t>位，在其余子信道上传输冻结比特</a:t>
            </a:r>
            <a:r>
              <a:rPr lang="en-US" altLang="zh-CN" dirty="0"/>
              <a:t>N-K</a:t>
            </a:r>
            <a:r>
              <a:rPr lang="zh-CN" altLang="en-US" dirty="0"/>
              <a:t>位（即收发双方已知的固定比特，通常设置为全零）。码长</a:t>
            </a:r>
            <a:r>
              <a:rPr lang="en-US" altLang="zh-CN" dirty="0"/>
              <a:t>N</a:t>
            </a:r>
            <a:r>
              <a:rPr lang="zh-CN" altLang="en-US" dirty="0"/>
              <a:t>位。</a:t>
            </a:r>
            <a:endParaRPr lang="en-US" altLang="zh-CN" dirty="0"/>
          </a:p>
          <a:p>
            <a:r>
              <a:rPr lang="en-US" altLang="zh-CN" dirty="0"/>
              <a:t>U</a:t>
            </a:r>
            <a:r>
              <a:rPr lang="en-US" altLang="zh-CN" baseline="-25000" dirty="0"/>
              <a:t>F</a:t>
            </a:r>
            <a:r>
              <a:rPr lang="en-US" altLang="zh-CN" baseline="30000" dirty="0"/>
              <a:t>C</a:t>
            </a:r>
            <a:r>
              <a:rPr lang="zh-CN" altLang="en-US" dirty="0"/>
              <a:t>是消息比特（</a:t>
            </a:r>
            <a:r>
              <a:rPr lang="en-US" altLang="zh-CN" dirty="0"/>
              <a:t>| U</a:t>
            </a:r>
            <a:r>
              <a:rPr lang="en-US" altLang="zh-CN" baseline="-25000" dirty="0"/>
              <a:t>F</a:t>
            </a:r>
            <a:r>
              <a:rPr lang="en-US" altLang="zh-CN" baseline="30000" dirty="0"/>
              <a:t>C </a:t>
            </a:r>
            <a:r>
              <a:rPr lang="en-US" altLang="zh-CN" dirty="0"/>
              <a:t>|=K</a:t>
            </a:r>
            <a:r>
              <a:rPr lang="zh-CN" altLang="en-US" dirty="0"/>
              <a:t>），</a:t>
            </a:r>
            <a:r>
              <a:rPr lang="en-US" altLang="zh-CN" dirty="0"/>
              <a:t>U</a:t>
            </a:r>
            <a:r>
              <a:rPr lang="en-US" altLang="zh-CN" baseline="-25000" dirty="0"/>
              <a:t>F</a:t>
            </a:r>
            <a:r>
              <a:rPr lang="zh-CN" altLang="en-US" dirty="0"/>
              <a:t>是冻结比特（</a:t>
            </a:r>
            <a:r>
              <a:rPr lang="en-US" altLang="zh-CN" dirty="0"/>
              <a:t>| U</a:t>
            </a:r>
            <a:r>
              <a:rPr lang="en-US" altLang="zh-CN" baseline="-25000" dirty="0"/>
              <a:t>F </a:t>
            </a:r>
            <a:r>
              <a:rPr lang="en-US" altLang="zh-CN" dirty="0"/>
              <a:t>|= N-K </a:t>
            </a:r>
            <a:r>
              <a:rPr lang="zh-CN" altLang="en-US" dirty="0"/>
              <a:t>），</a:t>
            </a:r>
            <a:r>
              <a:rPr lang="en-US" altLang="zh-CN" dirty="0"/>
              <a:t>U</a:t>
            </a:r>
            <a:r>
              <a:rPr lang="en-US" altLang="zh-CN" baseline="30000" dirty="0"/>
              <a:t>N</a:t>
            </a:r>
            <a:r>
              <a:rPr lang="zh-CN" altLang="en-US" dirty="0"/>
              <a:t>是传输的信息（</a:t>
            </a:r>
            <a:r>
              <a:rPr lang="en-US" altLang="zh-CN" dirty="0"/>
              <a:t>| U</a:t>
            </a:r>
            <a:r>
              <a:rPr lang="en-US" altLang="zh-CN" baseline="30000" dirty="0"/>
              <a:t>N </a:t>
            </a:r>
            <a:r>
              <a:rPr lang="en-US" altLang="zh-CN" dirty="0"/>
              <a:t>|=N</a:t>
            </a:r>
            <a:r>
              <a:rPr lang="zh-CN" altLang="en-US" dirty="0"/>
              <a:t>）。</a:t>
            </a:r>
            <a:endParaRPr lang="en-US" altLang="zh-CN" dirty="0"/>
          </a:p>
          <a:p>
            <a:r>
              <a:rPr lang="zh-CN" altLang="en-US" b="0" i="0" dirty="0">
                <a:solidFill>
                  <a:srgbClr val="292C32"/>
                </a:solidFill>
                <a:effectLst/>
                <a:latin typeface="Open Sans" panose="020B0606030504020204" pitchFamily="34" charset="0"/>
              </a:rPr>
              <a:t>变换矩阵</a:t>
            </a:r>
            <a:r>
              <a:rPr lang="en-US" altLang="zh-CN" b="0" i="0" dirty="0">
                <a:solidFill>
                  <a:srgbClr val="292C32"/>
                </a:solidFill>
                <a:effectLst/>
                <a:latin typeface="Open Sans" panose="020B0606030504020204" pitchFamily="34" charset="0"/>
              </a:rPr>
              <a:t>G</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与信息</a:t>
            </a:r>
            <a:r>
              <a:rPr lang="en-US" altLang="zh-CN" b="0" i="0" dirty="0">
                <a:solidFill>
                  <a:srgbClr val="292C32"/>
                </a:solidFill>
                <a:effectLst/>
                <a:latin typeface="Open Sans" panose="020B0606030504020204" pitchFamily="34" charset="0"/>
              </a:rPr>
              <a:t>U</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相乘，所产生的向量</a:t>
            </a:r>
            <a:r>
              <a:rPr lang="en-US" altLang="zh-CN" b="0" i="0" dirty="0">
                <a:solidFill>
                  <a:srgbClr val="292C32"/>
                </a:solidFill>
                <a:effectLst/>
                <a:latin typeface="Open Sans" panose="020B0606030504020204" pitchFamily="34" charset="0"/>
              </a:rPr>
              <a:t>X</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（全噪通道</a:t>
            </a:r>
            <a:r>
              <a:rPr lang="en-US" altLang="zh-CN" b="0" i="0" dirty="0">
                <a:solidFill>
                  <a:srgbClr val="292C32"/>
                </a:solidFill>
                <a:effectLst/>
                <a:latin typeface="Open Sans" panose="020B0606030504020204" pitchFamily="34" charset="0"/>
              </a:rPr>
              <a:t>X</a:t>
            </a:r>
            <a:r>
              <a:rPr lang="en-US" altLang="zh-CN" b="0" i="0" baseline="-25000" dirty="0">
                <a:solidFill>
                  <a:srgbClr val="292C32"/>
                </a:solidFill>
                <a:effectLst/>
                <a:latin typeface="Open Sans" panose="020B0606030504020204" pitchFamily="34" charset="0"/>
              </a:rPr>
              <a:t>F</a:t>
            </a:r>
            <a:r>
              <a:rPr lang="zh-CN" altLang="en-US" b="0" i="0" dirty="0">
                <a:solidFill>
                  <a:srgbClr val="292C32"/>
                </a:solidFill>
                <a:effectLst/>
                <a:latin typeface="Open Sans" panose="020B0606030504020204" pitchFamily="34" charset="0"/>
              </a:rPr>
              <a:t>，和无噪通道</a:t>
            </a:r>
            <a:r>
              <a:rPr lang="en-US" altLang="zh-CN" b="0" i="0" dirty="0">
                <a:solidFill>
                  <a:srgbClr val="292C32"/>
                </a:solidFill>
                <a:effectLst/>
                <a:latin typeface="Open Sans" panose="020B0606030504020204" pitchFamily="34" charset="0"/>
              </a:rPr>
              <a:t>X</a:t>
            </a:r>
            <a:r>
              <a:rPr lang="en-US" altLang="zh-CN" b="0" i="0" baseline="-25000" dirty="0">
                <a:solidFill>
                  <a:srgbClr val="292C32"/>
                </a:solidFill>
                <a:effectLst/>
                <a:latin typeface="Open Sans" panose="020B0606030504020204" pitchFamily="34" charset="0"/>
              </a:rPr>
              <a:t>F</a:t>
            </a:r>
            <a:r>
              <a:rPr lang="en-US" altLang="zh-CN" baseline="30000" dirty="0">
                <a:solidFill>
                  <a:srgbClr val="292C32"/>
                </a:solidFill>
                <a:latin typeface="Open Sans" panose="020B0606030504020204" pitchFamily="34" charset="0"/>
              </a:rPr>
              <a:t>C</a:t>
            </a:r>
            <a:r>
              <a:rPr lang="en-US" altLang="zh-CN" b="0" i="0" baseline="30000" dirty="0">
                <a:solidFill>
                  <a:srgbClr val="292C32"/>
                </a:solidFill>
                <a:effectLst/>
                <a:latin typeface="Open Sans" panose="020B0606030504020204" pitchFamily="34" charset="0"/>
              </a:rPr>
              <a:t> </a:t>
            </a:r>
            <a:r>
              <a:rPr lang="zh-CN" altLang="en-US" b="0" i="0" dirty="0">
                <a:solidFill>
                  <a:srgbClr val="292C32"/>
                </a:solidFill>
                <a:effectLst/>
                <a:latin typeface="Open Sans" panose="020B0606030504020204" pitchFamily="34" charset="0"/>
              </a:rPr>
              <a:t>）通过信道</a:t>
            </a:r>
            <a:r>
              <a:rPr lang="en-US" altLang="zh-CN" b="0" i="0" dirty="0">
                <a:solidFill>
                  <a:srgbClr val="292C32"/>
                </a:solidFill>
                <a:effectLst/>
                <a:latin typeface="Open Sans" panose="020B0606030504020204" pitchFamily="34" charset="0"/>
              </a:rPr>
              <a:t>W</a:t>
            </a:r>
            <a:r>
              <a:rPr lang="zh-CN" altLang="en-US" b="0" i="0" dirty="0">
                <a:solidFill>
                  <a:srgbClr val="292C32"/>
                </a:solidFill>
                <a:effectLst/>
                <a:latin typeface="Open Sans" panose="020B0606030504020204" pitchFamily="34" charset="0"/>
              </a:rPr>
              <a:t>（</a:t>
            </a:r>
            <a:r>
              <a:rPr lang="en-US" altLang="zh-CN" b="0" i="0" dirty="0">
                <a:solidFill>
                  <a:srgbClr val="292C32"/>
                </a:solidFill>
                <a:effectLst/>
                <a:latin typeface="Open Sans" panose="020B0606030504020204" pitchFamily="34" charset="0"/>
              </a:rPr>
              <a:t>BSS</a:t>
            </a:r>
            <a:r>
              <a:rPr lang="zh-CN" altLang="en-US" b="0" i="0" dirty="0">
                <a:solidFill>
                  <a:srgbClr val="292C32"/>
                </a:solidFill>
                <a:effectLst/>
                <a:latin typeface="Open Sans" panose="020B0606030504020204" pitchFamily="34" charset="0"/>
              </a:rPr>
              <a:t>）传输，收到的字是</a:t>
            </a:r>
            <a:r>
              <a:rPr lang="en-US" altLang="zh-CN" b="0" i="0" dirty="0">
                <a:solidFill>
                  <a:srgbClr val="292C32"/>
                </a:solidFill>
                <a:effectLst/>
                <a:latin typeface="Open Sans" panose="020B0606030504020204" pitchFamily="34" charset="0"/>
              </a:rPr>
              <a:t>Y</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，通过</a:t>
            </a:r>
            <a:r>
              <a:rPr lang="en-US" altLang="zh-CN" b="0" i="0" dirty="0">
                <a:solidFill>
                  <a:srgbClr val="292C32"/>
                </a:solidFill>
                <a:effectLst/>
                <a:latin typeface="Open Sans" panose="020B0606030504020204" pitchFamily="34" charset="0"/>
              </a:rPr>
              <a:t>SCL</a:t>
            </a:r>
            <a:r>
              <a:rPr lang="zh-CN" altLang="en-US" b="0" i="0" dirty="0">
                <a:solidFill>
                  <a:srgbClr val="292C32"/>
                </a:solidFill>
                <a:effectLst/>
                <a:latin typeface="Open Sans" panose="020B0606030504020204" pitchFamily="34" charset="0"/>
              </a:rPr>
              <a:t>解码，得到</a:t>
            </a:r>
            <a:r>
              <a:rPr lang="en-US" altLang="zh-CN" dirty="0"/>
              <a:t>U</a:t>
            </a:r>
            <a:r>
              <a:rPr lang="en-US" altLang="zh-CN" baseline="-25000" dirty="0"/>
              <a:t>F</a:t>
            </a:r>
            <a:r>
              <a:rPr lang="en-US" altLang="zh-CN" baseline="30000" dirty="0"/>
              <a:t>C </a:t>
            </a:r>
            <a:r>
              <a:rPr lang="zh-CN" altLang="en-US" b="0" i="0" dirty="0">
                <a:solidFill>
                  <a:srgbClr val="292C32"/>
                </a:solidFill>
                <a:effectLst/>
                <a:latin typeface="Open Sans" panose="020B0606030504020204" pitchFamily="34" charset="0"/>
              </a:rPr>
              <a:t>。</a:t>
            </a:r>
            <a:endParaRPr lang="zh-CN" altLang="en-US" dirty="0"/>
          </a:p>
        </p:txBody>
      </p:sp>
      <p:pic>
        <p:nvPicPr>
          <p:cNvPr id="1026" name="Picture 2" descr="Fig. 1. - The transform $G_{2}^{\otimes n}$ is applied to the information word ${\bar U}$ and the resulting vector ${\bar X}$ is transmitted through the channel $W$. The received word is ${\bar Y}$.">
            <a:extLst>
              <a:ext uri="{FF2B5EF4-FFF2-40B4-BE49-F238E27FC236}">
                <a16:creationId xmlns:a16="http://schemas.microsoft.com/office/drawing/2014/main" id="{8FB50834-9E31-30F6-C143-25CACF866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738" y="3330910"/>
            <a:ext cx="2503793" cy="120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8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en-US" altLang="zh-CN" dirty="0" err="1"/>
              <a:t>Polarcode</a:t>
            </a:r>
            <a:r>
              <a:rPr lang="zh-CN" altLang="en-US" dirty="0"/>
              <a:t>原理</a:t>
            </a:r>
          </a:p>
        </p:txBody>
      </p:sp>
      <p:sp>
        <p:nvSpPr>
          <p:cNvPr id="3" name="内容占位符 2">
            <a:extLst>
              <a:ext uri="{FF2B5EF4-FFF2-40B4-BE49-F238E27FC236}">
                <a16:creationId xmlns:a16="http://schemas.microsoft.com/office/drawing/2014/main" id="{BECBCB87-B896-2A64-E977-CFA6E6371E7E}"/>
              </a:ext>
            </a:extLst>
          </p:cNvPr>
          <p:cNvSpPr>
            <a:spLocks noGrp="1"/>
          </p:cNvSpPr>
          <p:nvPr>
            <p:ph idx="1"/>
          </p:nvPr>
        </p:nvSpPr>
        <p:spPr>
          <a:xfrm>
            <a:off x="628650" y="1369218"/>
            <a:ext cx="3392366" cy="1860490"/>
          </a:xfrm>
        </p:spPr>
        <p:txBody>
          <a:bodyPr>
            <a:normAutofit/>
          </a:bodyPr>
          <a:lstStyle/>
          <a:p>
            <a:r>
              <a:rPr lang="en-US" altLang="zh-CN" dirty="0"/>
              <a:t>SCL</a:t>
            </a:r>
            <a:r>
              <a:rPr lang="zh-CN" altLang="en-US" b="0" i="0" dirty="0">
                <a:solidFill>
                  <a:srgbClr val="555555"/>
                </a:solidFill>
                <a:effectLst/>
                <a:latin typeface="PingFang SC"/>
              </a:rPr>
              <a:t>串行抵消</a:t>
            </a:r>
            <a:r>
              <a:rPr lang="zh-CN" altLang="en-US" dirty="0"/>
              <a:t>算法</a:t>
            </a:r>
            <a:endParaRPr lang="en-US" altLang="zh-CN" dirty="0"/>
          </a:p>
          <a:p>
            <a:r>
              <a:rPr lang="en-US" altLang="zh-CN" b="0" i="0" dirty="0" err="1">
                <a:solidFill>
                  <a:srgbClr val="292C32"/>
                </a:solidFill>
                <a:effectLst/>
                <a:latin typeface="Open Sans" panose="020B0606030504020204" pitchFamily="34" charset="0"/>
              </a:rPr>
              <a:t>U</a:t>
            </a:r>
            <a:r>
              <a:rPr lang="en-US" altLang="zh-CN" b="0" i="0" baseline="-25000" dirty="0" err="1">
                <a:solidFill>
                  <a:srgbClr val="292C32"/>
                </a:solidFill>
                <a:effectLst/>
                <a:latin typeface="Open Sans" panose="020B0606030504020204" pitchFamily="34" charset="0"/>
              </a:rPr>
              <a:t>i</a:t>
            </a:r>
            <a:r>
              <a:rPr lang="en-US" altLang="zh-CN" b="0" i="0" baseline="30000" dirty="0" err="1">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按</a:t>
            </a:r>
            <a:r>
              <a:rPr lang="en-US" altLang="zh-CN" b="0" i="0" dirty="0">
                <a:solidFill>
                  <a:srgbClr val="292C32"/>
                </a:solidFill>
                <a:effectLst/>
                <a:latin typeface="Open Sans" panose="020B0606030504020204" pitchFamily="34" charset="0"/>
              </a:rPr>
              <a:t>0</a:t>
            </a:r>
            <a:r>
              <a:rPr lang="zh-CN" altLang="en-US" b="0" i="0" dirty="0">
                <a:solidFill>
                  <a:srgbClr val="292C32"/>
                </a:solidFill>
                <a:effectLst/>
                <a:latin typeface="Open Sans" panose="020B0606030504020204" pitchFamily="34" charset="0"/>
              </a:rPr>
              <a:t>到</a:t>
            </a:r>
            <a:r>
              <a:rPr lang="en-US" altLang="zh-CN" b="0" i="0" dirty="0">
                <a:solidFill>
                  <a:srgbClr val="292C32"/>
                </a:solidFill>
                <a:effectLst/>
                <a:latin typeface="Open Sans" panose="020B0606030504020204" pitchFamily="34" charset="0"/>
              </a:rPr>
              <a:t>N-1</a:t>
            </a:r>
            <a:r>
              <a:rPr lang="zh-CN" altLang="en-US" b="0" i="0" dirty="0">
                <a:solidFill>
                  <a:srgbClr val="292C32"/>
                </a:solidFill>
                <a:effectLst/>
                <a:latin typeface="Open Sans" panose="020B0606030504020204" pitchFamily="34" charset="0"/>
              </a:rPr>
              <a:t>的顺序进行解码。</a:t>
            </a:r>
            <a:endParaRPr lang="en-US" altLang="zh-CN" b="0" i="0" dirty="0">
              <a:solidFill>
                <a:srgbClr val="292C32"/>
              </a:solidFill>
              <a:effectLst/>
              <a:latin typeface="Open Sans" panose="020B0606030504020204" pitchFamily="34" charset="0"/>
            </a:endParaRPr>
          </a:p>
          <a:p>
            <a:r>
              <a:rPr lang="en-US" altLang="zh-CN" b="0" i="0" dirty="0">
                <a:solidFill>
                  <a:srgbClr val="555555"/>
                </a:solidFill>
                <a:effectLst/>
                <a:latin typeface="PingFang SC"/>
              </a:rPr>
              <a:t>L</a:t>
            </a:r>
            <a:r>
              <a:rPr lang="en-US" altLang="zh-CN" b="0" i="0" baseline="-25000" dirty="0">
                <a:solidFill>
                  <a:srgbClr val="555555"/>
                </a:solidFill>
                <a:effectLst/>
                <a:latin typeface="PingFang SC"/>
              </a:rPr>
              <a:t>N</a:t>
            </a:r>
            <a:r>
              <a:rPr lang="zh-CN" altLang="en-US" b="0" i="0" dirty="0">
                <a:solidFill>
                  <a:srgbClr val="555555"/>
                </a:solidFill>
                <a:effectLst/>
                <a:latin typeface="PingFang SC"/>
              </a:rPr>
              <a:t>是似然比（</a:t>
            </a:r>
            <a:r>
              <a:rPr lang="en-US" altLang="zh-CN" b="0" i="0" dirty="0">
                <a:solidFill>
                  <a:srgbClr val="555555"/>
                </a:solidFill>
                <a:effectLst/>
                <a:latin typeface="PingFang SC"/>
              </a:rPr>
              <a:t>Likelihood Ratio</a:t>
            </a:r>
            <a:r>
              <a:rPr lang="zh-CN" altLang="en-US" b="0" i="0" dirty="0">
                <a:solidFill>
                  <a:srgbClr val="555555"/>
                </a:solidFill>
                <a:effectLst/>
                <a:latin typeface="PingFang SC"/>
              </a:rPr>
              <a:t>，</a:t>
            </a:r>
            <a:r>
              <a:rPr lang="en-US" altLang="zh-CN" b="0" i="0" dirty="0">
                <a:solidFill>
                  <a:srgbClr val="555555"/>
                </a:solidFill>
                <a:effectLst/>
                <a:latin typeface="PingFang SC"/>
              </a:rPr>
              <a:t>LR</a:t>
            </a:r>
            <a:r>
              <a:rPr lang="zh-CN" altLang="en-US" b="0" i="0" dirty="0">
                <a:solidFill>
                  <a:srgbClr val="555555"/>
                </a:solidFill>
                <a:effectLst/>
                <a:latin typeface="PingFang SC"/>
              </a:rPr>
              <a:t>）</a:t>
            </a:r>
            <a:endParaRPr lang="en-US" altLang="zh-CN" b="0" i="0" dirty="0">
              <a:solidFill>
                <a:srgbClr val="292C32"/>
              </a:solidFill>
              <a:effectLst/>
              <a:latin typeface="Open Sans" panose="020B0606030504020204" pitchFamily="34" charset="0"/>
            </a:endParaRPr>
          </a:p>
          <a:p>
            <a:endParaRPr lang="zh-CN" altLang="en-US" dirty="0"/>
          </a:p>
        </p:txBody>
      </p:sp>
      <p:pic>
        <p:nvPicPr>
          <p:cNvPr id="5" name="图片 4">
            <a:extLst>
              <a:ext uri="{FF2B5EF4-FFF2-40B4-BE49-F238E27FC236}">
                <a16:creationId xmlns:a16="http://schemas.microsoft.com/office/drawing/2014/main" id="{0DB84A45-F2C6-3352-C4D9-95F2F00E80D8}"/>
              </a:ext>
            </a:extLst>
          </p:cNvPr>
          <p:cNvPicPr>
            <a:picLocks noChangeAspect="1"/>
          </p:cNvPicPr>
          <p:nvPr/>
        </p:nvPicPr>
        <p:blipFill>
          <a:blip r:embed="rId3"/>
          <a:stretch>
            <a:fillRect/>
          </a:stretch>
        </p:blipFill>
        <p:spPr>
          <a:xfrm>
            <a:off x="3888452" y="1369218"/>
            <a:ext cx="4951847" cy="2962459"/>
          </a:xfrm>
          <a:prstGeom prst="rect">
            <a:avLst/>
          </a:prstGeom>
        </p:spPr>
      </p:pic>
    </p:spTree>
    <p:extLst>
      <p:ext uri="{BB962C8B-B14F-4D97-AF65-F5344CB8AC3E}">
        <p14:creationId xmlns:p14="http://schemas.microsoft.com/office/powerpoint/2010/main" val="358046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zh-CN" altLang="en-US" dirty="0"/>
              <a:t>压缩原理</a:t>
            </a:r>
          </a:p>
        </p:txBody>
      </p:sp>
      <p:sp>
        <p:nvSpPr>
          <p:cNvPr id="3" name="内容占位符 2">
            <a:extLst>
              <a:ext uri="{FF2B5EF4-FFF2-40B4-BE49-F238E27FC236}">
                <a16:creationId xmlns:a16="http://schemas.microsoft.com/office/drawing/2014/main" id="{BECBCB87-B896-2A64-E977-CFA6E6371E7E}"/>
              </a:ext>
            </a:extLst>
          </p:cNvPr>
          <p:cNvSpPr>
            <a:spLocks noGrp="1"/>
          </p:cNvSpPr>
          <p:nvPr>
            <p:ph idx="1"/>
          </p:nvPr>
        </p:nvSpPr>
        <p:spPr>
          <a:xfrm>
            <a:off x="628650" y="1369219"/>
            <a:ext cx="7886700" cy="1790151"/>
          </a:xfrm>
        </p:spPr>
        <p:txBody>
          <a:bodyPr>
            <a:normAutofit fontScale="92500" lnSpcReduction="10000"/>
          </a:bodyPr>
          <a:lstStyle/>
          <a:p>
            <a:r>
              <a:rPr lang="zh-CN" altLang="en-US" dirty="0"/>
              <a:t>使用（原解码）</a:t>
            </a:r>
            <a:r>
              <a:rPr lang="en-US" altLang="zh-CN" dirty="0"/>
              <a:t>SCL</a:t>
            </a:r>
            <a:r>
              <a:rPr lang="zh-CN" altLang="en-US" dirty="0"/>
              <a:t>算法作为编码算法，（原编码）</a:t>
            </a:r>
            <a:r>
              <a:rPr lang="zh-CN" altLang="en-US" b="0" i="0" dirty="0">
                <a:solidFill>
                  <a:srgbClr val="292C32"/>
                </a:solidFill>
                <a:effectLst/>
                <a:latin typeface="Open Sans" panose="020B0606030504020204" pitchFamily="34" charset="0"/>
              </a:rPr>
              <a:t>变换矩阵</a:t>
            </a:r>
            <a:r>
              <a:rPr lang="en-US" altLang="zh-CN" b="0" i="0" dirty="0">
                <a:solidFill>
                  <a:srgbClr val="292C32"/>
                </a:solidFill>
                <a:effectLst/>
                <a:latin typeface="Open Sans" panose="020B0606030504020204" pitchFamily="34" charset="0"/>
              </a:rPr>
              <a:t>G</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，作为解码方法。</a:t>
            </a:r>
            <a:endParaRPr lang="en-US" altLang="zh-CN" b="0" i="0" dirty="0">
              <a:solidFill>
                <a:srgbClr val="292C32"/>
              </a:solidFill>
              <a:effectLst/>
              <a:latin typeface="Open Sans" panose="020B0606030504020204" pitchFamily="34" charset="0"/>
            </a:endParaRPr>
          </a:p>
          <a:p>
            <a:r>
              <a:rPr lang="zh-CN" altLang="en-US" dirty="0">
                <a:solidFill>
                  <a:srgbClr val="292C32"/>
                </a:solidFill>
                <a:latin typeface="Open Sans" panose="020B0606030504020204" pitchFamily="34" charset="0"/>
              </a:rPr>
              <a:t>编码和</a:t>
            </a:r>
            <a:r>
              <a:rPr lang="en-US" altLang="zh-CN" dirty="0">
                <a:solidFill>
                  <a:srgbClr val="292C32"/>
                </a:solidFill>
                <a:latin typeface="Open Sans" panose="020B0606030504020204" pitchFamily="34" charset="0"/>
              </a:rPr>
              <a:t>SCL</a:t>
            </a:r>
            <a:r>
              <a:rPr lang="zh-CN" altLang="en-US" dirty="0">
                <a:solidFill>
                  <a:srgbClr val="292C32"/>
                </a:solidFill>
                <a:latin typeface="Open Sans" panose="020B0606030504020204" pitchFamily="34" charset="0"/>
              </a:rPr>
              <a:t>有略微不同</a:t>
            </a:r>
            <a:endParaRPr lang="en-US" altLang="zh-CN" dirty="0">
              <a:solidFill>
                <a:srgbClr val="292C32"/>
              </a:solidFill>
              <a:latin typeface="Open Sans" panose="020B0606030504020204" pitchFamily="34" charset="0"/>
            </a:endParaRPr>
          </a:p>
          <a:p>
            <a:r>
              <a:rPr lang="en-US" altLang="zh-CN" b="0" i="0" dirty="0">
                <a:solidFill>
                  <a:srgbClr val="292C32"/>
                </a:solidFill>
                <a:effectLst/>
                <a:latin typeface="Open Sans" panose="020B0606030504020204" pitchFamily="34" charset="0"/>
              </a:rPr>
              <a:t>Y</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是信源（</a:t>
            </a:r>
            <a:r>
              <a:rPr lang="en-US" altLang="zh-CN" b="0" i="0" dirty="0">
                <a:solidFill>
                  <a:srgbClr val="292C32"/>
                </a:solidFill>
                <a:effectLst/>
                <a:latin typeface="Open Sans" panose="020B0606030504020204" pitchFamily="34" charset="0"/>
              </a:rPr>
              <a:t>| Y</a:t>
            </a:r>
            <a:r>
              <a:rPr lang="en-US" altLang="zh-CN" b="0" i="0" baseline="30000" dirty="0">
                <a:solidFill>
                  <a:srgbClr val="292C32"/>
                </a:solidFill>
                <a:effectLst/>
                <a:latin typeface="Open Sans" panose="020B0606030504020204" pitchFamily="34" charset="0"/>
              </a:rPr>
              <a:t>N </a:t>
            </a:r>
            <a:r>
              <a:rPr lang="en-US" altLang="zh-CN" b="0" i="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），执行以下算法得到</a:t>
            </a:r>
            <a:r>
              <a:rPr lang="en-US" altLang="zh-CN" b="0" i="0" dirty="0">
                <a:solidFill>
                  <a:srgbClr val="292C32"/>
                </a:solidFill>
                <a:effectLst/>
                <a:latin typeface="Open Sans" panose="020B0606030504020204" pitchFamily="34" charset="0"/>
              </a:rPr>
              <a:t>U</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为码字（</a:t>
            </a:r>
            <a:r>
              <a:rPr lang="en-US" altLang="zh-CN" b="0" i="0" dirty="0">
                <a:solidFill>
                  <a:srgbClr val="292C32"/>
                </a:solidFill>
                <a:effectLst/>
                <a:latin typeface="Open Sans" panose="020B0606030504020204" pitchFamily="34" charset="0"/>
              </a:rPr>
              <a:t>| U</a:t>
            </a:r>
            <a:r>
              <a:rPr lang="en-US" altLang="zh-CN" b="0" i="0" baseline="30000" dirty="0">
                <a:solidFill>
                  <a:srgbClr val="292C32"/>
                </a:solidFill>
                <a:effectLst/>
                <a:latin typeface="Open Sans" panose="020B0606030504020204" pitchFamily="34" charset="0"/>
              </a:rPr>
              <a:t>N </a:t>
            </a:r>
            <a:r>
              <a:rPr lang="en-US" altLang="zh-CN" b="0" i="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）。码字包括</a:t>
            </a:r>
            <a:r>
              <a:rPr lang="en-US" altLang="zh-CN" dirty="0"/>
              <a:t>U</a:t>
            </a:r>
            <a:r>
              <a:rPr lang="en-US" altLang="zh-CN" baseline="-25000" dirty="0"/>
              <a:t>F</a:t>
            </a:r>
            <a:r>
              <a:rPr lang="en-US" altLang="zh-CN" baseline="30000" dirty="0"/>
              <a:t>C</a:t>
            </a:r>
            <a:r>
              <a:rPr lang="zh-CN" altLang="en-US" dirty="0"/>
              <a:t>是压缩后的信息（</a:t>
            </a:r>
            <a:r>
              <a:rPr lang="en-US" altLang="zh-CN" dirty="0"/>
              <a:t>| U</a:t>
            </a:r>
            <a:r>
              <a:rPr lang="en-US" altLang="zh-CN" baseline="-25000" dirty="0"/>
              <a:t>F</a:t>
            </a:r>
            <a:r>
              <a:rPr lang="en-US" altLang="zh-CN" baseline="30000" dirty="0"/>
              <a:t>C </a:t>
            </a:r>
            <a:r>
              <a:rPr lang="en-US" altLang="zh-CN" dirty="0"/>
              <a:t>|=K</a:t>
            </a:r>
            <a:r>
              <a:rPr lang="zh-CN" altLang="en-US" dirty="0"/>
              <a:t>），</a:t>
            </a:r>
            <a:r>
              <a:rPr lang="en-US" altLang="zh-CN" dirty="0"/>
              <a:t>U</a:t>
            </a:r>
            <a:r>
              <a:rPr lang="en-US" altLang="zh-CN" baseline="-25000" dirty="0"/>
              <a:t>F</a:t>
            </a:r>
            <a:r>
              <a:rPr lang="zh-CN" altLang="en-US" dirty="0"/>
              <a:t>是冻结比特双方已知（</a:t>
            </a:r>
            <a:r>
              <a:rPr lang="en-US" altLang="zh-CN" dirty="0"/>
              <a:t>| U</a:t>
            </a:r>
            <a:r>
              <a:rPr lang="en-US" altLang="zh-CN" baseline="-25000" dirty="0"/>
              <a:t>F </a:t>
            </a:r>
            <a:r>
              <a:rPr lang="en-US" altLang="zh-CN" dirty="0"/>
              <a:t>|= N-K </a:t>
            </a:r>
            <a:r>
              <a:rPr lang="zh-CN" altLang="en-US" dirty="0"/>
              <a:t>）</a:t>
            </a:r>
            <a:endParaRPr lang="en-US" altLang="zh-CN" b="0" i="0" dirty="0">
              <a:solidFill>
                <a:srgbClr val="292C32"/>
              </a:solidFill>
              <a:effectLst/>
              <a:latin typeface="Open Sans" panose="020B0606030504020204" pitchFamily="34" charset="0"/>
            </a:endParaRPr>
          </a:p>
          <a:p>
            <a:endParaRPr lang="zh-CN" altLang="en-US" dirty="0"/>
          </a:p>
        </p:txBody>
      </p:sp>
      <p:pic>
        <p:nvPicPr>
          <p:cNvPr id="5" name="图片 4">
            <a:extLst>
              <a:ext uri="{FF2B5EF4-FFF2-40B4-BE49-F238E27FC236}">
                <a16:creationId xmlns:a16="http://schemas.microsoft.com/office/drawing/2014/main" id="{881AFB7E-5D62-E2BA-7BAD-4CAEFFE9BA5E}"/>
              </a:ext>
            </a:extLst>
          </p:cNvPr>
          <p:cNvPicPr>
            <a:picLocks noChangeAspect="1"/>
          </p:cNvPicPr>
          <p:nvPr/>
        </p:nvPicPr>
        <p:blipFill>
          <a:blip r:embed="rId3"/>
          <a:stretch>
            <a:fillRect/>
          </a:stretch>
        </p:blipFill>
        <p:spPr>
          <a:xfrm>
            <a:off x="2080847" y="3023305"/>
            <a:ext cx="4344407" cy="1654086"/>
          </a:xfrm>
          <a:prstGeom prst="rect">
            <a:avLst/>
          </a:prstGeom>
        </p:spPr>
      </p:pic>
    </p:spTree>
    <p:extLst>
      <p:ext uri="{BB962C8B-B14F-4D97-AF65-F5344CB8AC3E}">
        <p14:creationId xmlns:p14="http://schemas.microsoft.com/office/powerpoint/2010/main" val="266311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zh-CN" altLang="en-US" dirty="0"/>
              <a:t>压缩原理</a:t>
            </a:r>
          </a:p>
        </p:txBody>
      </p:sp>
      <p:sp>
        <p:nvSpPr>
          <p:cNvPr id="3" name="内容占位符 2">
            <a:extLst>
              <a:ext uri="{FF2B5EF4-FFF2-40B4-BE49-F238E27FC236}">
                <a16:creationId xmlns:a16="http://schemas.microsoft.com/office/drawing/2014/main" id="{BECBCB87-B896-2A64-E977-CFA6E6371E7E}"/>
              </a:ext>
            </a:extLst>
          </p:cNvPr>
          <p:cNvSpPr>
            <a:spLocks noGrp="1"/>
          </p:cNvSpPr>
          <p:nvPr>
            <p:ph idx="1"/>
          </p:nvPr>
        </p:nvSpPr>
        <p:spPr>
          <a:xfrm>
            <a:off x="628650" y="1369219"/>
            <a:ext cx="7886700" cy="1654086"/>
          </a:xfrm>
        </p:spPr>
        <p:txBody>
          <a:bodyPr>
            <a:normAutofit/>
          </a:bodyPr>
          <a:lstStyle/>
          <a:p>
            <a:r>
              <a:rPr lang="zh-CN" altLang="en-US" dirty="0"/>
              <a:t>解码方法</a:t>
            </a:r>
            <a:endParaRPr lang="en-US" altLang="zh-CN" dirty="0"/>
          </a:p>
          <a:p>
            <a:r>
              <a:rPr lang="zh-CN" altLang="en-US" b="0" i="0" dirty="0">
                <a:solidFill>
                  <a:srgbClr val="292C32"/>
                </a:solidFill>
                <a:effectLst/>
                <a:latin typeface="Open Sans" panose="020B0606030504020204" pitchFamily="34" charset="0"/>
              </a:rPr>
              <a:t>变换矩阵</a:t>
            </a:r>
            <a:r>
              <a:rPr lang="en-US" altLang="zh-CN" b="0" i="0" dirty="0">
                <a:solidFill>
                  <a:srgbClr val="292C32"/>
                </a:solidFill>
                <a:effectLst/>
                <a:latin typeface="Open Sans" panose="020B0606030504020204" pitchFamily="34" charset="0"/>
              </a:rPr>
              <a:t>G</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与信息</a:t>
            </a:r>
            <a:r>
              <a:rPr lang="en-US" altLang="zh-CN" b="0" i="0" dirty="0">
                <a:solidFill>
                  <a:srgbClr val="292C32"/>
                </a:solidFill>
                <a:effectLst/>
                <a:latin typeface="Open Sans" panose="020B0606030504020204" pitchFamily="34" charset="0"/>
              </a:rPr>
              <a:t>U</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（拼接后）相乘，所产生的向量</a:t>
            </a:r>
            <a:r>
              <a:rPr lang="en-US" altLang="zh-CN" b="0" i="0" dirty="0">
                <a:solidFill>
                  <a:srgbClr val="292C32"/>
                </a:solidFill>
                <a:effectLst/>
                <a:latin typeface="Open Sans" panose="020B0606030504020204" pitchFamily="34" charset="0"/>
              </a:rPr>
              <a:t>X</a:t>
            </a:r>
            <a:r>
              <a:rPr lang="en-US" altLang="zh-CN" b="0" i="0" baseline="30000" dirty="0">
                <a:solidFill>
                  <a:srgbClr val="292C32"/>
                </a:solidFill>
                <a:effectLst/>
                <a:latin typeface="Open Sans" panose="020B0606030504020204" pitchFamily="34" charset="0"/>
              </a:rPr>
              <a:t>N</a:t>
            </a:r>
            <a:r>
              <a:rPr lang="zh-CN" altLang="en-US" b="0" i="0" dirty="0">
                <a:solidFill>
                  <a:srgbClr val="292C32"/>
                </a:solidFill>
                <a:effectLst/>
                <a:latin typeface="Open Sans" panose="020B0606030504020204" pitchFamily="34" charset="0"/>
              </a:rPr>
              <a:t>即为结果</a:t>
            </a:r>
            <a:endParaRPr lang="zh-CN" altLang="en-US" dirty="0"/>
          </a:p>
        </p:txBody>
      </p:sp>
    </p:spTree>
    <p:extLst>
      <p:ext uri="{BB962C8B-B14F-4D97-AF65-F5344CB8AC3E}">
        <p14:creationId xmlns:p14="http://schemas.microsoft.com/office/powerpoint/2010/main" val="246458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en-US" altLang="zh-CN" dirty="0" err="1"/>
              <a:t>Polarcode</a:t>
            </a:r>
            <a:r>
              <a:rPr lang="zh-CN" altLang="en-US" dirty="0"/>
              <a:t>代码</a:t>
            </a:r>
          </a:p>
        </p:txBody>
      </p:sp>
      <p:sp>
        <p:nvSpPr>
          <p:cNvPr id="5" name="内容占位符 4">
            <a:extLst>
              <a:ext uri="{FF2B5EF4-FFF2-40B4-BE49-F238E27FC236}">
                <a16:creationId xmlns:a16="http://schemas.microsoft.com/office/drawing/2014/main" id="{EA345EE2-8E08-569D-E96C-3AFB9A4A1CC8}"/>
              </a:ext>
            </a:extLst>
          </p:cNvPr>
          <p:cNvSpPr>
            <a:spLocks noGrp="1"/>
          </p:cNvSpPr>
          <p:nvPr>
            <p:ph idx="1"/>
          </p:nvPr>
        </p:nvSpPr>
        <p:spPr>
          <a:xfrm>
            <a:off x="628650" y="1369219"/>
            <a:ext cx="3632689" cy="3263504"/>
          </a:xfrm>
        </p:spPr>
        <p:txBody>
          <a:bodyPr/>
          <a:lstStyle/>
          <a:p>
            <a:r>
              <a:rPr lang="zh-CN" altLang="en-US" dirty="0"/>
              <a:t>指定输入信息长度</a:t>
            </a:r>
            <a:r>
              <a:rPr lang="en-US" altLang="zh-CN" dirty="0"/>
              <a:t>N</a:t>
            </a:r>
            <a:r>
              <a:rPr lang="zh-CN" altLang="en-US" dirty="0"/>
              <a:t>，压缩后码长</a:t>
            </a:r>
            <a:r>
              <a:rPr lang="en-US" altLang="zh-CN" dirty="0"/>
              <a:t>K</a:t>
            </a:r>
            <a:r>
              <a:rPr lang="zh-CN" altLang="en-US" dirty="0"/>
              <a:t>，信噪比</a:t>
            </a:r>
            <a:r>
              <a:rPr lang="en-US" altLang="zh-CN" dirty="0"/>
              <a:t>SNR</a:t>
            </a:r>
            <a:r>
              <a:rPr lang="zh-CN" altLang="en-US" dirty="0"/>
              <a:t>（用于计算</a:t>
            </a:r>
            <a:r>
              <a:rPr lang="en-US" altLang="zh-CN" dirty="0"/>
              <a:t>LLR</a:t>
            </a:r>
            <a:r>
              <a:rPr lang="zh-CN" altLang="en-US" dirty="0"/>
              <a:t>初始值）</a:t>
            </a:r>
            <a:endParaRPr lang="en-US" altLang="zh-CN" dirty="0"/>
          </a:p>
          <a:p>
            <a:endParaRPr lang="en-US" altLang="zh-CN" dirty="0"/>
          </a:p>
          <a:p>
            <a:r>
              <a:rPr lang="en-US" altLang="zh-CN" dirty="0"/>
              <a:t>Compress</a:t>
            </a:r>
            <a:r>
              <a:rPr lang="zh-CN" altLang="en-US" dirty="0"/>
              <a:t>压缩传输的</a:t>
            </a:r>
            <a:r>
              <a:rPr lang="en-US" altLang="zh-CN" dirty="0"/>
              <a:t>message</a:t>
            </a:r>
            <a:r>
              <a:rPr lang="zh-CN" altLang="en-US" dirty="0"/>
              <a:t>（</a:t>
            </a:r>
            <a:r>
              <a:rPr lang="en-US" altLang="zh-CN" dirty="0"/>
              <a:t>N-&gt;K</a:t>
            </a:r>
            <a:r>
              <a:rPr lang="zh-CN" altLang="en-US" dirty="0"/>
              <a:t>）</a:t>
            </a:r>
            <a:endParaRPr lang="en-US" altLang="zh-CN" dirty="0"/>
          </a:p>
          <a:p>
            <a:r>
              <a:rPr lang="en-US" altLang="zh-CN" dirty="0"/>
              <a:t>Decompress</a:t>
            </a:r>
            <a:r>
              <a:rPr lang="zh-CN" altLang="en-US" dirty="0"/>
              <a:t>解压缩</a:t>
            </a:r>
            <a:r>
              <a:rPr lang="en-US" altLang="zh-CN" dirty="0"/>
              <a:t>message</a:t>
            </a:r>
            <a:r>
              <a:rPr lang="zh-CN" altLang="en-US" dirty="0"/>
              <a:t>（</a:t>
            </a:r>
            <a:r>
              <a:rPr lang="en-US" altLang="zh-CN" dirty="0"/>
              <a:t>K-&gt;N</a:t>
            </a:r>
            <a:r>
              <a:rPr lang="zh-CN" altLang="en-US" dirty="0"/>
              <a:t>）</a:t>
            </a:r>
          </a:p>
        </p:txBody>
      </p:sp>
      <p:sp>
        <p:nvSpPr>
          <p:cNvPr id="6" name="Rectangle 1">
            <a:extLst>
              <a:ext uri="{FF2B5EF4-FFF2-40B4-BE49-F238E27FC236}">
                <a16:creationId xmlns:a16="http://schemas.microsoft.com/office/drawing/2014/main" id="{3CC51E6E-92B1-F6A3-263B-4C9D7B35C4AC}"/>
              </a:ext>
            </a:extLst>
          </p:cNvPr>
          <p:cNvSpPr>
            <a:spLocks noChangeArrowheads="1"/>
          </p:cNvSpPr>
          <p:nvPr/>
        </p:nvSpPr>
        <p:spPr bwMode="auto">
          <a:xfrm>
            <a:off x="4481148" y="882603"/>
            <a:ext cx="4530969" cy="38087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675" dirty="0">
                <a:solidFill>
                  <a:srgbClr val="CC7832"/>
                </a:solidFill>
                <a:latin typeface="Arial Unicode MS"/>
                <a:ea typeface="JetBrains Mono"/>
              </a:rPr>
              <a:t>class </a:t>
            </a:r>
            <a:r>
              <a:rPr lang="zh-CN" altLang="zh-CN" sz="675" dirty="0">
                <a:solidFill>
                  <a:srgbClr val="A9B7C6"/>
                </a:solidFill>
                <a:latin typeface="Arial Unicode MS"/>
                <a:ea typeface="JetBrains Mono"/>
              </a:rPr>
              <a:t>PolarCompress:</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def </a:t>
            </a:r>
            <a:r>
              <a:rPr lang="zh-CN" altLang="zh-CN" sz="675" dirty="0">
                <a:solidFill>
                  <a:srgbClr val="B200B2"/>
                </a:solidFill>
                <a:latin typeface="Arial Unicode MS"/>
                <a:ea typeface="JetBrains Mono"/>
              </a:rPr>
              <a:t>__init__</a:t>
            </a:r>
            <a:r>
              <a:rPr lang="zh-CN" altLang="zh-CN" sz="675" dirty="0">
                <a:solidFill>
                  <a:srgbClr val="A9B7C6"/>
                </a:solidFill>
                <a:latin typeface="Arial Unicode MS"/>
                <a:ea typeface="JetBrains Mono"/>
              </a:rPr>
              <a:t>(</a:t>
            </a:r>
            <a:r>
              <a:rPr lang="zh-CN" altLang="zh-CN" sz="675" dirty="0">
                <a:solidFill>
                  <a:srgbClr val="94558D"/>
                </a:solidFill>
                <a:latin typeface="Arial Unicode MS"/>
                <a:ea typeface="JetBrains Mono"/>
              </a:rPr>
              <a:t>self</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N</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K</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SNR):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.N = N</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.K = K</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.SNR = SNR</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initialise polar code</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 = PolarCode(</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.N</a:t>
            </a:r>
            <a:r>
              <a:rPr lang="zh-CN" altLang="zh-CN" sz="675" dirty="0">
                <a:solidFill>
                  <a:srgbClr val="CC7832"/>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.K)</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.myPC.construction_type = </a:t>
            </a:r>
            <a:r>
              <a:rPr lang="zh-CN" altLang="zh-CN" sz="675" dirty="0">
                <a:solidFill>
                  <a:srgbClr val="6A8759"/>
                </a:solidFill>
                <a:latin typeface="Arial Unicode MS"/>
                <a:ea typeface="JetBrains Mono"/>
              </a:rPr>
              <a:t>'bb'</a:t>
            </a:r>
            <a:br>
              <a:rPr lang="zh-CN" altLang="zh-CN" sz="675" dirty="0">
                <a:solidFill>
                  <a:srgbClr val="6A8759"/>
                </a:solidFill>
                <a:latin typeface="Arial Unicode MS"/>
                <a:ea typeface="JetBrains Mono"/>
              </a:rPr>
            </a:br>
            <a:br>
              <a:rPr lang="zh-CN" altLang="zh-CN" sz="675" dirty="0">
                <a:solidFill>
                  <a:srgbClr val="6A8759"/>
                </a:solidFill>
                <a:latin typeface="Arial Unicode MS"/>
                <a:ea typeface="JetBrains Mono"/>
              </a:rPr>
            </a:br>
            <a:r>
              <a:rPr lang="zh-CN" altLang="zh-CN" sz="675" dirty="0">
                <a:solidFill>
                  <a:srgbClr val="6A8759"/>
                </a:solidFill>
                <a:latin typeface="Arial Unicode MS"/>
                <a:ea typeface="JetBrains Mono"/>
              </a:rPr>
              <a:t>        </a:t>
            </a:r>
            <a:r>
              <a:rPr lang="zh-CN" altLang="zh-CN" sz="675" dirty="0">
                <a:solidFill>
                  <a:srgbClr val="808080"/>
                </a:solidFill>
                <a:latin typeface="Arial Unicode MS"/>
                <a:ea typeface="JetBrains Mono"/>
              </a:rPr>
              <a:t># mothercode construction</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A9B7C6"/>
                </a:solidFill>
                <a:latin typeface="Arial Unicode MS"/>
                <a:ea typeface="JetBrains Mono"/>
              </a:rPr>
              <a:t>Construct(</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SNR)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print(myPC, "\n\n")</a:t>
            </a:r>
            <a:br>
              <a:rPr lang="zh-CN" altLang="zh-CN" sz="675" dirty="0">
                <a:solidFill>
                  <a:srgbClr val="808080"/>
                </a:solidFill>
                <a:latin typeface="Arial Unicode MS"/>
                <a:ea typeface="JetBrains Mono"/>
              </a:rPr>
            </a:b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CC7832"/>
                </a:solidFill>
                <a:latin typeface="Arial Unicode MS"/>
                <a:ea typeface="JetBrains Mono"/>
              </a:rPr>
              <a:t>def </a:t>
            </a:r>
            <a:r>
              <a:rPr lang="zh-CN" altLang="zh-CN" sz="675" dirty="0">
                <a:solidFill>
                  <a:srgbClr val="FFC66D"/>
                </a:solidFill>
                <a:latin typeface="Arial Unicode MS"/>
                <a:ea typeface="JetBrains Mono"/>
              </a:rPr>
              <a:t>compress</a:t>
            </a:r>
            <a:r>
              <a:rPr lang="zh-CN" altLang="zh-CN" sz="675" dirty="0">
                <a:solidFill>
                  <a:srgbClr val="A9B7C6"/>
                </a:solidFill>
                <a:latin typeface="Arial Unicode MS"/>
                <a:ea typeface="JetBrains Mono"/>
              </a:rPr>
              <a:t>(</a:t>
            </a:r>
            <a:r>
              <a:rPr lang="zh-CN" altLang="zh-CN" sz="675" dirty="0">
                <a:solidFill>
                  <a:srgbClr val="94558D"/>
                </a:solidFill>
                <a:latin typeface="Arial Unicode MS"/>
                <a:ea typeface="JetBrains Mono"/>
              </a:rPr>
              <a:t>self</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message):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set message</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A9B7C6"/>
                </a:solidFill>
                <a:latin typeface="Arial Unicode MS"/>
                <a:ea typeface="JetBrains Mono"/>
              </a:rPr>
              <a:t>AWGN_pure(</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a:t>
            </a:r>
            <a:r>
              <a:rPr lang="zh-CN" altLang="zh-CN" sz="675" dirty="0">
                <a:solidFill>
                  <a:srgbClr val="CC7832"/>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.SNR</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message)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print("The message is:", message)</a:t>
            </a:r>
            <a:br>
              <a:rPr lang="zh-CN" altLang="zh-CN" sz="675" dirty="0">
                <a:solidFill>
                  <a:srgbClr val="808080"/>
                </a:solidFill>
                <a:latin typeface="Arial Unicode MS"/>
                <a:ea typeface="JetBrains Mono"/>
              </a:rPr>
            </a:b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 encode message</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A9B7C6"/>
                </a:solidFill>
                <a:latin typeface="Arial Unicode MS"/>
                <a:ea typeface="JetBrains Mono"/>
              </a:rPr>
              <a:t>Compress(</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print("The coded message is:", myPC.message_received)</a:t>
            </a:r>
            <a:br>
              <a:rPr lang="zh-CN" altLang="zh-CN" sz="675" dirty="0">
                <a:solidFill>
                  <a:srgbClr val="808080"/>
                </a:solidFill>
                <a:latin typeface="Arial Unicode MS"/>
                <a:ea typeface="JetBrains Mono"/>
              </a:rPr>
            </a:b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.myPC.message_received</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def </a:t>
            </a:r>
            <a:r>
              <a:rPr lang="zh-CN" altLang="zh-CN" sz="675" dirty="0">
                <a:solidFill>
                  <a:srgbClr val="FFC66D"/>
                </a:solidFill>
                <a:latin typeface="Arial Unicode MS"/>
                <a:ea typeface="JetBrains Mono"/>
              </a:rPr>
              <a:t>decompress</a:t>
            </a:r>
            <a:r>
              <a:rPr lang="zh-CN" altLang="zh-CN" sz="675" dirty="0">
                <a:solidFill>
                  <a:srgbClr val="A9B7C6"/>
                </a:solidFill>
                <a:latin typeface="Arial Unicode MS"/>
                <a:ea typeface="JetBrains Mono"/>
              </a:rPr>
              <a:t>(</a:t>
            </a:r>
            <a:r>
              <a:rPr lang="zh-CN" altLang="zh-CN" sz="675" dirty="0">
                <a:solidFill>
                  <a:srgbClr val="94558D"/>
                </a:solidFill>
                <a:latin typeface="Arial Unicode MS"/>
                <a:ea typeface="JetBrains Mono"/>
              </a:rPr>
              <a:t>self</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message_received):</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transmit the codeword</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.myPC.set_message(message_received)</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decode the received codeword</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A9B7C6"/>
                </a:solidFill>
                <a:latin typeface="Arial Unicode MS"/>
                <a:ea typeface="JetBrains Mono"/>
              </a:rPr>
              <a:t>Decompress(</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print("The decoded message is:", myPC.get_codeword())</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 print("Precision:", numpy.count_nonzero(my_message == myPC.get_codeword()) / my_message.shape[0])</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 print("Diffs:", numpy.where(my_message != myPC.get_codeword()))</a:t>
            </a:r>
            <a:br>
              <a:rPr lang="zh-CN" altLang="zh-CN" sz="675" dirty="0">
                <a:solidFill>
                  <a:srgbClr val="808080"/>
                </a:solidFill>
                <a:latin typeface="Arial Unicode MS"/>
                <a:ea typeface="JetBrains Mono"/>
              </a:rPr>
            </a:b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.myPC.get_codeword()</a:t>
            </a:r>
            <a:endParaRPr lang="zh-CN" altLang="zh-CN" dirty="0">
              <a:latin typeface="Arial" panose="020B0604020202020204" pitchFamily="34" charset="0"/>
            </a:endParaRPr>
          </a:p>
        </p:txBody>
      </p:sp>
    </p:spTree>
    <p:extLst>
      <p:ext uri="{BB962C8B-B14F-4D97-AF65-F5344CB8AC3E}">
        <p14:creationId xmlns:p14="http://schemas.microsoft.com/office/powerpoint/2010/main" val="286244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3EBB16A-0AD6-482D-AA2F-E4C5A81E44B2}"/>
              </a:ext>
            </a:extLst>
          </p:cNvPr>
          <p:cNvSpPr/>
          <p:nvPr/>
        </p:nvSpPr>
        <p:spPr>
          <a:xfrm>
            <a:off x="0" y="-14015"/>
            <a:ext cx="9144001" cy="997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bwMode="auto">
          <a:xfrm>
            <a:off x="1227184" y="249409"/>
            <a:ext cx="1877437" cy="461665"/>
          </a:xfrm>
          <a:prstGeom prst="rect">
            <a:avLst/>
          </a:prstGeom>
        </p:spPr>
        <p:txBody>
          <a:bodyPr wrap="none">
            <a:spAutoFit/>
          </a:bodyPr>
          <a:lstStyle/>
          <a:p>
            <a:pPr>
              <a:defRPr/>
            </a:pPr>
            <a:r>
              <a:rPr lang="en-US" altLang="zh-CN" sz="2400" kern="100" dirty="0">
                <a:solidFill>
                  <a:schemeClr val="bg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bg1"/>
              </a:solidFill>
              <a:latin typeface="+mj-lt"/>
              <a:ea typeface="微软雅黑" panose="020B0503020204020204" pitchFamily="34" charset="-122"/>
              <a:cs typeface="Times New Roman" panose="02020603050405020304" pitchFamily="18" charset="0"/>
            </a:endParaRPr>
          </a:p>
        </p:txBody>
      </p:sp>
      <p:sp>
        <p:nvSpPr>
          <p:cNvPr id="44" name="矩形 43">
            <a:extLst>
              <a:ext uri="{FF2B5EF4-FFF2-40B4-BE49-F238E27FC236}">
                <a16:creationId xmlns:a16="http://schemas.microsoft.com/office/drawing/2014/main" id="{0F1B35CB-F420-4CAB-92EA-0DE5D093E3F6}"/>
              </a:ext>
            </a:extLst>
          </p:cNvPr>
          <p:cNvSpPr/>
          <p:nvPr/>
        </p:nvSpPr>
        <p:spPr bwMode="auto">
          <a:xfrm>
            <a:off x="-27729" y="157076"/>
            <a:ext cx="1236237" cy="646331"/>
          </a:xfrm>
          <a:prstGeom prst="rect">
            <a:avLst/>
          </a:prstGeom>
        </p:spPr>
        <p:txBody>
          <a:bodyPr wrap="none">
            <a:spAutoFit/>
          </a:bodyPr>
          <a:lstStyle/>
          <a:p>
            <a:pPr algn="ctr">
              <a:defRPr/>
            </a:pPr>
            <a:r>
              <a:rPr lang="zh-CN" altLang="en-US" sz="3600" kern="100">
                <a:solidFill>
                  <a:schemeClr val="bg1"/>
                </a:solidFill>
                <a:latin typeface="+mj-lt"/>
                <a:ea typeface="微软雅黑" panose="020B0503020204020204" pitchFamily="34" charset="-122"/>
                <a:cs typeface="Times New Roman" panose="02020603050405020304" pitchFamily="18" charset="0"/>
              </a:rPr>
              <a:t>目 录</a:t>
            </a:r>
          </a:p>
        </p:txBody>
      </p:sp>
      <p:cxnSp>
        <p:nvCxnSpPr>
          <p:cNvPr id="4" name="直接连接符 3">
            <a:extLst>
              <a:ext uri="{FF2B5EF4-FFF2-40B4-BE49-F238E27FC236}">
                <a16:creationId xmlns:a16="http://schemas.microsoft.com/office/drawing/2014/main" id="{CB4DAF5A-F0C7-46AF-96C4-255D76C773F0}"/>
              </a:ext>
            </a:extLst>
          </p:cNvPr>
          <p:cNvCxnSpPr/>
          <p:nvPr/>
        </p:nvCxnSpPr>
        <p:spPr>
          <a:xfrm>
            <a:off x="1208508" y="307242"/>
            <a:ext cx="0" cy="345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08DBBDA6-A305-485F-BD13-6D3802AB9326}"/>
              </a:ext>
            </a:extLst>
          </p:cNvPr>
          <p:cNvSpPr/>
          <p:nvPr/>
        </p:nvSpPr>
        <p:spPr>
          <a:xfrm>
            <a:off x="240816" y="1495168"/>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01</a:t>
            </a:r>
            <a:endParaRPr lang="zh-CN" altLang="en-US" sz="2400">
              <a:latin typeface="+mj-lt"/>
            </a:endParaRPr>
          </a:p>
        </p:txBody>
      </p:sp>
      <p:sp>
        <p:nvSpPr>
          <p:cNvPr id="19" name="文本框 6">
            <a:extLst>
              <a:ext uri="{FF2B5EF4-FFF2-40B4-BE49-F238E27FC236}">
                <a16:creationId xmlns:a16="http://schemas.microsoft.com/office/drawing/2014/main" id="{06A5D669-B85A-4CFA-A605-F90DEDC58FC8}"/>
              </a:ext>
            </a:extLst>
          </p:cNvPr>
          <p:cNvSpPr txBox="1">
            <a:spLocks noChangeArrowheads="1"/>
          </p:cNvSpPr>
          <p:nvPr/>
        </p:nvSpPr>
        <p:spPr bwMode="auto">
          <a:xfrm>
            <a:off x="6155322" y="169998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梯度压缩</a:t>
            </a:r>
          </a:p>
        </p:txBody>
      </p:sp>
      <p:sp>
        <p:nvSpPr>
          <p:cNvPr id="20" name="文本框 6">
            <a:extLst>
              <a:ext uri="{FF2B5EF4-FFF2-40B4-BE49-F238E27FC236}">
                <a16:creationId xmlns:a16="http://schemas.microsoft.com/office/drawing/2014/main" id="{51ED690A-3001-4FF2-AC2A-DE15C617E187}"/>
              </a:ext>
            </a:extLst>
          </p:cNvPr>
          <p:cNvSpPr txBox="1">
            <a:spLocks noChangeArrowheads="1"/>
          </p:cNvSpPr>
          <p:nvPr/>
        </p:nvSpPr>
        <p:spPr bwMode="auto">
          <a:xfrm>
            <a:off x="1437256" y="3282069"/>
            <a:ext cx="1522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a:solidFill>
                  <a:schemeClr val="accent1"/>
                </a:solidFill>
                <a:latin typeface="+mj-ea"/>
                <a:ea typeface="+mj-ea"/>
              </a:rPr>
              <a:t>Polar Code</a:t>
            </a:r>
          </a:p>
        </p:txBody>
      </p:sp>
      <p:sp>
        <p:nvSpPr>
          <p:cNvPr id="21" name="文本框 6">
            <a:extLst>
              <a:ext uri="{FF2B5EF4-FFF2-40B4-BE49-F238E27FC236}">
                <a16:creationId xmlns:a16="http://schemas.microsoft.com/office/drawing/2014/main" id="{609DBD86-0110-4698-85E9-3F4AA5CE130C}"/>
              </a:ext>
            </a:extLst>
          </p:cNvPr>
          <p:cNvSpPr txBox="1">
            <a:spLocks noChangeArrowheads="1"/>
          </p:cNvSpPr>
          <p:nvPr/>
        </p:nvSpPr>
        <p:spPr bwMode="auto">
          <a:xfrm>
            <a:off x="6155322" y="3282069"/>
            <a:ext cx="2550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err="1">
                <a:solidFill>
                  <a:schemeClr val="accent1"/>
                </a:solidFill>
                <a:latin typeface="+mj-ea"/>
                <a:ea typeface="+mj-ea"/>
              </a:rPr>
              <a:t>BytePS</a:t>
            </a:r>
            <a:endParaRPr lang="en-US" altLang="zh-CN" sz="2000" dirty="0">
              <a:solidFill>
                <a:schemeClr val="accent1"/>
              </a:solidFill>
              <a:latin typeface="+mj-ea"/>
              <a:ea typeface="+mj-ea"/>
            </a:endParaRPr>
          </a:p>
        </p:txBody>
      </p:sp>
      <p:sp>
        <p:nvSpPr>
          <p:cNvPr id="22" name="文本框 6">
            <a:extLst>
              <a:ext uri="{FF2B5EF4-FFF2-40B4-BE49-F238E27FC236}">
                <a16:creationId xmlns:a16="http://schemas.microsoft.com/office/drawing/2014/main" id="{94D1CB4E-C486-4282-9166-ACE60101FCE1}"/>
              </a:ext>
            </a:extLst>
          </p:cNvPr>
          <p:cNvSpPr txBox="1">
            <a:spLocks noChangeArrowheads="1"/>
          </p:cNvSpPr>
          <p:nvPr/>
        </p:nvSpPr>
        <p:spPr bwMode="auto">
          <a:xfrm>
            <a:off x="1464988" y="1699981"/>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accent1"/>
                </a:solidFill>
                <a:latin typeface="+mj-ea"/>
                <a:ea typeface="+mj-ea"/>
              </a:rPr>
              <a:t>分布式训练</a:t>
            </a:r>
          </a:p>
        </p:txBody>
      </p:sp>
      <p:sp>
        <p:nvSpPr>
          <p:cNvPr id="23" name="椭圆 22">
            <a:extLst>
              <a:ext uri="{FF2B5EF4-FFF2-40B4-BE49-F238E27FC236}">
                <a16:creationId xmlns:a16="http://schemas.microsoft.com/office/drawing/2014/main" id="{3956C3A9-734E-41D9-B2EA-A19615CD757F}"/>
              </a:ext>
            </a:extLst>
          </p:cNvPr>
          <p:cNvSpPr/>
          <p:nvPr/>
        </p:nvSpPr>
        <p:spPr>
          <a:xfrm>
            <a:off x="5033000" y="1506737"/>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02</a:t>
            </a:r>
            <a:endParaRPr lang="zh-CN" altLang="en-US" sz="2400">
              <a:latin typeface="+mj-lt"/>
            </a:endParaRPr>
          </a:p>
        </p:txBody>
      </p:sp>
      <p:sp>
        <p:nvSpPr>
          <p:cNvPr id="24" name="椭圆 23">
            <a:extLst>
              <a:ext uri="{FF2B5EF4-FFF2-40B4-BE49-F238E27FC236}">
                <a16:creationId xmlns:a16="http://schemas.microsoft.com/office/drawing/2014/main" id="{7AEFD7A2-93EB-4BA4-A558-4FD806027970}"/>
              </a:ext>
            </a:extLst>
          </p:cNvPr>
          <p:cNvSpPr/>
          <p:nvPr/>
        </p:nvSpPr>
        <p:spPr>
          <a:xfrm>
            <a:off x="240816" y="3088825"/>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03</a:t>
            </a:r>
            <a:endParaRPr lang="zh-CN" altLang="en-US" sz="2400">
              <a:latin typeface="+mj-lt"/>
            </a:endParaRPr>
          </a:p>
        </p:txBody>
      </p:sp>
      <p:sp>
        <p:nvSpPr>
          <p:cNvPr id="25" name="椭圆 24">
            <a:extLst>
              <a:ext uri="{FF2B5EF4-FFF2-40B4-BE49-F238E27FC236}">
                <a16:creationId xmlns:a16="http://schemas.microsoft.com/office/drawing/2014/main" id="{3C93E7A5-1288-44DE-B41E-8A0173320EAB}"/>
              </a:ext>
            </a:extLst>
          </p:cNvPr>
          <p:cNvSpPr/>
          <p:nvPr/>
        </p:nvSpPr>
        <p:spPr>
          <a:xfrm>
            <a:off x="5033000" y="3088825"/>
            <a:ext cx="871292" cy="8712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lt"/>
              </a:rPr>
              <a:t>04</a:t>
            </a:r>
            <a:endParaRPr lang="zh-CN" altLang="en-US" sz="2400">
              <a:latin typeface="+mj-lt"/>
            </a:endParaRPr>
          </a:p>
        </p:txBody>
      </p:sp>
    </p:spTree>
    <p:extLst>
      <p:ext uri="{BB962C8B-B14F-4D97-AF65-F5344CB8AC3E}">
        <p14:creationId xmlns:p14="http://schemas.microsoft.com/office/powerpoint/2010/main" val="341428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77C63-0306-2DCE-2B4D-86B7F8394DC0}"/>
              </a:ext>
            </a:extLst>
          </p:cNvPr>
          <p:cNvSpPr>
            <a:spLocks noGrp="1"/>
          </p:cNvSpPr>
          <p:nvPr>
            <p:ph type="title"/>
          </p:nvPr>
        </p:nvSpPr>
        <p:spPr/>
        <p:txBody>
          <a:bodyPr/>
          <a:lstStyle/>
          <a:p>
            <a:r>
              <a:rPr lang="en-US" altLang="zh-CN" dirty="0" err="1"/>
              <a:t>Polarcode</a:t>
            </a:r>
            <a:r>
              <a:rPr lang="zh-CN" altLang="en-US" dirty="0"/>
              <a:t>代码</a:t>
            </a:r>
          </a:p>
        </p:txBody>
      </p:sp>
      <p:sp>
        <p:nvSpPr>
          <p:cNvPr id="3" name="内容占位符 2">
            <a:extLst>
              <a:ext uri="{FF2B5EF4-FFF2-40B4-BE49-F238E27FC236}">
                <a16:creationId xmlns:a16="http://schemas.microsoft.com/office/drawing/2014/main" id="{25F8FAD0-80F4-4AD5-5441-066F4FEB1756}"/>
              </a:ext>
            </a:extLst>
          </p:cNvPr>
          <p:cNvSpPr>
            <a:spLocks noGrp="1"/>
          </p:cNvSpPr>
          <p:nvPr>
            <p:ph idx="1"/>
          </p:nvPr>
        </p:nvSpPr>
        <p:spPr>
          <a:xfrm>
            <a:off x="628650" y="1369219"/>
            <a:ext cx="3515457" cy="3263504"/>
          </a:xfrm>
        </p:spPr>
        <p:txBody>
          <a:bodyPr/>
          <a:lstStyle/>
          <a:p>
            <a:r>
              <a:rPr lang="zh-CN" altLang="en-US" dirty="0"/>
              <a:t>信噪比</a:t>
            </a:r>
            <a:r>
              <a:rPr lang="en-US" altLang="zh-CN" dirty="0"/>
              <a:t>SNR-&gt;</a:t>
            </a:r>
            <a:r>
              <a:rPr lang="en-US" altLang="zh-CN" dirty="0" err="1"/>
              <a:t>Eb_No</a:t>
            </a:r>
            <a:endParaRPr lang="en-US" altLang="zh-CN" dirty="0"/>
          </a:p>
          <a:p>
            <a:r>
              <a:rPr lang="en-US" altLang="zh-CN" dirty="0" err="1"/>
              <a:t>Modulation+get_likelihoods</a:t>
            </a:r>
            <a:r>
              <a:rPr lang="zh-CN" altLang="en-US" dirty="0"/>
              <a:t>计算</a:t>
            </a:r>
            <a:r>
              <a:rPr lang="en-US" altLang="zh-CN" dirty="0"/>
              <a:t>LLR</a:t>
            </a:r>
            <a:r>
              <a:rPr lang="zh-CN" altLang="en-US" dirty="0"/>
              <a:t>初始值，用户压缩编码时计算</a:t>
            </a:r>
            <a:r>
              <a:rPr lang="en-US" altLang="zh-CN" dirty="0"/>
              <a:t>LLR</a:t>
            </a:r>
            <a:endParaRPr lang="zh-CN" altLang="en-US" dirty="0"/>
          </a:p>
        </p:txBody>
      </p:sp>
      <p:sp>
        <p:nvSpPr>
          <p:cNvPr id="8" name="Rectangle 2">
            <a:extLst>
              <a:ext uri="{FF2B5EF4-FFF2-40B4-BE49-F238E27FC236}">
                <a16:creationId xmlns:a16="http://schemas.microsoft.com/office/drawing/2014/main" id="{AB68B794-3482-A7A7-F318-4DC1BA0ADC1A}"/>
              </a:ext>
            </a:extLst>
          </p:cNvPr>
          <p:cNvSpPr>
            <a:spLocks noChangeArrowheads="1"/>
          </p:cNvSpPr>
          <p:nvPr/>
        </p:nvSpPr>
        <p:spPr bwMode="auto">
          <a:xfrm>
            <a:off x="4378569" y="1128896"/>
            <a:ext cx="4478216" cy="29777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675" dirty="0">
                <a:solidFill>
                  <a:srgbClr val="CC7832"/>
                </a:solidFill>
                <a:latin typeface="Arial Unicode MS"/>
                <a:ea typeface="JetBrains Mono"/>
              </a:rPr>
              <a:t>def </a:t>
            </a:r>
            <a:r>
              <a:rPr lang="zh-CN" altLang="zh-CN" sz="675" dirty="0">
                <a:solidFill>
                  <a:srgbClr val="B200B2"/>
                </a:solidFill>
                <a:latin typeface="Arial Unicode MS"/>
                <a:ea typeface="JetBrains Mono"/>
              </a:rPr>
              <a:t>__init__</a:t>
            </a:r>
            <a:r>
              <a:rPr lang="zh-CN" altLang="zh-CN" sz="675" dirty="0">
                <a:solidFill>
                  <a:srgbClr val="A9B7C6"/>
                </a:solidFill>
                <a:latin typeface="Arial Unicode MS"/>
                <a:ea typeface="JetBrains Mono"/>
              </a:rPr>
              <a:t>(</a:t>
            </a:r>
            <a:r>
              <a:rPr lang="zh-CN" altLang="zh-CN" sz="675" dirty="0">
                <a:solidFill>
                  <a:srgbClr val="94558D"/>
                </a:solidFill>
                <a:latin typeface="Arial Unicode MS"/>
                <a:ea typeface="JetBrains Mono"/>
              </a:rPr>
              <a:t>self</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myPC</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Eb_No</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message</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plot_noise=</a:t>
            </a:r>
            <a:r>
              <a:rPr lang="zh-CN" altLang="zh-CN" sz="675" dirty="0">
                <a:solidFill>
                  <a:srgbClr val="CC7832"/>
                </a:solidFill>
                <a:latin typeface="Arial Unicode MS"/>
                <a:ea typeface="JetBrains Mono"/>
              </a:rPr>
              <a:t>False</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Parameters</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myPC: `PolarCode`</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 polar code object created using the `PolarCode` class</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Eb_No: float</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the design SNR in decibels</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plot_noise: bool</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 flag to view the modeled noise</a:t>
            </a:r>
            <a:br>
              <a:rPr lang="zh-CN" altLang="zh-CN" sz="675" i="1" dirty="0">
                <a:solidFill>
                  <a:srgbClr val="629755"/>
                </a:solidFill>
                <a:latin typeface="Arial Unicode MS"/>
                <a:ea typeface="JetBrains Mono"/>
              </a:rPr>
            </a:b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br>
              <a:rPr lang="zh-CN" altLang="zh-CN" sz="675" i="1" dirty="0">
                <a:solidFill>
                  <a:srgbClr val="629755"/>
                </a:solidFill>
                <a:latin typeface="Arial Unicode MS"/>
                <a:ea typeface="JetBrains Mono"/>
              </a:rPr>
            </a:b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 = myPC</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.Es = myPC.get_normalised_SNR(Eb_No)</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.No = </a:t>
            </a:r>
            <a:r>
              <a:rPr lang="zh-CN" altLang="zh-CN" sz="675" dirty="0">
                <a:solidFill>
                  <a:srgbClr val="6897BB"/>
                </a:solidFill>
                <a:latin typeface="Arial Unicode MS"/>
                <a:ea typeface="JetBrains Mono"/>
              </a:rPr>
              <a:t>1</a:t>
            </a:r>
            <a:br>
              <a:rPr lang="zh-CN" altLang="zh-CN" sz="675" dirty="0">
                <a:solidFill>
                  <a:srgbClr val="6897BB"/>
                </a:solidFill>
                <a:latin typeface="Arial Unicode MS"/>
                <a:ea typeface="JetBrains Mono"/>
              </a:rPr>
            </a:br>
            <a:r>
              <a:rPr lang="zh-CN" altLang="zh-CN" sz="675" dirty="0">
                <a:solidFill>
                  <a:srgbClr val="6897BB"/>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.plot_noise = plot_noise</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tx =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.modulation(message)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rx = tx + self.noise(self.myPC.N)</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.myPC.likelihoods = np.array(</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.get_likelihoods(tx)</a:t>
            </a:r>
            <a:r>
              <a:rPr lang="zh-CN" altLang="zh-CN" sz="675" dirty="0">
                <a:solidFill>
                  <a:srgbClr val="CC7832"/>
                </a:solidFill>
                <a:latin typeface="Arial Unicode MS"/>
                <a:ea typeface="JetBrains Mono"/>
              </a:rPr>
              <a:t>, </a:t>
            </a:r>
            <a:r>
              <a:rPr lang="zh-CN" altLang="zh-CN" sz="675" dirty="0">
                <a:solidFill>
                  <a:srgbClr val="AA4926"/>
                </a:solidFill>
                <a:latin typeface="Arial Unicode MS"/>
                <a:ea typeface="JetBrains Mono"/>
              </a:rPr>
              <a:t>dtype</a:t>
            </a:r>
            <a:r>
              <a:rPr lang="zh-CN" altLang="zh-CN" sz="675" dirty="0">
                <a:solidFill>
                  <a:srgbClr val="A9B7C6"/>
                </a:solidFill>
                <a:latin typeface="Arial Unicode MS"/>
                <a:ea typeface="JetBrains Mono"/>
              </a:rPr>
              <a:t>=np.float64)</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change shortened/punctured bit LLRs</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.myPC.punct_flag:</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.myPC.punct_type == </a:t>
            </a:r>
            <a:r>
              <a:rPr lang="zh-CN" altLang="zh-CN" sz="675" dirty="0">
                <a:solidFill>
                  <a:srgbClr val="6A8759"/>
                </a:solidFill>
                <a:latin typeface="Arial Unicode MS"/>
                <a:ea typeface="JetBrains Mono"/>
              </a:rPr>
              <a:t>'shorten'</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.myPC.likelihoods[</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.myPC.source_set_lookup == </a:t>
            </a:r>
            <a:r>
              <a:rPr lang="zh-CN" altLang="zh-CN" sz="675" dirty="0">
                <a:solidFill>
                  <a:srgbClr val="6897BB"/>
                </a:solidFill>
                <a:latin typeface="Arial Unicode MS"/>
                <a:ea typeface="JetBrains Mono"/>
              </a:rPr>
              <a:t>0</a:t>
            </a:r>
            <a:r>
              <a:rPr lang="zh-CN" altLang="zh-CN" sz="675" dirty="0">
                <a:solidFill>
                  <a:srgbClr val="A9B7C6"/>
                </a:solidFill>
                <a:latin typeface="Arial Unicode MS"/>
                <a:ea typeface="JetBrains Mono"/>
              </a:rPr>
              <a:t>] = np.inf</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elif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.myPC.punct_type == </a:t>
            </a:r>
            <a:r>
              <a:rPr lang="zh-CN" altLang="zh-CN" sz="675" dirty="0">
                <a:solidFill>
                  <a:srgbClr val="6A8759"/>
                </a:solidFill>
                <a:latin typeface="Arial Unicode MS"/>
                <a:ea typeface="JetBrains Mono"/>
              </a:rPr>
              <a:t>'punct'</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.myPC.likelihoods[</a:t>
            </a:r>
            <a:r>
              <a:rPr lang="zh-CN" altLang="zh-CN" sz="675" dirty="0">
                <a:solidFill>
                  <a:srgbClr val="94558D"/>
                </a:solidFill>
                <a:latin typeface="Arial Unicode MS"/>
                <a:ea typeface="JetBrains Mono"/>
              </a:rPr>
              <a:t>self</a:t>
            </a:r>
            <a:r>
              <a:rPr lang="zh-CN" altLang="zh-CN" sz="675" dirty="0">
                <a:solidFill>
                  <a:srgbClr val="A9B7C6"/>
                </a:solidFill>
                <a:latin typeface="Arial Unicode MS"/>
                <a:ea typeface="JetBrains Mono"/>
              </a:rPr>
              <a:t>.myPC.source_set_lookup == </a:t>
            </a:r>
            <a:r>
              <a:rPr lang="zh-CN" altLang="zh-CN" sz="675" dirty="0">
                <a:solidFill>
                  <a:srgbClr val="6897BB"/>
                </a:solidFill>
                <a:latin typeface="Arial Unicode MS"/>
                <a:ea typeface="JetBrains Mono"/>
              </a:rPr>
              <a:t>0</a:t>
            </a:r>
            <a:r>
              <a:rPr lang="zh-CN" altLang="zh-CN" sz="675" dirty="0">
                <a:solidFill>
                  <a:srgbClr val="A9B7C6"/>
                </a:solidFill>
                <a:latin typeface="Arial Unicode MS"/>
                <a:ea typeface="JetBrains Mono"/>
              </a:rPr>
              <a:t>] = </a:t>
            </a:r>
            <a:r>
              <a:rPr lang="zh-CN" altLang="zh-CN" sz="675" dirty="0">
                <a:solidFill>
                  <a:srgbClr val="6897BB"/>
                </a:solidFill>
                <a:latin typeface="Arial Unicode MS"/>
                <a:ea typeface="JetBrains Mono"/>
              </a:rPr>
              <a:t>0</a:t>
            </a:r>
            <a:endParaRPr lang="zh-CN" altLang="zh-CN" dirty="0">
              <a:latin typeface="Arial" panose="020B0604020202020204" pitchFamily="34" charset="0"/>
            </a:endParaRPr>
          </a:p>
        </p:txBody>
      </p:sp>
    </p:spTree>
    <p:extLst>
      <p:ext uri="{BB962C8B-B14F-4D97-AF65-F5344CB8AC3E}">
        <p14:creationId xmlns:p14="http://schemas.microsoft.com/office/powerpoint/2010/main" val="3892404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en-US" altLang="zh-CN" dirty="0" err="1"/>
              <a:t>Polarcode</a:t>
            </a:r>
            <a:r>
              <a:rPr lang="zh-CN" altLang="en-US" dirty="0"/>
              <a:t>代码</a:t>
            </a:r>
          </a:p>
        </p:txBody>
      </p:sp>
      <p:sp>
        <p:nvSpPr>
          <p:cNvPr id="4" name="内容占位符 3">
            <a:extLst>
              <a:ext uri="{FF2B5EF4-FFF2-40B4-BE49-F238E27FC236}">
                <a16:creationId xmlns:a16="http://schemas.microsoft.com/office/drawing/2014/main" id="{87C75AFA-E9F0-6399-8B19-F3C09D1BE486}"/>
              </a:ext>
            </a:extLst>
          </p:cNvPr>
          <p:cNvSpPr>
            <a:spLocks noGrp="1"/>
          </p:cNvSpPr>
          <p:nvPr>
            <p:ph idx="1"/>
          </p:nvPr>
        </p:nvSpPr>
        <p:spPr>
          <a:xfrm>
            <a:off x="628650" y="1369219"/>
            <a:ext cx="3984381" cy="3263504"/>
          </a:xfrm>
        </p:spPr>
        <p:txBody>
          <a:bodyPr/>
          <a:lstStyle/>
          <a:p>
            <a:r>
              <a:rPr lang="en-US" altLang="zh-CN" dirty="0"/>
              <a:t>Random decision</a:t>
            </a:r>
            <a:r>
              <a:rPr lang="zh-CN" altLang="en-US" dirty="0"/>
              <a:t>函数</a:t>
            </a:r>
            <a:endParaRPr lang="en-US" altLang="zh-CN" dirty="0"/>
          </a:p>
          <a:p>
            <a:endParaRPr lang="en-US" altLang="zh-CN" dirty="0"/>
          </a:p>
          <a:p>
            <a:r>
              <a:rPr lang="zh-CN" altLang="en-US" dirty="0"/>
              <a:t>按照概率分配</a:t>
            </a:r>
            <a:r>
              <a:rPr lang="en-US" altLang="zh-CN" dirty="0"/>
              <a:t>0</a:t>
            </a:r>
            <a:r>
              <a:rPr lang="zh-CN" altLang="en-US" dirty="0"/>
              <a:t>、</a:t>
            </a:r>
            <a:r>
              <a:rPr lang="en-US" altLang="zh-CN" dirty="0"/>
              <a:t>1</a:t>
            </a:r>
          </a:p>
          <a:p>
            <a:r>
              <a:rPr lang="en-US" altLang="zh-CN" dirty="0" err="1"/>
              <a:t>OverflowError</a:t>
            </a:r>
            <a:r>
              <a:rPr lang="zh-CN" altLang="en-US" dirty="0"/>
              <a:t>：</a:t>
            </a:r>
            <a:r>
              <a:rPr lang="en-US" altLang="zh-CN" dirty="0"/>
              <a:t>Y</a:t>
            </a:r>
            <a:r>
              <a:rPr lang="zh-CN" altLang="en-US" dirty="0"/>
              <a:t>较大的情况，可以直接分配</a:t>
            </a:r>
            <a:r>
              <a:rPr lang="en-US" altLang="zh-CN" dirty="0"/>
              <a:t>0</a:t>
            </a:r>
            <a:endParaRPr lang="zh-CN" altLang="en-US" dirty="0"/>
          </a:p>
        </p:txBody>
      </p:sp>
      <p:pic>
        <p:nvPicPr>
          <p:cNvPr id="8" name="图片 7">
            <a:extLst>
              <a:ext uri="{FF2B5EF4-FFF2-40B4-BE49-F238E27FC236}">
                <a16:creationId xmlns:a16="http://schemas.microsoft.com/office/drawing/2014/main" id="{F0239C86-78FA-7928-B0BF-9CA21EDD3BDA}"/>
              </a:ext>
            </a:extLst>
          </p:cNvPr>
          <p:cNvPicPr>
            <a:picLocks noChangeAspect="1"/>
          </p:cNvPicPr>
          <p:nvPr/>
        </p:nvPicPr>
        <p:blipFill>
          <a:blip r:embed="rId3"/>
          <a:stretch>
            <a:fillRect/>
          </a:stretch>
        </p:blipFill>
        <p:spPr>
          <a:xfrm>
            <a:off x="4799593" y="967799"/>
            <a:ext cx="4344407" cy="1654086"/>
          </a:xfrm>
          <a:prstGeom prst="rect">
            <a:avLst/>
          </a:prstGeom>
        </p:spPr>
      </p:pic>
      <p:sp>
        <p:nvSpPr>
          <p:cNvPr id="11" name="Rectangle 3">
            <a:extLst>
              <a:ext uri="{FF2B5EF4-FFF2-40B4-BE49-F238E27FC236}">
                <a16:creationId xmlns:a16="http://schemas.microsoft.com/office/drawing/2014/main" id="{5E3B02BF-B294-2494-FBFE-B0F8823FCC5C}"/>
              </a:ext>
            </a:extLst>
          </p:cNvPr>
          <p:cNvSpPr>
            <a:spLocks noChangeArrowheads="1"/>
          </p:cNvSpPr>
          <p:nvPr/>
        </p:nvSpPr>
        <p:spPr bwMode="auto">
          <a:xfrm>
            <a:off x="4799593" y="3151990"/>
            <a:ext cx="3984380" cy="13157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675" dirty="0">
                <a:solidFill>
                  <a:srgbClr val="CC7832"/>
                </a:solidFill>
                <a:latin typeface="Arial Unicode MS"/>
                <a:ea typeface="JetBrains Mono"/>
              </a:rPr>
              <a:t>def </a:t>
            </a:r>
            <a:r>
              <a:rPr lang="zh-CN" altLang="zh-CN" sz="675" dirty="0">
                <a:solidFill>
                  <a:srgbClr val="FFC66D"/>
                </a:solidFill>
                <a:latin typeface="Arial Unicode MS"/>
                <a:ea typeface="JetBrains Mono"/>
              </a:rPr>
              <a:t>random_decision</a:t>
            </a:r>
            <a:r>
              <a:rPr lang="zh-CN" altLang="zh-CN" sz="675" dirty="0">
                <a:solidFill>
                  <a:srgbClr val="A9B7C6"/>
                </a:solidFill>
                <a:latin typeface="Arial Unicode MS"/>
                <a:ea typeface="JetBrains Mono"/>
              </a:rPr>
              <a:t>(y):</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Random decision of a log-likelihood.</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A9B7C6"/>
                </a:solidFill>
                <a:latin typeface="Arial Unicode MS"/>
                <a:ea typeface="JetBrains Mono"/>
              </a:rPr>
              <a:t>rand = random.uniform(</a:t>
            </a:r>
            <a:r>
              <a:rPr lang="zh-CN" altLang="zh-CN" sz="675" dirty="0">
                <a:solidFill>
                  <a:srgbClr val="6897BB"/>
                </a:solidFill>
                <a:latin typeface="Arial Unicode MS"/>
                <a:ea typeface="JetBrains Mono"/>
              </a:rPr>
              <a:t>0</a:t>
            </a:r>
            <a:r>
              <a:rPr lang="zh-CN" altLang="zh-CN" sz="675" dirty="0">
                <a:solidFill>
                  <a:srgbClr val="CC7832"/>
                </a:solidFill>
                <a:latin typeface="Arial Unicode MS"/>
                <a:ea typeface="JetBrains Mono"/>
              </a:rPr>
              <a:t>, </a:t>
            </a:r>
            <a:r>
              <a:rPr lang="zh-CN" altLang="zh-CN" sz="675" dirty="0">
                <a:solidFill>
                  <a:srgbClr val="6897BB"/>
                </a:solidFill>
                <a:latin typeface="Arial Unicode MS"/>
                <a:ea typeface="JetBrains Mono"/>
              </a:rPr>
              <a:t>1</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try</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A9B7C6"/>
                </a:solidFill>
                <a:latin typeface="Arial Unicode MS"/>
                <a:ea typeface="JetBrains Mono"/>
              </a:rPr>
              <a:t>rand &lt;= </a:t>
            </a:r>
            <a:r>
              <a:rPr lang="zh-CN" altLang="zh-CN" sz="675" dirty="0">
                <a:solidFill>
                  <a:srgbClr val="6897BB"/>
                </a:solidFill>
                <a:latin typeface="Arial Unicode MS"/>
                <a:ea typeface="JetBrains Mono"/>
              </a:rPr>
              <a:t>1.0 </a:t>
            </a:r>
            <a:r>
              <a:rPr lang="zh-CN" altLang="zh-CN" sz="675" dirty="0">
                <a:solidFill>
                  <a:srgbClr val="A9B7C6"/>
                </a:solidFill>
                <a:latin typeface="Arial Unicode MS"/>
                <a:ea typeface="JetBrains Mono"/>
              </a:rPr>
              <a:t>/ (math.exp(y) + </a:t>
            </a:r>
            <a:r>
              <a:rPr lang="zh-CN" altLang="zh-CN" sz="675" dirty="0">
                <a:solidFill>
                  <a:srgbClr val="6897BB"/>
                </a:solidFill>
                <a:latin typeface="Arial Unicode MS"/>
                <a:ea typeface="JetBrains Mono"/>
              </a:rPr>
              <a:t>1</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6897BB"/>
                </a:solidFill>
                <a:latin typeface="Arial Unicode MS"/>
                <a:ea typeface="JetBrains Mono"/>
              </a:rPr>
              <a:t>1</a:t>
            </a:r>
            <a:br>
              <a:rPr lang="zh-CN" altLang="zh-CN" sz="675" dirty="0">
                <a:solidFill>
                  <a:srgbClr val="6897BB"/>
                </a:solidFill>
                <a:latin typeface="Arial Unicode MS"/>
                <a:ea typeface="JetBrains Mono"/>
              </a:rPr>
            </a:br>
            <a:r>
              <a:rPr lang="zh-CN" altLang="zh-CN" sz="675" dirty="0">
                <a:solidFill>
                  <a:srgbClr val="6897BB"/>
                </a:solidFill>
                <a:latin typeface="Arial Unicode MS"/>
                <a:ea typeface="JetBrains Mono"/>
              </a:rPr>
              <a:t>        </a:t>
            </a:r>
            <a:r>
              <a:rPr lang="zh-CN" altLang="zh-CN" sz="675" dirty="0">
                <a:solidFill>
                  <a:srgbClr val="CC7832"/>
                </a:solidFill>
                <a:latin typeface="Arial Unicode MS"/>
                <a:ea typeface="JetBrains Mono"/>
              </a:rPr>
              <a:t>else</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6897BB"/>
                </a:solidFill>
                <a:latin typeface="Arial Unicode MS"/>
                <a:ea typeface="JetBrains Mono"/>
              </a:rPr>
              <a:t>0</a:t>
            </a:r>
            <a:br>
              <a:rPr lang="zh-CN" altLang="zh-CN" sz="675" dirty="0">
                <a:solidFill>
                  <a:srgbClr val="6897BB"/>
                </a:solidFill>
                <a:latin typeface="Arial Unicode MS"/>
                <a:ea typeface="JetBrains Mono"/>
              </a:rPr>
            </a:br>
            <a:r>
              <a:rPr lang="zh-CN" altLang="zh-CN" sz="675" dirty="0">
                <a:solidFill>
                  <a:srgbClr val="6897BB"/>
                </a:solidFill>
                <a:latin typeface="Arial Unicode MS"/>
                <a:ea typeface="JetBrains Mono"/>
              </a:rPr>
              <a:t>    </a:t>
            </a:r>
            <a:r>
              <a:rPr lang="zh-CN" altLang="zh-CN" sz="675" dirty="0">
                <a:solidFill>
                  <a:srgbClr val="CC7832"/>
                </a:solidFill>
                <a:latin typeface="Arial Unicode MS"/>
                <a:ea typeface="JetBrains Mono"/>
              </a:rPr>
              <a:t>except </a:t>
            </a:r>
            <a:r>
              <a:rPr lang="zh-CN" altLang="zh-CN" sz="675" dirty="0">
                <a:solidFill>
                  <a:srgbClr val="8888C6"/>
                </a:solidFill>
                <a:latin typeface="Arial Unicode MS"/>
                <a:ea typeface="JetBrains Mono"/>
              </a:rPr>
              <a:t>OverflowError</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6897BB"/>
                </a:solidFill>
                <a:latin typeface="Arial Unicode MS"/>
                <a:ea typeface="JetBrains Mono"/>
              </a:rPr>
              <a:t>0</a:t>
            </a:r>
            <a:endParaRPr lang="zh-CN" altLang="zh-CN" dirty="0">
              <a:latin typeface="Arial" panose="020B0604020202020204" pitchFamily="34" charset="0"/>
            </a:endParaRPr>
          </a:p>
        </p:txBody>
      </p:sp>
    </p:spTree>
    <p:extLst>
      <p:ext uri="{BB962C8B-B14F-4D97-AF65-F5344CB8AC3E}">
        <p14:creationId xmlns:p14="http://schemas.microsoft.com/office/powerpoint/2010/main" val="426079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zh-CN" altLang="en-US" dirty="0"/>
              <a:t>实验结果</a:t>
            </a:r>
          </a:p>
        </p:txBody>
      </p:sp>
      <p:sp>
        <p:nvSpPr>
          <p:cNvPr id="6" name="内容占位符 5">
            <a:extLst>
              <a:ext uri="{FF2B5EF4-FFF2-40B4-BE49-F238E27FC236}">
                <a16:creationId xmlns:a16="http://schemas.microsoft.com/office/drawing/2014/main" id="{D756F6AF-1FFA-7CEB-63B1-D9C95C34F0B5}"/>
              </a:ext>
            </a:extLst>
          </p:cNvPr>
          <p:cNvSpPr>
            <a:spLocks noGrp="1"/>
          </p:cNvSpPr>
          <p:nvPr>
            <p:ph idx="1"/>
          </p:nvPr>
        </p:nvSpPr>
        <p:spPr/>
        <p:txBody>
          <a:bodyPr/>
          <a:lstStyle/>
          <a:p>
            <a:r>
              <a:rPr lang="zh-CN" altLang="en-US" dirty="0"/>
              <a:t>其中信息长度</a:t>
            </a:r>
            <a:endParaRPr lang="en-US" altLang="zh-CN" dirty="0"/>
          </a:p>
          <a:p>
            <a:r>
              <a:rPr lang="en-US" altLang="zh-CN" dirty="0"/>
              <a:t>N = [256, 512, 1024, 2048]</a:t>
            </a:r>
          </a:p>
          <a:p>
            <a:r>
              <a:rPr lang="zh-CN" altLang="en-US" dirty="0"/>
              <a:t>颜色</a:t>
            </a:r>
            <a:r>
              <a:rPr lang="en-US" altLang="zh-CN" dirty="0"/>
              <a:t> = ['</a:t>
            </a:r>
            <a:r>
              <a:rPr lang="en-US" altLang="zh-CN" dirty="0" err="1"/>
              <a:t>ro</a:t>
            </a:r>
            <a:r>
              <a:rPr lang="en-US" altLang="zh-CN" dirty="0"/>
              <a:t>', 'go', '</a:t>
            </a:r>
            <a:r>
              <a:rPr lang="en-US" altLang="zh-CN" dirty="0" err="1"/>
              <a:t>bo</a:t>
            </a:r>
            <a:r>
              <a:rPr lang="en-US" altLang="zh-CN" dirty="0"/>
              <a:t>', 'ko’]</a:t>
            </a:r>
          </a:p>
          <a:p>
            <a:endParaRPr lang="en-US" altLang="zh-CN"/>
          </a:p>
          <a:p>
            <a:endParaRPr lang="zh-CN" altLang="en-US" dirty="0"/>
          </a:p>
        </p:txBody>
      </p:sp>
      <p:pic>
        <p:nvPicPr>
          <p:cNvPr id="8" name="图片 7">
            <a:extLst>
              <a:ext uri="{FF2B5EF4-FFF2-40B4-BE49-F238E27FC236}">
                <a16:creationId xmlns:a16="http://schemas.microsoft.com/office/drawing/2014/main" id="{57B0C7CE-AE4A-CE67-5966-06E4331A2F85}"/>
              </a:ext>
            </a:extLst>
          </p:cNvPr>
          <p:cNvPicPr>
            <a:picLocks noChangeAspect="1"/>
          </p:cNvPicPr>
          <p:nvPr/>
        </p:nvPicPr>
        <p:blipFill>
          <a:blip r:embed="rId3"/>
          <a:stretch>
            <a:fillRect/>
          </a:stretch>
        </p:blipFill>
        <p:spPr>
          <a:xfrm>
            <a:off x="4572000" y="1409563"/>
            <a:ext cx="4243754" cy="3182816"/>
          </a:xfrm>
          <a:prstGeom prst="rect">
            <a:avLst/>
          </a:prstGeom>
        </p:spPr>
      </p:pic>
      <p:pic>
        <p:nvPicPr>
          <p:cNvPr id="3" name="图片 2">
            <a:extLst>
              <a:ext uri="{FF2B5EF4-FFF2-40B4-BE49-F238E27FC236}">
                <a16:creationId xmlns:a16="http://schemas.microsoft.com/office/drawing/2014/main" id="{92BEC440-0926-7D7C-E564-250E2FC2EFC7}"/>
              </a:ext>
            </a:extLst>
          </p:cNvPr>
          <p:cNvPicPr>
            <a:picLocks noChangeAspect="1"/>
          </p:cNvPicPr>
          <p:nvPr/>
        </p:nvPicPr>
        <p:blipFill>
          <a:blip r:embed="rId4"/>
          <a:stretch>
            <a:fillRect/>
          </a:stretch>
        </p:blipFill>
        <p:spPr>
          <a:xfrm>
            <a:off x="1056401" y="2674475"/>
            <a:ext cx="2862470" cy="1917903"/>
          </a:xfrm>
          <a:prstGeom prst="rect">
            <a:avLst/>
          </a:prstGeom>
        </p:spPr>
      </p:pic>
    </p:spTree>
    <p:extLst>
      <p:ext uri="{BB962C8B-B14F-4D97-AF65-F5344CB8AC3E}">
        <p14:creationId xmlns:p14="http://schemas.microsoft.com/office/powerpoint/2010/main" val="389577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zh-CN" altLang="en-US" dirty="0"/>
              <a:t>实验结果</a:t>
            </a:r>
          </a:p>
        </p:txBody>
      </p:sp>
      <p:graphicFrame>
        <p:nvGraphicFramePr>
          <p:cNvPr id="4" name="表格 4">
            <a:extLst>
              <a:ext uri="{FF2B5EF4-FFF2-40B4-BE49-F238E27FC236}">
                <a16:creationId xmlns:a16="http://schemas.microsoft.com/office/drawing/2014/main" id="{3E94BC82-5A13-FB31-B093-BB360328DBF5}"/>
              </a:ext>
            </a:extLst>
          </p:cNvPr>
          <p:cNvGraphicFramePr>
            <a:graphicFrameLocks noGrp="1"/>
          </p:cNvGraphicFramePr>
          <p:nvPr>
            <p:ph idx="1"/>
          </p:nvPr>
        </p:nvGraphicFramePr>
        <p:xfrm>
          <a:off x="628650" y="1369219"/>
          <a:ext cx="7886700" cy="139446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2869576224"/>
                    </a:ext>
                  </a:extLst>
                </a:gridCol>
                <a:gridCol w="1314450">
                  <a:extLst>
                    <a:ext uri="{9D8B030D-6E8A-4147-A177-3AD203B41FA5}">
                      <a16:colId xmlns:a16="http://schemas.microsoft.com/office/drawing/2014/main" val="1502159629"/>
                    </a:ext>
                  </a:extLst>
                </a:gridCol>
                <a:gridCol w="1314450">
                  <a:extLst>
                    <a:ext uri="{9D8B030D-6E8A-4147-A177-3AD203B41FA5}">
                      <a16:colId xmlns:a16="http://schemas.microsoft.com/office/drawing/2014/main" val="1253545900"/>
                    </a:ext>
                  </a:extLst>
                </a:gridCol>
                <a:gridCol w="1314450">
                  <a:extLst>
                    <a:ext uri="{9D8B030D-6E8A-4147-A177-3AD203B41FA5}">
                      <a16:colId xmlns:a16="http://schemas.microsoft.com/office/drawing/2014/main" val="2644330354"/>
                    </a:ext>
                  </a:extLst>
                </a:gridCol>
                <a:gridCol w="1314450">
                  <a:extLst>
                    <a:ext uri="{9D8B030D-6E8A-4147-A177-3AD203B41FA5}">
                      <a16:colId xmlns:a16="http://schemas.microsoft.com/office/drawing/2014/main" val="1241277429"/>
                    </a:ext>
                  </a:extLst>
                </a:gridCol>
                <a:gridCol w="1314450">
                  <a:extLst>
                    <a:ext uri="{9D8B030D-6E8A-4147-A177-3AD203B41FA5}">
                      <a16:colId xmlns:a16="http://schemas.microsoft.com/office/drawing/2014/main" val="3766956777"/>
                    </a:ext>
                  </a:extLst>
                </a:gridCol>
              </a:tblGrid>
              <a:tr h="278130">
                <a:tc>
                  <a:txBody>
                    <a:bodyPr/>
                    <a:lstStyle/>
                    <a:p>
                      <a:r>
                        <a:rPr lang="en-US" altLang="zh-CN" sz="1000" dirty="0"/>
                        <a:t>N\R</a:t>
                      </a:r>
                      <a:endParaRPr lang="zh-CN" altLang="en-US" sz="1000" dirty="0"/>
                    </a:p>
                  </a:txBody>
                  <a:tcPr marL="68580" marR="68580" marT="34290" marB="34290"/>
                </a:tc>
                <a:tc>
                  <a:txBody>
                    <a:bodyPr/>
                    <a:lstStyle/>
                    <a:p>
                      <a:r>
                        <a:rPr lang="en-US" altLang="zh-CN" sz="1000" dirty="0"/>
                        <a:t>0.1</a:t>
                      </a:r>
                      <a:endParaRPr lang="zh-CN" altLang="en-US" sz="1000" dirty="0"/>
                    </a:p>
                  </a:txBody>
                  <a:tcPr marL="68580" marR="68580" marT="34290" marB="34290"/>
                </a:tc>
                <a:tc>
                  <a:txBody>
                    <a:bodyPr/>
                    <a:lstStyle/>
                    <a:p>
                      <a:r>
                        <a:rPr lang="en-US" altLang="zh-CN" sz="1000" dirty="0"/>
                        <a:t>0.3</a:t>
                      </a:r>
                      <a:endParaRPr lang="zh-CN" altLang="en-US" sz="1000" dirty="0"/>
                    </a:p>
                  </a:txBody>
                  <a:tcPr marL="68580" marR="68580" marT="34290" marB="34290"/>
                </a:tc>
                <a:tc>
                  <a:txBody>
                    <a:bodyPr/>
                    <a:lstStyle/>
                    <a:p>
                      <a:r>
                        <a:rPr lang="en-US" altLang="zh-CN" sz="1000" dirty="0"/>
                        <a:t>0.5</a:t>
                      </a:r>
                      <a:endParaRPr lang="zh-CN" altLang="en-US" sz="1000" dirty="0"/>
                    </a:p>
                  </a:txBody>
                  <a:tcPr marL="68580" marR="68580" marT="34290" marB="34290"/>
                </a:tc>
                <a:tc>
                  <a:txBody>
                    <a:bodyPr/>
                    <a:lstStyle/>
                    <a:p>
                      <a:r>
                        <a:rPr lang="en-US" altLang="zh-CN" sz="1000" dirty="0"/>
                        <a:t>0.7</a:t>
                      </a:r>
                      <a:endParaRPr lang="zh-CN" altLang="en-US" sz="1000" dirty="0"/>
                    </a:p>
                  </a:txBody>
                  <a:tcPr marL="68580" marR="68580" marT="34290" marB="34290"/>
                </a:tc>
                <a:tc>
                  <a:txBody>
                    <a:bodyPr/>
                    <a:lstStyle/>
                    <a:p>
                      <a:r>
                        <a:rPr lang="en-US" altLang="zh-CN" sz="1000" dirty="0"/>
                        <a:t>0.9</a:t>
                      </a:r>
                      <a:endParaRPr lang="zh-CN" altLang="en-US" sz="1000" dirty="0"/>
                    </a:p>
                  </a:txBody>
                  <a:tcPr marL="68580" marR="68580" marT="34290" marB="34290"/>
                </a:tc>
                <a:extLst>
                  <a:ext uri="{0D108BD9-81ED-4DB2-BD59-A6C34878D82A}">
                    <a16:rowId xmlns:a16="http://schemas.microsoft.com/office/drawing/2014/main" val="1511899628"/>
                  </a:ext>
                </a:extLst>
              </a:tr>
              <a:tr h="278130">
                <a:tc>
                  <a:txBody>
                    <a:bodyPr/>
                    <a:lstStyle/>
                    <a:p>
                      <a:r>
                        <a:rPr lang="en-US" altLang="zh-CN" sz="1400" kern="1200" dirty="0">
                          <a:solidFill>
                            <a:schemeClr val="dk1"/>
                          </a:solidFill>
                          <a:effectLst/>
                          <a:latin typeface="+mn-lt"/>
                          <a:ea typeface="+mn-ea"/>
                          <a:cs typeface="+mn-cs"/>
                        </a:rPr>
                        <a:t>256</a:t>
                      </a:r>
                      <a:endParaRPr lang="zh-CN" altLang="en-US" sz="1000" dirty="0"/>
                    </a:p>
                  </a:txBody>
                  <a:tcPr marL="68580" marR="68580" marT="34290" marB="34290"/>
                </a:tc>
                <a:tc>
                  <a:txBody>
                    <a:bodyPr/>
                    <a:lstStyle/>
                    <a:p>
                      <a:r>
                        <a:rPr lang="en-US" altLang="zh-CN" sz="1000" dirty="0"/>
                        <a:t>0.37369792</a:t>
                      </a:r>
                      <a:endParaRPr lang="zh-CN" altLang="en-US" sz="1000" dirty="0"/>
                    </a:p>
                  </a:txBody>
                  <a:tcPr marL="68580" marR="68580" marT="34290" marB="34290"/>
                </a:tc>
                <a:tc>
                  <a:txBody>
                    <a:bodyPr/>
                    <a:lstStyle/>
                    <a:p>
                      <a:r>
                        <a:rPr lang="en-US" altLang="zh-CN" sz="1000" dirty="0"/>
                        <a:t>0.24088542 </a:t>
                      </a:r>
                      <a:endParaRPr lang="zh-CN" altLang="en-US" sz="1000" dirty="0"/>
                    </a:p>
                  </a:txBody>
                  <a:tcPr marL="68580" marR="68580" marT="34290" marB="34290"/>
                </a:tc>
                <a:tc>
                  <a:txBody>
                    <a:bodyPr/>
                    <a:lstStyle/>
                    <a:p>
                      <a:r>
                        <a:rPr lang="en-US" altLang="zh-CN" sz="1000" dirty="0"/>
                        <a:t>0.14453125 </a:t>
                      </a:r>
                      <a:endParaRPr lang="zh-CN" altLang="en-US" sz="1000" dirty="0"/>
                    </a:p>
                  </a:txBody>
                  <a:tcPr marL="68580" marR="68580" marT="34290" marB="34290"/>
                </a:tc>
                <a:tc>
                  <a:txBody>
                    <a:bodyPr/>
                    <a:lstStyle/>
                    <a:p>
                      <a:r>
                        <a:rPr lang="en-US" altLang="zh-CN" sz="1000" dirty="0"/>
                        <a:t>0.07942708 </a:t>
                      </a:r>
                      <a:endParaRPr lang="zh-CN" altLang="en-US" sz="1000" dirty="0"/>
                    </a:p>
                  </a:txBody>
                  <a:tcPr marL="68580" marR="68580" marT="34290" marB="34290"/>
                </a:tc>
                <a:tc>
                  <a:txBody>
                    <a:bodyPr/>
                    <a:lstStyle/>
                    <a:p>
                      <a:r>
                        <a:rPr lang="en-US" altLang="zh-CN" sz="1000" dirty="0"/>
                        <a:t>0.02604167</a:t>
                      </a:r>
                      <a:endParaRPr lang="zh-CN" altLang="en-US" sz="1000" dirty="0"/>
                    </a:p>
                  </a:txBody>
                  <a:tcPr marL="68580" marR="68580" marT="34290" marB="34290"/>
                </a:tc>
                <a:extLst>
                  <a:ext uri="{0D108BD9-81ED-4DB2-BD59-A6C34878D82A}">
                    <a16:rowId xmlns:a16="http://schemas.microsoft.com/office/drawing/2014/main" val="2813479913"/>
                  </a:ext>
                </a:extLst>
              </a:tr>
              <a:tr h="278130">
                <a:tc>
                  <a:txBody>
                    <a:bodyPr/>
                    <a:lstStyle/>
                    <a:p>
                      <a:r>
                        <a:rPr lang="en-US" altLang="zh-CN" sz="1000" dirty="0"/>
                        <a:t>512</a:t>
                      </a:r>
                      <a:endParaRPr lang="zh-CN" altLang="en-US" sz="1000" dirty="0"/>
                    </a:p>
                  </a:txBody>
                  <a:tcPr marL="68580" marR="68580" marT="34290" marB="34290"/>
                </a:tc>
                <a:tc>
                  <a:txBody>
                    <a:bodyPr/>
                    <a:lstStyle/>
                    <a:p>
                      <a:r>
                        <a:rPr lang="en-US" altLang="zh-CN" sz="1000" dirty="0"/>
                        <a:t>0.36653646</a:t>
                      </a:r>
                      <a:endParaRPr lang="zh-CN" altLang="en-US" sz="1000" dirty="0"/>
                    </a:p>
                  </a:txBody>
                  <a:tcPr marL="68580" marR="68580" marT="34290" marB="34290"/>
                </a:tc>
                <a:tc>
                  <a:txBody>
                    <a:bodyPr/>
                    <a:lstStyle/>
                    <a:p>
                      <a:r>
                        <a:rPr lang="en-US" altLang="zh-CN" sz="1000" dirty="0"/>
                        <a:t>0.21614583 </a:t>
                      </a:r>
                      <a:endParaRPr lang="zh-CN" altLang="en-US" sz="1000" dirty="0"/>
                    </a:p>
                  </a:txBody>
                  <a:tcPr marL="68580" marR="68580" marT="34290" marB="34290"/>
                </a:tc>
                <a:tc>
                  <a:txBody>
                    <a:bodyPr/>
                    <a:lstStyle/>
                    <a:p>
                      <a:r>
                        <a:rPr lang="en-US" altLang="zh-CN" sz="1000" dirty="0"/>
                        <a:t>0.13151042 </a:t>
                      </a:r>
                      <a:endParaRPr lang="zh-CN" altLang="en-US" sz="1000" dirty="0"/>
                    </a:p>
                  </a:txBody>
                  <a:tcPr marL="68580" marR="68580" marT="34290" marB="34290"/>
                </a:tc>
                <a:tc>
                  <a:txBody>
                    <a:bodyPr/>
                    <a:lstStyle/>
                    <a:p>
                      <a:r>
                        <a:rPr lang="en-US" altLang="zh-CN" sz="1000" dirty="0"/>
                        <a:t>0.07291667 </a:t>
                      </a:r>
                      <a:endParaRPr lang="zh-CN" altLang="en-US" sz="1000" dirty="0"/>
                    </a:p>
                  </a:txBody>
                  <a:tcPr marL="68580" marR="68580" marT="34290" marB="34290"/>
                </a:tc>
                <a:tc>
                  <a:txBody>
                    <a:bodyPr/>
                    <a:lstStyle/>
                    <a:p>
                      <a:r>
                        <a:rPr lang="en-US" altLang="zh-CN" sz="1000" dirty="0"/>
                        <a:t>0.02213542</a:t>
                      </a:r>
                      <a:endParaRPr lang="zh-CN" altLang="en-US" sz="1000" dirty="0"/>
                    </a:p>
                  </a:txBody>
                  <a:tcPr marL="68580" marR="68580" marT="34290" marB="34290"/>
                </a:tc>
                <a:extLst>
                  <a:ext uri="{0D108BD9-81ED-4DB2-BD59-A6C34878D82A}">
                    <a16:rowId xmlns:a16="http://schemas.microsoft.com/office/drawing/2014/main" val="1217049840"/>
                  </a:ext>
                </a:extLst>
              </a:tr>
              <a:tr h="278130">
                <a:tc>
                  <a:txBody>
                    <a:bodyPr/>
                    <a:lstStyle/>
                    <a:p>
                      <a:r>
                        <a:rPr lang="en-US" altLang="zh-CN" sz="1000" dirty="0"/>
                        <a:t>1024</a:t>
                      </a:r>
                      <a:endParaRPr lang="zh-CN" altLang="en-US" sz="1000" dirty="0"/>
                    </a:p>
                  </a:txBody>
                  <a:tcPr marL="68580" marR="68580" marT="34290" marB="34290"/>
                </a:tc>
                <a:tc>
                  <a:txBody>
                    <a:bodyPr/>
                    <a:lstStyle/>
                    <a:p>
                      <a:r>
                        <a:rPr lang="en-US" altLang="zh-CN" sz="1000" dirty="0"/>
                        <a:t>0.3531901</a:t>
                      </a:r>
                      <a:endParaRPr lang="zh-CN" altLang="en-US" sz="1000" dirty="0"/>
                    </a:p>
                  </a:txBody>
                  <a:tcPr marL="68580" marR="68580" marT="34290" marB="34290"/>
                </a:tc>
                <a:tc>
                  <a:txBody>
                    <a:bodyPr/>
                    <a:lstStyle/>
                    <a:p>
                      <a:r>
                        <a:rPr lang="en-US" altLang="zh-CN" sz="1000" dirty="0"/>
                        <a:t>0.21386719</a:t>
                      </a:r>
                      <a:endParaRPr lang="zh-CN" altLang="en-US" sz="1000" dirty="0"/>
                    </a:p>
                  </a:txBody>
                  <a:tcPr marL="68580" marR="68580" marT="34290" marB="34290"/>
                </a:tc>
                <a:tc>
                  <a:txBody>
                    <a:bodyPr/>
                    <a:lstStyle/>
                    <a:p>
                      <a:r>
                        <a:rPr lang="en-US" altLang="zh-CN" sz="1000" dirty="0"/>
                        <a:t>0.13151042 </a:t>
                      </a:r>
                      <a:endParaRPr lang="zh-CN" altLang="en-US" sz="1000" dirty="0"/>
                    </a:p>
                  </a:txBody>
                  <a:tcPr marL="68580" marR="68580" marT="34290" marB="34290"/>
                </a:tc>
                <a:tc>
                  <a:txBody>
                    <a:bodyPr/>
                    <a:lstStyle/>
                    <a:p>
                      <a:r>
                        <a:rPr lang="en-US" altLang="zh-CN" sz="1000" dirty="0"/>
                        <a:t>0.06445312 </a:t>
                      </a:r>
                      <a:endParaRPr lang="zh-CN" altLang="en-US" sz="1000" dirty="0"/>
                    </a:p>
                  </a:txBody>
                  <a:tcPr marL="68580" marR="68580" marT="34290" marB="34290"/>
                </a:tc>
                <a:tc>
                  <a:txBody>
                    <a:bodyPr/>
                    <a:lstStyle/>
                    <a:p>
                      <a:r>
                        <a:rPr lang="en-US" altLang="zh-CN" sz="1000" dirty="0"/>
                        <a:t>0.02018229</a:t>
                      </a:r>
                      <a:endParaRPr lang="zh-CN" altLang="en-US" sz="1000" dirty="0"/>
                    </a:p>
                  </a:txBody>
                  <a:tcPr marL="68580" marR="68580" marT="34290" marB="34290"/>
                </a:tc>
                <a:extLst>
                  <a:ext uri="{0D108BD9-81ED-4DB2-BD59-A6C34878D82A}">
                    <a16:rowId xmlns:a16="http://schemas.microsoft.com/office/drawing/2014/main" val="3590677870"/>
                  </a:ext>
                </a:extLst>
              </a:tr>
              <a:tr h="278130">
                <a:tc>
                  <a:txBody>
                    <a:bodyPr/>
                    <a:lstStyle/>
                    <a:p>
                      <a:r>
                        <a:rPr lang="en-US" altLang="zh-CN" sz="1000" dirty="0"/>
                        <a:t>2048</a:t>
                      </a:r>
                      <a:endParaRPr lang="zh-CN" altLang="en-US" sz="1000" dirty="0"/>
                    </a:p>
                  </a:txBody>
                  <a:tcPr marL="68580" marR="68580" marT="34290" marB="34290"/>
                </a:tc>
                <a:tc>
                  <a:txBody>
                    <a:bodyPr/>
                    <a:lstStyle/>
                    <a:p>
                      <a:r>
                        <a:rPr lang="en-US" altLang="zh-CN" sz="1000" dirty="0"/>
                        <a:t>0.35579427</a:t>
                      </a:r>
                      <a:endParaRPr lang="zh-CN" altLang="en-US" sz="1000" dirty="0"/>
                    </a:p>
                  </a:txBody>
                  <a:tcPr marL="68580" marR="68580" marT="34290" marB="34290"/>
                </a:tc>
                <a:tc>
                  <a:txBody>
                    <a:bodyPr/>
                    <a:lstStyle/>
                    <a:p>
                      <a:r>
                        <a:rPr lang="en-US" altLang="zh-CN" sz="1000" dirty="0"/>
                        <a:t>0.21809896 </a:t>
                      </a:r>
                      <a:endParaRPr lang="zh-CN" altLang="en-US" sz="1000" dirty="0"/>
                    </a:p>
                  </a:txBody>
                  <a:tcPr marL="68580" marR="68580" marT="34290" marB="34290"/>
                </a:tc>
                <a:tc>
                  <a:txBody>
                    <a:bodyPr/>
                    <a:lstStyle/>
                    <a:p>
                      <a:r>
                        <a:rPr lang="en-US" altLang="zh-CN" sz="1000" dirty="0"/>
                        <a:t>0.12906901 </a:t>
                      </a:r>
                      <a:endParaRPr lang="zh-CN" altLang="en-US" sz="1000" dirty="0"/>
                    </a:p>
                  </a:txBody>
                  <a:tcPr marL="68580" marR="68580" marT="34290" marB="34290"/>
                </a:tc>
                <a:tc>
                  <a:txBody>
                    <a:bodyPr/>
                    <a:lstStyle/>
                    <a:p>
                      <a:r>
                        <a:rPr lang="en-US" altLang="zh-CN" sz="1000" dirty="0"/>
                        <a:t>0.06852214 </a:t>
                      </a:r>
                      <a:endParaRPr lang="zh-CN" altLang="en-US" sz="1000" dirty="0"/>
                    </a:p>
                  </a:txBody>
                  <a:tcPr marL="68580" marR="68580" marT="34290" marB="34290"/>
                </a:tc>
                <a:tc>
                  <a:txBody>
                    <a:bodyPr/>
                    <a:lstStyle/>
                    <a:p>
                      <a:r>
                        <a:rPr lang="en-US" altLang="zh-CN" sz="1000" dirty="0"/>
                        <a:t>0.02001953</a:t>
                      </a:r>
                      <a:endParaRPr lang="zh-CN" altLang="en-US" sz="1000" dirty="0"/>
                    </a:p>
                  </a:txBody>
                  <a:tcPr marL="68580" marR="68580" marT="34290" marB="34290"/>
                </a:tc>
                <a:extLst>
                  <a:ext uri="{0D108BD9-81ED-4DB2-BD59-A6C34878D82A}">
                    <a16:rowId xmlns:a16="http://schemas.microsoft.com/office/drawing/2014/main" val="3966381679"/>
                  </a:ext>
                </a:extLst>
              </a:tr>
            </a:tbl>
          </a:graphicData>
        </a:graphic>
      </p:graphicFrame>
    </p:spTree>
    <p:extLst>
      <p:ext uri="{BB962C8B-B14F-4D97-AF65-F5344CB8AC3E}">
        <p14:creationId xmlns:p14="http://schemas.microsoft.com/office/powerpoint/2010/main" val="321872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id="{183B54F9-5625-47BF-A471-30AC2D9AD53F}"/>
              </a:ext>
            </a:extLst>
          </p:cNvPr>
          <p:cNvSpPr/>
          <p:nvPr/>
        </p:nvSpPr>
        <p:spPr bwMode="auto">
          <a:xfrm>
            <a:off x="3488916" y="2130264"/>
            <a:ext cx="2166170" cy="769441"/>
          </a:xfrm>
          <a:prstGeom prst="rect">
            <a:avLst/>
          </a:prstGeom>
        </p:spPr>
        <p:txBody>
          <a:bodyPr wrap="none">
            <a:spAutoFit/>
          </a:bodyPr>
          <a:lstStyle/>
          <a:p>
            <a:pPr algn="ctr">
              <a:defRPr/>
            </a:pPr>
            <a:r>
              <a:rPr lang="en-US" altLang="zh-CN" sz="44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BytePS</a:t>
            </a:r>
            <a:endPar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FOUR</a:t>
            </a:r>
            <a:endParaRPr lang="zh-CN" altLang="en-US" sz="1400">
              <a:solidFill>
                <a:schemeClr val="bg1"/>
              </a:solidFill>
              <a:latin typeface="+mj-lt"/>
            </a:endParaRPr>
          </a:p>
        </p:txBody>
      </p:sp>
    </p:spTree>
    <p:extLst>
      <p:ext uri="{BB962C8B-B14F-4D97-AF65-F5344CB8AC3E}">
        <p14:creationId xmlns:p14="http://schemas.microsoft.com/office/powerpoint/2010/main" val="425282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4286-9E2E-69C7-70F0-BA9ED49C2568}"/>
              </a:ext>
            </a:extLst>
          </p:cNvPr>
          <p:cNvSpPr>
            <a:spLocks noGrp="1"/>
          </p:cNvSpPr>
          <p:nvPr>
            <p:ph type="title"/>
          </p:nvPr>
        </p:nvSpPr>
        <p:spPr/>
        <p:txBody>
          <a:bodyPr/>
          <a:lstStyle/>
          <a:p>
            <a:r>
              <a:rPr lang="zh-CN" altLang="en-US" dirty="0"/>
              <a:t>分布式训练</a:t>
            </a:r>
          </a:p>
        </p:txBody>
      </p:sp>
      <p:sp>
        <p:nvSpPr>
          <p:cNvPr id="3" name="内容占位符 2">
            <a:extLst>
              <a:ext uri="{FF2B5EF4-FFF2-40B4-BE49-F238E27FC236}">
                <a16:creationId xmlns:a16="http://schemas.microsoft.com/office/drawing/2014/main" id="{BECBCB87-B896-2A64-E977-CFA6E6371E7E}"/>
              </a:ext>
            </a:extLst>
          </p:cNvPr>
          <p:cNvSpPr>
            <a:spLocks noGrp="1"/>
          </p:cNvSpPr>
          <p:nvPr>
            <p:ph idx="1"/>
          </p:nvPr>
        </p:nvSpPr>
        <p:spPr>
          <a:xfrm>
            <a:off x="628650" y="1369219"/>
            <a:ext cx="7886700" cy="1598156"/>
          </a:xfrm>
        </p:spPr>
        <p:txBody>
          <a:bodyPr>
            <a:normAutofit fontScale="47500" lnSpcReduction="20000"/>
          </a:bodyPr>
          <a:lstStyle/>
          <a:p>
            <a:r>
              <a:rPr lang="en-US" altLang="zh-CN" dirty="0"/>
              <a:t>DMLC_NUM_WORKER=1 </a:t>
            </a:r>
            <a:r>
              <a:rPr lang="en-US" altLang="zh-CN" dirty="0">
                <a:solidFill>
                  <a:srgbClr val="FF0000"/>
                </a:solidFill>
              </a:rPr>
              <a:t>DMLC_ROLE=scheduler </a:t>
            </a:r>
            <a:r>
              <a:rPr lang="en-US" altLang="zh-CN" dirty="0"/>
              <a:t>DMLC_NUM_SERVER=1 DMLC_PS_ROOT_URI=127.0.0.1 DMLC_PS_ROOT_PORT=1234 BYTEPS_FORCE_DISTRIBUTED=1 </a:t>
            </a:r>
            <a:r>
              <a:rPr lang="en-US" altLang="zh-CN" dirty="0" err="1"/>
              <a:t>bpslaunch</a:t>
            </a:r>
            <a:r>
              <a:rPr lang="en-US" altLang="zh-CN" dirty="0"/>
              <a:t> &amp;</a:t>
            </a:r>
          </a:p>
          <a:p>
            <a:r>
              <a:rPr lang="en-US" altLang="zh-CN" dirty="0"/>
              <a:t>DMLC_NUM_WORKER=1 </a:t>
            </a:r>
            <a:r>
              <a:rPr lang="en-US" altLang="zh-CN" dirty="0">
                <a:solidFill>
                  <a:srgbClr val="FF0000"/>
                </a:solidFill>
              </a:rPr>
              <a:t>DMLC_ROLE=server </a:t>
            </a:r>
            <a:r>
              <a:rPr lang="en-US" altLang="zh-CN" dirty="0"/>
              <a:t>DMLC_NUM_SERVER=1 DMLC_PS_ROOT_URI=127.0.0.1 DMLC_PS_ROOT_PORT=1234 BYTEPS_FORCE_DISTRIBUTED=1 </a:t>
            </a:r>
            <a:r>
              <a:rPr lang="en-US" altLang="zh-CN" dirty="0" err="1"/>
              <a:t>bpslaunch</a:t>
            </a:r>
            <a:r>
              <a:rPr lang="en-US" altLang="zh-CN" dirty="0"/>
              <a:t> &amp;</a:t>
            </a:r>
          </a:p>
          <a:p>
            <a:r>
              <a:rPr lang="en-US" altLang="zh-CN" dirty="0"/>
              <a:t>CUDA_VISIBLE_DEVICES=0,1 NVIDIA_VISIBLE_DEVICES=0,1 DMLC_WORKER_ID=0 \</a:t>
            </a:r>
          </a:p>
          <a:p>
            <a:r>
              <a:rPr lang="en-US" altLang="zh-CN" dirty="0"/>
              <a:t>DMLC_NUM_WORKER=1 </a:t>
            </a:r>
            <a:r>
              <a:rPr lang="en-US" altLang="zh-CN" dirty="0">
                <a:solidFill>
                  <a:srgbClr val="FF0000"/>
                </a:solidFill>
              </a:rPr>
              <a:t>DMLC_ROLE=worker </a:t>
            </a:r>
            <a:r>
              <a:rPr lang="en-US" altLang="zh-CN" dirty="0"/>
              <a:t>DMLC_NUM_SERVER=1 DMLC_PS_ROOT_URI=127.0.0.1 DMLC_PS_ROOT_PORT=1234 BYTEPS_FORCE_DISTRIBUTED=1 \</a:t>
            </a:r>
          </a:p>
          <a:p>
            <a:r>
              <a:rPr lang="en-US" altLang="zh-CN" dirty="0" err="1"/>
              <a:t>bpslaunch</a:t>
            </a:r>
            <a:r>
              <a:rPr lang="en-US" altLang="zh-CN" dirty="0"/>
              <a:t> python3 /root/github/gradient-compression/byteps/example/pytorch/train_mnist_byteps.py &amp;</a:t>
            </a:r>
          </a:p>
          <a:p>
            <a:pPr lvl="1"/>
            <a:r>
              <a:rPr lang="en-US" altLang="zh-CN" dirty="0"/>
              <a:t>--fp16-pushpull</a:t>
            </a:r>
            <a:endParaRPr lang="zh-CN" altLang="en-US" dirty="0"/>
          </a:p>
        </p:txBody>
      </p:sp>
      <p:sp>
        <p:nvSpPr>
          <p:cNvPr id="9" name="内容占位符 2">
            <a:extLst>
              <a:ext uri="{FF2B5EF4-FFF2-40B4-BE49-F238E27FC236}">
                <a16:creationId xmlns:a16="http://schemas.microsoft.com/office/drawing/2014/main" id="{22DCE316-7D21-9044-2947-FE8250CDE85F}"/>
              </a:ext>
            </a:extLst>
          </p:cNvPr>
          <p:cNvSpPr txBox="1">
            <a:spLocks/>
          </p:cNvSpPr>
          <p:nvPr/>
        </p:nvSpPr>
        <p:spPr>
          <a:xfrm>
            <a:off x="628650" y="3131618"/>
            <a:ext cx="7886700" cy="1598155"/>
          </a:xfrm>
          <a:prstGeom prst="rect">
            <a:avLst/>
          </a:prstGeom>
        </p:spPr>
        <p:txBody>
          <a:bodyPr vert="horz" lIns="68580" tIns="34290" rIns="68580" bIns="3429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100" dirty="0"/>
              <a:t>Scheduler</a:t>
            </a:r>
            <a:r>
              <a:rPr lang="zh-CN" altLang="en-US" sz="2100" dirty="0"/>
              <a:t>：</a:t>
            </a:r>
            <a:r>
              <a:rPr lang="zh-CN" altLang="en-US" sz="2100" dirty="0">
                <a:solidFill>
                  <a:srgbClr val="292C32"/>
                </a:solidFill>
                <a:latin typeface="Open Sans" panose="020B0606030504020204" pitchFamily="34" charset="0"/>
              </a:rPr>
              <a:t> 一个分布式训练框架的通用通信调度器。它将张量划分和通信调度从各种训练框架、梯度更新架构和网络协议中分离出来，而不需要对它们的实现进行太多的修改。基本的调度原则是：</a:t>
            </a:r>
            <a:endParaRPr lang="en-US" altLang="zh-CN" sz="2100" dirty="0">
              <a:solidFill>
                <a:srgbClr val="292C32"/>
              </a:solidFill>
              <a:latin typeface="Open Sans" panose="020B0606030504020204" pitchFamily="34" charset="0"/>
            </a:endParaRPr>
          </a:p>
          <a:p>
            <a:pPr lvl="1"/>
            <a:r>
              <a:rPr lang="zh-CN" altLang="en-US" sz="1800" dirty="0">
                <a:solidFill>
                  <a:srgbClr val="292C32"/>
                </a:solidFill>
                <a:latin typeface="Open Sans" panose="020B0606030504020204" pitchFamily="34" charset="0"/>
              </a:rPr>
              <a:t>神经网络的前几层的通信具有更高的优先级，可以抢占后几层的通信。</a:t>
            </a:r>
            <a:endParaRPr lang="en-US" altLang="zh-CN" sz="1800" dirty="0">
              <a:solidFill>
                <a:srgbClr val="292C32"/>
              </a:solidFill>
              <a:latin typeface="Open Sans" panose="020B0606030504020204" pitchFamily="34" charset="0"/>
            </a:endParaRPr>
          </a:p>
          <a:p>
            <a:pPr lvl="1"/>
            <a:r>
              <a:rPr lang="zh-CN" altLang="en-US" sz="1800" dirty="0">
                <a:solidFill>
                  <a:srgbClr val="292C32"/>
                </a:solidFill>
                <a:latin typeface="Open Sans" panose="020B0606030504020204" pitchFamily="34" charset="0"/>
              </a:rPr>
              <a:t>分割大层，合并小层。</a:t>
            </a:r>
            <a:endParaRPr lang="en-US" altLang="zh-CN" sz="1800" dirty="0">
              <a:solidFill>
                <a:srgbClr val="292C32"/>
              </a:solidFill>
              <a:latin typeface="Open Sans" panose="020B0606030504020204" pitchFamily="34" charset="0"/>
            </a:endParaRPr>
          </a:p>
          <a:p>
            <a:endParaRPr lang="en-US" altLang="zh-CN" sz="2100" dirty="0">
              <a:solidFill>
                <a:srgbClr val="292C32"/>
              </a:solidFill>
              <a:latin typeface="Open Sans" panose="020B0606030504020204" pitchFamily="34" charset="0"/>
            </a:endParaRPr>
          </a:p>
          <a:p>
            <a:r>
              <a:rPr lang="en-US" altLang="zh-CN" sz="2100" dirty="0"/>
              <a:t>Server</a:t>
            </a:r>
            <a:r>
              <a:rPr lang="zh-CN" altLang="en-US" sz="2100" dirty="0"/>
              <a:t>：实际进行压缩、参数同步的服务器</a:t>
            </a:r>
            <a:endParaRPr lang="en-US" altLang="zh-CN" sz="2100" dirty="0"/>
          </a:p>
          <a:p>
            <a:r>
              <a:rPr lang="en-US" altLang="zh-CN" sz="2100" dirty="0"/>
              <a:t>Worker</a:t>
            </a:r>
            <a:r>
              <a:rPr lang="zh-CN" altLang="en-US" sz="2100" dirty="0"/>
              <a:t>：工作结点</a:t>
            </a:r>
          </a:p>
        </p:txBody>
      </p:sp>
    </p:spTree>
    <p:extLst>
      <p:ext uri="{BB962C8B-B14F-4D97-AF65-F5344CB8AC3E}">
        <p14:creationId xmlns:p14="http://schemas.microsoft.com/office/powerpoint/2010/main" val="99772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5E668-3A9F-EA38-6818-FFBF6B68BCD1}"/>
              </a:ext>
            </a:extLst>
          </p:cNvPr>
          <p:cNvSpPr>
            <a:spLocks noGrp="1"/>
          </p:cNvSpPr>
          <p:nvPr>
            <p:ph type="title"/>
          </p:nvPr>
        </p:nvSpPr>
        <p:spPr/>
        <p:txBody>
          <a:bodyPr/>
          <a:lstStyle/>
          <a:p>
            <a:r>
              <a:rPr lang="zh-CN" altLang="en-US" dirty="0"/>
              <a:t>梯度压缩</a:t>
            </a:r>
          </a:p>
        </p:txBody>
      </p:sp>
      <p:sp>
        <p:nvSpPr>
          <p:cNvPr id="3" name="内容占位符 2">
            <a:extLst>
              <a:ext uri="{FF2B5EF4-FFF2-40B4-BE49-F238E27FC236}">
                <a16:creationId xmlns:a16="http://schemas.microsoft.com/office/drawing/2014/main" id="{D361DD78-E6B0-5A4E-7019-69DE26E37AFE}"/>
              </a:ext>
            </a:extLst>
          </p:cNvPr>
          <p:cNvSpPr>
            <a:spLocks noGrp="1"/>
          </p:cNvSpPr>
          <p:nvPr>
            <p:ph idx="1"/>
          </p:nvPr>
        </p:nvSpPr>
        <p:spPr>
          <a:xfrm>
            <a:off x="628650" y="1369219"/>
            <a:ext cx="4341883" cy="3263504"/>
          </a:xfrm>
        </p:spPr>
        <p:txBody>
          <a:bodyPr/>
          <a:lstStyle/>
          <a:p>
            <a:r>
              <a:rPr lang="zh-CN" altLang="en-US" dirty="0"/>
              <a:t>节点内梯度压缩方式</a:t>
            </a:r>
            <a:endParaRPr lang="en-US" altLang="zh-CN" dirty="0"/>
          </a:p>
          <a:p>
            <a:r>
              <a:rPr lang="en-US" altLang="zh-CN" dirty="0"/>
              <a:t>16</a:t>
            </a:r>
            <a:r>
              <a:rPr lang="zh-CN" altLang="en-US" dirty="0"/>
              <a:t>位压缩算法</a:t>
            </a:r>
            <a:endParaRPr lang="en-US" altLang="zh-CN" dirty="0"/>
          </a:p>
          <a:p>
            <a:pPr lvl="1"/>
            <a:r>
              <a:rPr lang="zh-CN" altLang="en-US" sz="1050" dirty="0">
                <a:latin typeface="FandolSong-Regular-Identity-H"/>
              </a:rPr>
              <a:t>在</a:t>
            </a:r>
            <a:r>
              <a:rPr lang="en-US" altLang="zh-CN" sz="1050" dirty="0" err="1">
                <a:latin typeface="TimesNewRomanPSMT"/>
              </a:rPr>
              <a:t>byteps_push_pull</a:t>
            </a:r>
            <a:r>
              <a:rPr lang="en-US" altLang="zh-CN" sz="1050" dirty="0">
                <a:latin typeface="TimesNewRomanPSMT"/>
              </a:rPr>
              <a:t> </a:t>
            </a:r>
            <a:r>
              <a:rPr lang="zh-CN" altLang="en-US" sz="1050" dirty="0">
                <a:latin typeface="FandolSong-Regular-Identity-H"/>
              </a:rPr>
              <a:t>之前将本地梯度转换为低精度的数据格式，并在</a:t>
            </a:r>
          </a:p>
          <a:p>
            <a:pPr lvl="1"/>
            <a:r>
              <a:rPr lang="en-US" altLang="zh-CN" sz="1050" dirty="0" err="1">
                <a:latin typeface="TimesNewRomanPSMT"/>
              </a:rPr>
              <a:t>byteps_push_pull</a:t>
            </a:r>
            <a:r>
              <a:rPr lang="en-US" altLang="zh-CN" sz="1050" dirty="0">
                <a:latin typeface="TimesNewRomanPSMT"/>
              </a:rPr>
              <a:t> </a:t>
            </a:r>
            <a:r>
              <a:rPr lang="zh-CN" altLang="en-US" sz="1050" dirty="0">
                <a:latin typeface="FandolSong-Regular-Identity-H"/>
              </a:rPr>
              <a:t>之后将汇聚的梯度恢复为原始精度。由于返回的压缩数据与输入位于相同的</a:t>
            </a:r>
          </a:p>
          <a:p>
            <a:pPr lvl="1"/>
            <a:r>
              <a:rPr lang="en-US" altLang="zh-CN" sz="1050" dirty="0">
                <a:latin typeface="TimesNewRomanPSMT"/>
              </a:rPr>
              <a:t>context </a:t>
            </a:r>
            <a:r>
              <a:rPr lang="zh-CN" altLang="en-US" sz="1050" dirty="0">
                <a:latin typeface="FandolSong-Regular-Identity-H"/>
              </a:rPr>
              <a:t>中（例如相同的</a:t>
            </a:r>
            <a:r>
              <a:rPr lang="en-US" altLang="zh-CN" sz="1050" dirty="0">
                <a:latin typeface="TimesNewRomanPSMT"/>
              </a:rPr>
              <a:t>GPU </a:t>
            </a:r>
            <a:r>
              <a:rPr lang="zh-CN" altLang="en-US" sz="1050" dirty="0">
                <a:latin typeface="FandolSong-Regular-Identity-H"/>
              </a:rPr>
              <a:t>设备），因此</a:t>
            </a:r>
            <a:r>
              <a:rPr lang="en-US" altLang="zh-CN" sz="1050" dirty="0" err="1">
                <a:latin typeface="TimesNewRomanPSMT"/>
              </a:rPr>
              <a:t>BytePS</a:t>
            </a:r>
            <a:r>
              <a:rPr lang="en-US" altLang="zh-CN" sz="1050" dirty="0">
                <a:latin typeface="TimesNewRomanPSMT"/>
              </a:rPr>
              <a:t> </a:t>
            </a:r>
            <a:r>
              <a:rPr lang="zh-CN" altLang="en-US" sz="1050" dirty="0">
                <a:latin typeface="FandolSong-Regular-Identity-H"/>
              </a:rPr>
              <a:t>内核不需要进行任何更改。</a:t>
            </a:r>
            <a:endParaRPr lang="zh-CN" altLang="en-US" dirty="0"/>
          </a:p>
        </p:txBody>
      </p:sp>
      <p:sp>
        <p:nvSpPr>
          <p:cNvPr id="4" name="Rectangle 2">
            <a:extLst>
              <a:ext uri="{FF2B5EF4-FFF2-40B4-BE49-F238E27FC236}">
                <a16:creationId xmlns:a16="http://schemas.microsoft.com/office/drawing/2014/main" id="{6BF53B3F-3C2A-8ACE-C208-2A3B8C2A1BC5}"/>
              </a:ext>
            </a:extLst>
          </p:cNvPr>
          <p:cNvSpPr>
            <a:spLocks noChangeArrowheads="1"/>
          </p:cNvSpPr>
          <p:nvPr/>
        </p:nvSpPr>
        <p:spPr bwMode="auto">
          <a:xfrm>
            <a:off x="5040142" y="2101981"/>
            <a:ext cx="3759947" cy="248144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825" dirty="0">
                <a:solidFill>
                  <a:srgbClr val="CC7832"/>
                </a:solidFill>
                <a:latin typeface="Arial Unicode MS"/>
                <a:ea typeface="JetBrains Mono"/>
              </a:rPr>
              <a:t>class </a:t>
            </a:r>
            <a:r>
              <a:rPr lang="zh-CN" altLang="zh-CN" sz="825" dirty="0">
                <a:solidFill>
                  <a:srgbClr val="A9B7C6"/>
                </a:solidFill>
                <a:latin typeface="Arial Unicode MS"/>
                <a:ea typeface="JetBrains Mono"/>
              </a:rPr>
              <a:t>FP16Compressor(Compressor):</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i="1" dirty="0">
                <a:solidFill>
                  <a:srgbClr val="629755"/>
                </a:solidFill>
                <a:latin typeface="Arial Unicode MS"/>
                <a:ea typeface="JetBrains Mono"/>
              </a:rPr>
              <a:t>"""Compress all floating point gradients to 16-bit."""</a:t>
            </a:r>
            <a:br>
              <a:rPr lang="zh-CN" altLang="zh-CN" sz="825" i="1" dirty="0">
                <a:solidFill>
                  <a:srgbClr val="629755"/>
                </a:solidFill>
                <a:latin typeface="Arial Unicode MS"/>
                <a:ea typeface="JetBrains Mono"/>
              </a:rPr>
            </a:br>
            <a:r>
              <a:rPr lang="zh-CN" altLang="zh-CN" sz="825" i="1" dirty="0">
                <a:solidFill>
                  <a:srgbClr val="629755"/>
                </a:solidFill>
                <a:latin typeface="Arial Unicode MS"/>
                <a:ea typeface="JetBrains Mono"/>
              </a:rPr>
              <a:t>    </a:t>
            </a:r>
            <a:r>
              <a:rPr lang="zh-CN" altLang="zh-CN" sz="825" dirty="0">
                <a:solidFill>
                  <a:srgbClr val="BBB529"/>
                </a:solidFill>
                <a:latin typeface="Arial Unicode MS"/>
                <a:ea typeface="JetBrains Mono"/>
              </a:rPr>
              <a:t>@staticmethod</a:t>
            </a:r>
            <a:br>
              <a:rPr lang="zh-CN" altLang="zh-CN" sz="825" dirty="0">
                <a:solidFill>
                  <a:srgbClr val="BBB529"/>
                </a:solidFill>
                <a:latin typeface="Arial Unicode MS"/>
                <a:ea typeface="JetBrains Mono"/>
              </a:rPr>
            </a:br>
            <a:r>
              <a:rPr lang="zh-CN" altLang="zh-CN" sz="825" dirty="0">
                <a:solidFill>
                  <a:srgbClr val="BBB529"/>
                </a:solidFill>
                <a:latin typeface="Arial Unicode MS"/>
                <a:ea typeface="JetBrains Mono"/>
              </a:rPr>
              <a:t>    </a:t>
            </a:r>
            <a:r>
              <a:rPr lang="zh-CN" altLang="zh-CN" sz="825" dirty="0">
                <a:solidFill>
                  <a:srgbClr val="CC7832"/>
                </a:solidFill>
                <a:latin typeface="Arial Unicode MS"/>
                <a:ea typeface="JetBrains Mono"/>
              </a:rPr>
              <a:t>def </a:t>
            </a:r>
            <a:r>
              <a:rPr lang="zh-CN" altLang="zh-CN" sz="825" dirty="0">
                <a:solidFill>
                  <a:srgbClr val="FFC66D"/>
                </a:solidFill>
                <a:latin typeface="Arial Unicode MS"/>
                <a:ea typeface="JetBrains Mono"/>
              </a:rPr>
              <a:t>compress</a:t>
            </a:r>
            <a:r>
              <a:rPr lang="zh-CN" altLang="zh-CN" sz="825" dirty="0">
                <a:solidFill>
                  <a:srgbClr val="A9B7C6"/>
                </a:solidFill>
                <a:latin typeface="Arial Unicode MS"/>
                <a:ea typeface="JetBrains Mono"/>
              </a:rPr>
              <a:t>(tensor):</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i="1" dirty="0">
                <a:solidFill>
                  <a:srgbClr val="629755"/>
                </a:solidFill>
                <a:latin typeface="Arial Unicode MS"/>
                <a:ea typeface="JetBrains Mono"/>
              </a:rPr>
              <a:t>"""Downcasts the tensor to 16-bit."""</a:t>
            </a:r>
            <a:br>
              <a:rPr lang="zh-CN" altLang="zh-CN" sz="825" i="1" dirty="0">
                <a:solidFill>
                  <a:srgbClr val="629755"/>
                </a:solidFill>
                <a:latin typeface="Arial Unicode MS"/>
                <a:ea typeface="JetBrains Mono"/>
              </a:rPr>
            </a:br>
            <a:r>
              <a:rPr lang="zh-CN" altLang="zh-CN" sz="825" i="1" dirty="0">
                <a:solidFill>
                  <a:srgbClr val="629755"/>
                </a:solidFill>
                <a:latin typeface="Arial Unicode MS"/>
                <a:ea typeface="JetBrains Mono"/>
              </a:rPr>
              <a:t>        </a:t>
            </a:r>
            <a:r>
              <a:rPr lang="zh-CN" altLang="zh-CN" sz="825" dirty="0">
                <a:solidFill>
                  <a:srgbClr val="A9B7C6"/>
                </a:solidFill>
                <a:latin typeface="Arial Unicode MS"/>
                <a:ea typeface="JetBrains Mono"/>
              </a:rPr>
              <a:t>tensor_compressed = tensor</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dirty="0">
                <a:solidFill>
                  <a:srgbClr val="CC7832"/>
                </a:solidFill>
                <a:latin typeface="Arial Unicode MS"/>
                <a:ea typeface="JetBrains Mono"/>
              </a:rPr>
              <a:t>if </a:t>
            </a:r>
            <a:r>
              <a:rPr lang="zh-CN" altLang="zh-CN" sz="825" dirty="0">
                <a:solidFill>
                  <a:srgbClr val="A9B7C6"/>
                </a:solidFill>
                <a:latin typeface="Arial Unicode MS"/>
                <a:ea typeface="JetBrains Mono"/>
              </a:rPr>
              <a:t>tensor.dtype.is_floating_point:</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dirty="0">
                <a:solidFill>
                  <a:srgbClr val="808080"/>
                </a:solidFill>
                <a:latin typeface="Arial Unicode MS"/>
                <a:ea typeface="JetBrains Mono"/>
              </a:rPr>
              <a:t># Only allow compression from other floating point types</a:t>
            </a:r>
            <a:br>
              <a:rPr lang="zh-CN" altLang="zh-CN" sz="825" dirty="0">
                <a:solidFill>
                  <a:srgbClr val="808080"/>
                </a:solidFill>
                <a:latin typeface="Arial Unicode MS"/>
                <a:ea typeface="JetBrains Mono"/>
              </a:rPr>
            </a:br>
            <a:r>
              <a:rPr lang="zh-CN" altLang="zh-CN" sz="825" dirty="0">
                <a:solidFill>
                  <a:srgbClr val="808080"/>
                </a:solidFill>
                <a:latin typeface="Arial Unicode MS"/>
                <a:ea typeface="JetBrains Mono"/>
              </a:rPr>
              <a:t>            </a:t>
            </a:r>
            <a:r>
              <a:rPr lang="zh-CN" altLang="zh-CN" sz="825" dirty="0">
                <a:solidFill>
                  <a:srgbClr val="A9B7C6"/>
                </a:solidFill>
                <a:latin typeface="Arial Unicode MS"/>
                <a:ea typeface="JetBrains Mono"/>
              </a:rPr>
              <a:t>tensor_compressed = tensor.type(torch.float16)</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dirty="0">
                <a:solidFill>
                  <a:srgbClr val="CC7832"/>
                </a:solidFill>
                <a:latin typeface="Arial Unicode MS"/>
                <a:ea typeface="JetBrains Mono"/>
              </a:rPr>
              <a:t>return </a:t>
            </a:r>
            <a:r>
              <a:rPr lang="zh-CN" altLang="zh-CN" sz="825" dirty="0">
                <a:solidFill>
                  <a:srgbClr val="A9B7C6"/>
                </a:solidFill>
                <a:latin typeface="Arial Unicode MS"/>
                <a:ea typeface="JetBrains Mono"/>
              </a:rPr>
              <a:t>tensor_compressed</a:t>
            </a:r>
            <a:r>
              <a:rPr lang="zh-CN" altLang="zh-CN" sz="825" dirty="0">
                <a:solidFill>
                  <a:srgbClr val="CC7832"/>
                </a:solidFill>
                <a:latin typeface="Arial Unicode MS"/>
                <a:ea typeface="JetBrains Mono"/>
              </a:rPr>
              <a:t>, </a:t>
            </a:r>
            <a:r>
              <a:rPr lang="zh-CN" altLang="zh-CN" sz="825" dirty="0">
                <a:solidFill>
                  <a:srgbClr val="A9B7C6"/>
                </a:solidFill>
                <a:latin typeface="Arial Unicode MS"/>
                <a:ea typeface="JetBrains Mono"/>
              </a:rPr>
              <a:t>tensor.dtype</a:t>
            </a:r>
            <a:br>
              <a:rPr lang="zh-CN" altLang="zh-CN" sz="825" dirty="0">
                <a:solidFill>
                  <a:srgbClr val="A9B7C6"/>
                </a:solidFill>
                <a:latin typeface="Arial Unicode MS"/>
                <a:ea typeface="JetBrains Mono"/>
              </a:rPr>
            </a:b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dirty="0">
                <a:solidFill>
                  <a:srgbClr val="BBB529"/>
                </a:solidFill>
                <a:latin typeface="Arial Unicode MS"/>
                <a:ea typeface="JetBrains Mono"/>
              </a:rPr>
              <a:t>@staticmethod</a:t>
            </a:r>
            <a:br>
              <a:rPr lang="zh-CN" altLang="zh-CN" sz="825" dirty="0">
                <a:solidFill>
                  <a:srgbClr val="BBB529"/>
                </a:solidFill>
                <a:latin typeface="Arial Unicode MS"/>
                <a:ea typeface="JetBrains Mono"/>
              </a:rPr>
            </a:br>
            <a:r>
              <a:rPr lang="zh-CN" altLang="zh-CN" sz="825" dirty="0">
                <a:solidFill>
                  <a:srgbClr val="BBB529"/>
                </a:solidFill>
                <a:latin typeface="Arial Unicode MS"/>
                <a:ea typeface="JetBrains Mono"/>
              </a:rPr>
              <a:t>    </a:t>
            </a:r>
            <a:r>
              <a:rPr lang="zh-CN" altLang="zh-CN" sz="825" dirty="0">
                <a:solidFill>
                  <a:srgbClr val="CC7832"/>
                </a:solidFill>
                <a:latin typeface="Arial Unicode MS"/>
                <a:ea typeface="JetBrains Mono"/>
              </a:rPr>
              <a:t>def </a:t>
            </a:r>
            <a:r>
              <a:rPr lang="zh-CN" altLang="zh-CN" sz="825" dirty="0">
                <a:solidFill>
                  <a:srgbClr val="FFC66D"/>
                </a:solidFill>
                <a:latin typeface="Arial Unicode MS"/>
                <a:ea typeface="JetBrains Mono"/>
              </a:rPr>
              <a:t>decompress</a:t>
            </a:r>
            <a:r>
              <a:rPr lang="zh-CN" altLang="zh-CN" sz="825" dirty="0">
                <a:solidFill>
                  <a:srgbClr val="A9B7C6"/>
                </a:solidFill>
                <a:latin typeface="Arial Unicode MS"/>
                <a:ea typeface="JetBrains Mono"/>
              </a:rPr>
              <a:t>(tensor</a:t>
            </a:r>
            <a:r>
              <a:rPr lang="zh-CN" altLang="zh-CN" sz="825" dirty="0">
                <a:solidFill>
                  <a:srgbClr val="CC7832"/>
                </a:solidFill>
                <a:latin typeface="Arial Unicode MS"/>
                <a:ea typeface="JetBrains Mono"/>
              </a:rPr>
              <a:t>, </a:t>
            </a:r>
            <a:r>
              <a:rPr lang="zh-CN" altLang="zh-CN" sz="825" dirty="0">
                <a:solidFill>
                  <a:srgbClr val="A9B7C6"/>
                </a:solidFill>
                <a:latin typeface="Arial Unicode MS"/>
                <a:ea typeface="JetBrains Mono"/>
              </a:rPr>
              <a:t>ctx):</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i="1" dirty="0">
                <a:solidFill>
                  <a:srgbClr val="629755"/>
                </a:solidFill>
                <a:latin typeface="Arial Unicode MS"/>
                <a:ea typeface="JetBrains Mono"/>
              </a:rPr>
              <a:t>"""Upcasts the tensor to the initialization dtype."""</a:t>
            </a:r>
            <a:br>
              <a:rPr lang="zh-CN" altLang="zh-CN" sz="825" i="1" dirty="0">
                <a:solidFill>
                  <a:srgbClr val="629755"/>
                </a:solidFill>
                <a:latin typeface="Arial Unicode MS"/>
                <a:ea typeface="JetBrains Mono"/>
              </a:rPr>
            </a:br>
            <a:r>
              <a:rPr lang="zh-CN" altLang="zh-CN" sz="825" i="1" dirty="0">
                <a:solidFill>
                  <a:srgbClr val="629755"/>
                </a:solidFill>
                <a:latin typeface="Arial Unicode MS"/>
                <a:ea typeface="JetBrains Mono"/>
              </a:rPr>
              <a:t>        </a:t>
            </a:r>
            <a:r>
              <a:rPr lang="zh-CN" altLang="zh-CN" sz="825" dirty="0">
                <a:solidFill>
                  <a:srgbClr val="A9B7C6"/>
                </a:solidFill>
                <a:latin typeface="Arial Unicode MS"/>
                <a:ea typeface="JetBrains Mono"/>
              </a:rPr>
              <a:t>tensor_decompressed = tensor</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dtype = ctx</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dirty="0">
                <a:solidFill>
                  <a:srgbClr val="CC7832"/>
                </a:solidFill>
                <a:latin typeface="Arial Unicode MS"/>
                <a:ea typeface="JetBrains Mono"/>
              </a:rPr>
              <a:t>if </a:t>
            </a:r>
            <a:r>
              <a:rPr lang="zh-CN" altLang="zh-CN" sz="825" dirty="0">
                <a:solidFill>
                  <a:srgbClr val="A9B7C6"/>
                </a:solidFill>
                <a:latin typeface="Arial Unicode MS"/>
                <a:ea typeface="JetBrains Mono"/>
              </a:rPr>
              <a:t>dtype.is_floating_point:</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tensor_decompressed = tensor.type(dtype)</a:t>
            </a:r>
            <a:br>
              <a:rPr lang="zh-CN" altLang="zh-CN" sz="825" dirty="0">
                <a:solidFill>
                  <a:srgbClr val="A9B7C6"/>
                </a:solidFill>
                <a:latin typeface="Arial Unicode MS"/>
                <a:ea typeface="JetBrains Mono"/>
              </a:rPr>
            </a:br>
            <a:r>
              <a:rPr lang="zh-CN" altLang="zh-CN" sz="825" dirty="0">
                <a:solidFill>
                  <a:srgbClr val="A9B7C6"/>
                </a:solidFill>
                <a:latin typeface="Arial Unicode MS"/>
                <a:ea typeface="JetBrains Mono"/>
              </a:rPr>
              <a:t>        </a:t>
            </a:r>
            <a:r>
              <a:rPr lang="zh-CN" altLang="zh-CN" sz="825" dirty="0">
                <a:solidFill>
                  <a:srgbClr val="CC7832"/>
                </a:solidFill>
                <a:latin typeface="Arial Unicode MS"/>
                <a:ea typeface="JetBrains Mono"/>
              </a:rPr>
              <a:t>return </a:t>
            </a:r>
            <a:r>
              <a:rPr lang="zh-CN" altLang="zh-CN" sz="825" dirty="0">
                <a:solidFill>
                  <a:srgbClr val="A9B7C6"/>
                </a:solidFill>
                <a:latin typeface="Arial Unicode MS"/>
                <a:ea typeface="JetBrains Mono"/>
              </a:rPr>
              <a:t>tensor_decompressed</a:t>
            </a:r>
            <a:endParaRPr lang="zh-CN" altLang="zh-CN" sz="2100" dirty="0">
              <a:latin typeface="Arial" panose="020B0604020202020204" pitchFamily="34" charset="0"/>
            </a:endParaRPr>
          </a:p>
        </p:txBody>
      </p:sp>
      <p:sp>
        <p:nvSpPr>
          <p:cNvPr id="5" name="Rectangle 9">
            <a:extLst>
              <a:ext uri="{FF2B5EF4-FFF2-40B4-BE49-F238E27FC236}">
                <a16:creationId xmlns:a16="http://schemas.microsoft.com/office/drawing/2014/main" id="{4CA89CF3-3B33-8220-DC82-4B703213E6DE}"/>
              </a:ext>
            </a:extLst>
          </p:cNvPr>
          <p:cNvSpPr>
            <a:spLocks noChangeArrowheads="1"/>
          </p:cNvSpPr>
          <p:nvPr/>
        </p:nvSpPr>
        <p:spPr bwMode="auto">
          <a:xfrm>
            <a:off x="5040142" y="1369219"/>
            <a:ext cx="3759947" cy="4501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825" dirty="0">
                <a:solidFill>
                  <a:srgbClr val="808080"/>
                </a:solidFill>
                <a:latin typeface="Arial Unicode MS"/>
                <a:ea typeface="JetBrains Mono"/>
              </a:rPr>
              <a:t># BytePS: (optional) compression algorithm.</a:t>
            </a:r>
            <a:br>
              <a:rPr lang="zh-CN" altLang="zh-CN" sz="825" dirty="0">
                <a:solidFill>
                  <a:srgbClr val="808080"/>
                </a:solidFill>
                <a:latin typeface="Arial Unicode MS"/>
                <a:ea typeface="JetBrains Mono"/>
              </a:rPr>
            </a:br>
            <a:r>
              <a:rPr lang="zh-CN" altLang="zh-CN" sz="825" dirty="0">
                <a:solidFill>
                  <a:srgbClr val="A9B7C6"/>
                </a:solidFill>
                <a:latin typeface="Arial Unicode MS"/>
                <a:ea typeface="JetBrains Mono"/>
              </a:rPr>
              <a:t>compression = bps.Compression.fp16 </a:t>
            </a:r>
            <a:r>
              <a:rPr lang="zh-CN" altLang="zh-CN" sz="825" dirty="0">
                <a:solidFill>
                  <a:srgbClr val="CC7832"/>
                </a:solidFill>
                <a:latin typeface="Arial Unicode MS"/>
                <a:ea typeface="JetBrains Mono"/>
              </a:rPr>
              <a:t>if </a:t>
            </a:r>
            <a:r>
              <a:rPr lang="zh-CN" altLang="zh-CN" sz="825" dirty="0">
                <a:solidFill>
                  <a:srgbClr val="A9B7C6"/>
                </a:solidFill>
                <a:latin typeface="Arial Unicode MS"/>
                <a:ea typeface="JetBrains Mono"/>
              </a:rPr>
              <a:t>args.fp16_pushpull </a:t>
            </a:r>
            <a:r>
              <a:rPr lang="zh-CN" altLang="zh-CN" sz="825" dirty="0">
                <a:solidFill>
                  <a:srgbClr val="CC7832"/>
                </a:solidFill>
                <a:latin typeface="Arial Unicode MS"/>
                <a:ea typeface="JetBrains Mono"/>
              </a:rPr>
              <a:t>else </a:t>
            </a:r>
            <a:r>
              <a:rPr lang="zh-CN" altLang="zh-CN" sz="825" dirty="0">
                <a:solidFill>
                  <a:srgbClr val="A9B7C6"/>
                </a:solidFill>
                <a:latin typeface="Arial Unicode MS"/>
                <a:ea typeface="JetBrains Mono"/>
              </a:rPr>
              <a:t>bps.Compression.none</a:t>
            </a:r>
            <a:endParaRPr lang="zh-CN" altLang="zh-CN" sz="2100" dirty="0">
              <a:latin typeface="Arial" panose="020B0604020202020204" pitchFamily="34" charset="0"/>
            </a:endParaRPr>
          </a:p>
        </p:txBody>
      </p:sp>
    </p:spTree>
    <p:extLst>
      <p:ext uri="{BB962C8B-B14F-4D97-AF65-F5344CB8AC3E}">
        <p14:creationId xmlns:p14="http://schemas.microsoft.com/office/powerpoint/2010/main" val="3467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8F0BA-8B6D-B410-757F-0CF0E6B943F5}"/>
              </a:ext>
            </a:extLst>
          </p:cNvPr>
          <p:cNvSpPr>
            <a:spLocks noGrp="1"/>
          </p:cNvSpPr>
          <p:nvPr>
            <p:ph type="title"/>
          </p:nvPr>
        </p:nvSpPr>
        <p:spPr/>
        <p:txBody>
          <a:bodyPr/>
          <a:lstStyle/>
          <a:p>
            <a:r>
              <a:rPr lang="zh-CN" altLang="en-US" dirty="0"/>
              <a:t>新增方法</a:t>
            </a:r>
          </a:p>
        </p:txBody>
      </p:sp>
      <p:sp>
        <p:nvSpPr>
          <p:cNvPr id="3" name="内容占位符 2">
            <a:extLst>
              <a:ext uri="{FF2B5EF4-FFF2-40B4-BE49-F238E27FC236}">
                <a16:creationId xmlns:a16="http://schemas.microsoft.com/office/drawing/2014/main" id="{0BDBE19A-98A7-2E27-31BE-9B6D5AEFF903}"/>
              </a:ext>
            </a:extLst>
          </p:cNvPr>
          <p:cNvSpPr>
            <a:spLocks noGrp="1"/>
          </p:cNvSpPr>
          <p:nvPr>
            <p:ph idx="1"/>
          </p:nvPr>
        </p:nvSpPr>
        <p:spPr/>
        <p:txBody>
          <a:bodyPr/>
          <a:lstStyle/>
          <a:p>
            <a:r>
              <a:rPr lang="en-US" altLang="zh-CN" dirty="0"/>
              <a:t>Sign-SGD</a:t>
            </a:r>
          </a:p>
          <a:p>
            <a:r>
              <a:rPr lang="en-US" altLang="zh-CN" dirty="0"/>
              <a:t>Natural Compression</a:t>
            </a:r>
          </a:p>
          <a:p>
            <a:endParaRPr lang="zh-CN" altLang="en-US" dirty="0"/>
          </a:p>
        </p:txBody>
      </p:sp>
      <p:sp>
        <p:nvSpPr>
          <p:cNvPr id="4" name="Rectangle 1">
            <a:extLst>
              <a:ext uri="{FF2B5EF4-FFF2-40B4-BE49-F238E27FC236}">
                <a16:creationId xmlns:a16="http://schemas.microsoft.com/office/drawing/2014/main" id="{1C9C4B1D-0F93-8D8E-F5AA-C1CB1A531F7F}"/>
              </a:ext>
            </a:extLst>
          </p:cNvPr>
          <p:cNvSpPr>
            <a:spLocks noChangeArrowheads="1"/>
          </p:cNvSpPr>
          <p:nvPr/>
        </p:nvSpPr>
        <p:spPr bwMode="auto">
          <a:xfrm>
            <a:off x="3975589" y="1045117"/>
            <a:ext cx="5023339" cy="33932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675" dirty="0">
                <a:solidFill>
                  <a:srgbClr val="CC7832"/>
                </a:solidFill>
                <a:latin typeface="Arial Unicode MS"/>
                <a:ea typeface="JetBrains Mono"/>
              </a:rPr>
              <a:t>class </a:t>
            </a:r>
            <a:r>
              <a:rPr lang="zh-CN" altLang="zh-CN" sz="675" dirty="0">
                <a:solidFill>
                  <a:srgbClr val="A9B7C6"/>
                </a:solidFill>
                <a:latin typeface="Arial Unicode MS"/>
                <a:ea typeface="JetBrains Mono"/>
              </a:rPr>
              <a:t>OneBitCompressor(Compressor):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"""Compress all floating point gradients to 16-bit."""</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A9B7C6"/>
                </a:solidFill>
                <a:latin typeface="Arial Unicode MS"/>
                <a:ea typeface="JetBrains Mono"/>
              </a:rPr>
              <a:t>average = torch.as_tensor(</a:t>
            </a:r>
            <a:r>
              <a:rPr lang="zh-CN" altLang="zh-CN" sz="675" dirty="0">
                <a:solidFill>
                  <a:srgbClr val="6897BB"/>
                </a:solidFill>
                <a:latin typeface="Arial Unicode MS"/>
                <a:ea typeface="JetBrains Mono"/>
              </a:rPr>
              <a:t>1.0</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sums = torch.as_tensor(</a:t>
            </a:r>
            <a:r>
              <a:rPr lang="zh-CN" altLang="zh-CN" sz="675" dirty="0">
                <a:solidFill>
                  <a:srgbClr val="6897BB"/>
                </a:solidFill>
                <a:latin typeface="Arial Unicode MS"/>
                <a:ea typeface="JetBrains Mono"/>
              </a:rPr>
              <a:t>0</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BBB529"/>
                </a:solidFill>
                <a:latin typeface="Arial Unicode MS"/>
                <a:ea typeface="JetBrains Mono"/>
              </a:rPr>
              <a:t>@staticmethod</a:t>
            </a:r>
            <a:br>
              <a:rPr lang="zh-CN" altLang="zh-CN" sz="675" dirty="0">
                <a:solidFill>
                  <a:srgbClr val="BBB529"/>
                </a:solidFill>
                <a:latin typeface="Arial Unicode MS"/>
                <a:ea typeface="JetBrains Mono"/>
              </a:rPr>
            </a:br>
            <a:r>
              <a:rPr lang="zh-CN" altLang="zh-CN" sz="675" dirty="0">
                <a:solidFill>
                  <a:srgbClr val="BBB529"/>
                </a:solidFill>
                <a:latin typeface="Arial Unicode MS"/>
                <a:ea typeface="JetBrains Mono"/>
              </a:rPr>
              <a:t>    </a:t>
            </a:r>
            <a:r>
              <a:rPr lang="zh-CN" altLang="zh-CN" sz="675" dirty="0">
                <a:solidFill>
                  <a:srgbClr val="CC7832"/>
                </a:solidFill>
                <a:latin typeface="Arial Unicode MS"/>
                <a:ea typeface="JetBrains Mono"/>
              </a:rPr>
              <a:t>def </a:t>
            </a:r>
            <a:r>
              <a:rPr lang="zh-CN" altLang="zh-CN" sz="675" dirty="0">
                <a:solidFill>
                  <a:srgbClr val="FFC66D"/>
                </a:solidFill>
                <a:latin typeface="Arial Unicode MS"/>
                <a:ea typeface="JetBrains Mono"/>
              </a:rPr>
              <a:t>compress</a:t>
            </a:r>
            <a:r>
              <a:rPr lang="zh-CN" altLang="zh-CN" sz="675" dirty="0">
                <a:solidFill>
                  <a:srgbClr val="A9B7C6"/>
                </a:solidFill>
                <a:latin typeface="Arial Unicode MS"/>
                <a:ea typeface="JetBrains Mono"/>
              </a:rPr>
              <a:t>(tensor):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"""Downcasts the tensor to 16-bit."""</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A9B7C6"/>
                </a:solidFill>
                <a:latin typeface="Arial Unicode MS"/>
                <a:ea typeface="JetBrains Mono"/>
              </a:rPr>
              <a:t>tensor_compressed = tensor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tensor_size = tensor.numel()</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tensor_average = tensor.abs().mean()</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A9B7C6"/>
                </a:solidFill>
                <a:latin typeface="Arial Unicode MS"/>
                <a:ea typeface="JetBrains Mono"/>
              </a:rPr>
              <a:t>OneBitCompressor.sums &gt; </a:t>
            </a:r>
            <a:r>
              <a:rPr lang="zh-CN" altLang="zh-CN" sz="675" dirty="0">
                <a:solidFill>
                  <a:srgbClr val="6897BB"/>
                </a:solidFill>
                <a:latin typeface="Arial Unicode MS"/>
                <a:ea typeface="JetBrains Mono"/>
              </a:rPr>
              <a:t>50000</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OneBitCompressor.sums = tensor_size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OneBitCompressor.average = tensor_average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else</a:t>
            </a:r>
            <a:r>
              <a:rPr lang="zh-CN" altLang="zh-CN" sz="675" dirty="0">
                <a:solidFill>
                  <a:srgbClr val="A9B7C6"/>
                </a:solidFill>
                <a:latin typeface="Arial Unicode MS"/>
                <a:ea typeface="JetBrains Mono"/>
              </a:rPr>
              <a: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OneBitCompressor.average = (OneBitCompressor.average * OneBitCompressor.sums + tensor_size * tensor_average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 / (OneBitCompressor.sums + tensor_size)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OneBitCompressor.sums += tensor_size</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A9B7C6"/>
                </a:solidFill>
                <a:latin typeface="Arial Unicode MS"/>
                <a:ea typeface="JetBrains Mono"/>
              </a:rPr>
              <a:t>tensor.dtype.is_floating_point: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Only allow compression from other floating point types</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A9B7C6"/>
                </a:solidFill>
                <a:latin typeface="Arial Unicode MS"/>
                <a:ea typeface="JetBrains Mono"/>
              </a:rPr>
              <a:t>tensor_compressed = tensor.type(torch.bool).type(torch.float16)</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A9B7C6"/>
                </a:solidFill>
                <a:latin typeface="Arial Unicode MS"/>
                <a:ea typeface="JetBrains Mono"/>
              </a:rPr>
              <a:t>tensor_compressed</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tensor.dtype</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BBB529"/>
                </a:solidFill>
                <a:latin typeface="Arial Unicode MS"/>
                <a:ea typeface="JetBrains Mono"/>
              </a:rPr>
              <a:t>@staticmethod</a:t>
            </a:r>
            <a:br>
              <a:rPr lang="zh-CN" altLang="zh-CN" sz="675" dirty="0">
                <a:solidFill>
                  <a:srgbClr val="BBB529"/>
                </a:solidFill>
                <a:latin typeface="Arial Unicode MS"/>
                <a:ea typeface="JetBrains Mono"/>
              </a:rPr>
            </a:br>
            <a:r>
              <a:rPr lang="zh-CN" altLang="zh-CN" sz="675" dirty="0">
                <a:solidFill>
                  <a:srgbClr val="BBB529"/>
                </a:solidFill>
                <a:latin typeface="Arial Unicode MS"/>
                <a:ea typeface="JetBrains Mono"/>
              </a:rPr>
              <a:t>    </a:t>
            </a:r>
            <a:r>
              <a:rPr lang="zh-CN" altLang="zh-CN" sz="675" dirty="0">
                <a:solidFill>
                  <a:srgbClr val="CC7832"/>
                </a:solidFill>
                <a:latin typeface="Arial Unicode MS"/>
                <a:ea typeface="JetBrains Mono"/>
              </a:rPr>
              <a:t>def </a:t>
            </a:r>
            <a:r>
              <a:rPr lang="zh-CN" altLang="zh-CN" sz="675" dirty="0">
                <a:solidFill>
                  <a:srgbClr val="FFC66D"/>
                </a:solidFill>
                <a:latin typeface="Arial Unicode MS"/>
                <a:ea typeface="JetBrains Mono"/>
              </a:rPr>
              <a:t>decompress</a:t>
            </a:r>
            <a:r>
              <a:rPr lang="zh-CN" altLang="zh-CN" sz="675" dirty="0">
                <a:solidFill>
                  <a:srgbClr val="A9B7C6"/>
                </a:solidFill>
                <a:latin typeface="Arial Unicode MS"/>
                <a:ea typeface="JetBrains Mono"/>
              </a:rPr>
              <a:t>(tensor</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ctx):</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"""Upcasts the tensor to the initialization dtype."""</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A9B7C6"/>
                </a:solidFill>
                <a:latin typeface="Arial Unicode MS"/>
                <a:ea typeface="JetBrains Mono"/>
              </a:rPr>
              <a:t>tensor_decompressed = tensor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dtype = ctx</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A9B7C6"/>
                </a:solidFill>
                <a:latin typeface="Arial Unicode MS"/>
                <a:ea typeface="JetBrains Mono"/>
              </a:rPr>
              <a:t>dtype.is_floating_point: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tensor_decompressed = tensor.type(dtype)*OneBitCompressor.average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A9B7C6"/>
                </a:solidFill>
                <a:latin typeface="Arial Unicode MS"/>
                <a:ea typeface="JetBrains Mono"/>
              </a:rPr>
              <a:t>tensor_decompressed.type(dtype)</a:t>
            </a:r>
            <a:endParaRPr lang="zh-CN" altLang="zh-CN" dirty="0">
              <a:latin typeface="Arial" panose="020B0604020202020204" pitchFamily="34" charset="0"/>
            </a:endParaRPr>
          </a:p>
        </p:txBody>
      </p:sp>
      <p:sp>
        <p:nvSpPr>
          <p:cNvPr id="5" name="Rectangle 2">
            <a:extLst>
              <a:ext uri="{FF2B5EF4-FFF2-40B4-BE49-F238E27FC236}">
                <a16:creationId xmlns:a16="http://schemas.microsoft.com/office/drawing/2014/main" id="{62B707E3-A833-6587-975A-DC7935A653F0}"/>
              </a:ext>
            </a:extLst>
          </p:cNvPr>
          <p:cNvSpPr>
            <a:spLocks noChangeArrowheads="1"/>
          </p:cNvSpPr>
          <p:nvPr/>
        </p:nvSpPr>
        <p:spPr bwMode="auto">
          <a:xfrm>
            <a:off x="474785" y="2324232"/>
            <a:ext cx="3346939" cy="22506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675" dirty="0">
                <a:solidFill>
                  <a:srgbClr val="CC7832"/>
                </a:solidFill>
                <a:latin typeface="Arial Unicode MS"/>
                <a:ea typeface="JetBrains Mono"/>
              </a:rPr>
              <a:t>class </a:t>
            </a:r>
            <a:r>
              <a:rPr lang="zh-CN" altLang="zh-CN" sz="675" dirty="0">
                <a:solidFill>
                  <a:srgbClr val="A9B7C6"/>
                </a:solidFill>
                <a:latin typeface="Arial Unicode MS"/>
                <a:ea typeface="JetBrains Mono"/>
              </a:rPr>
              <a:t>NaturalCompressor(Compressor):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"""Compress all floating point gradients to 16-bit."""</a:t>
            </a:r>
            <a:br>
              <a:rPr lang="zh-CN" altLang="zh-CN" sz="675" i="1" dirty="0">
                <a:solidFill>
                  <a:srgbClr val="629755"/>
                </a:solidFill>
                <a:latin typeface="Arial Unicode MS"/>
                <a:ea typeface="JetBrains Mono"/>
              </a:rPr>
            </a:b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BBB529"/>
                </a:solidFill>
                <a:latin typeface="Arial Unicode MS"/>
                <a:ea typeface="JetBrains Mono"/>
              </a:rPr>
              <a:t>@staticmethod</a:t>
            </a:r>
            <a:br>
              <a:rPr lang="zh-CN" altLang="zh-CN" sz="675" dirty="0">
                <a:solidFill>
                  <a:srgbClr val="BBB529"/>
                </a:solidFill>
                <a:latin typeface="Arial Unicode MS"/>
                <a:ea typeface="JetBrains Mono"/>
              </a:rPr>
            </a:br>
            <a:r>
              <a:rPr lang="zh-CN" altLang="zh-CN" sz="675" dirty="0">
                <a:solidFill>
                  <a:srgbClr val="BBB529"/>
                </a:solidFill>
                <a:latin typeface="Arial Unicode MS"/>
                <a:ea typeface="JetBrains Mono"/>
              </a:rPr>
              <a:t>    </a:t>
            </a:r>
            <a:r>
              <a:rPr lang="zh-CN" altLang="zh-CN" sz="675" dirty="0">
                <a:solidFill>
                  <a:srgbClr val="CC7832"/>
                </a:solidFill>
                <a:latin typeface="Arial Unicode MS"/>
                <a:ea typeface="JetBrains Mono"/>
              </a:rPr>
              <a:t>def </a:t>
            </a:r>
            <a:r>
              <a:rPr lang="zh-CN" altLang="zh-CN" sz="675" dirty="0">
                <a:solidFill>
                  <a:srgbClr val="FFC66D"/>
                </a:solidFill>
                <a:latin typeface="Arial Unicode MS"/>
                <a:ea typeface="JetBrains Mono"/>
              </a:rPr>
              <a:t>compress</a:t>
            </a:r>
            <a:r>
              <a:rPr lang="zh-CN" altLang="zh-CN" sz="675" dirty="0">
                <a:solidFill>
                  <a:srgbClr val="A9B7C6"/>
                </a:solidFill>
                <a:latin typeface="Arial Unicode MS"/>
                <a:ea typeface="JetBrains Mono"/>
              </a:rPr>
              <a:t>(tensor):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"""Downcasts the tensor to 16-bit."""</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A9B7C6"/>
                </a:solidFill>
                <a:latin typeface="Arial Unicode MS"/>
                <a:ea typeface="JetBrains Mono"/>
              </a:rPr>
              <a:t>tensor_compressed = tensor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A9B7C6"/>
                </a:solidFill>
                <a:latin typeface="Arial Unicode MS"/>
                <a:ea typeface="JetBrains Mono"/>
              </a:rPr>
              <a:t>tensor.dtype.is_floating_point: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808080"/>
                </a:solidFill>
                <a:latin typeface="Arial Unicode MS"/>
                <a:ea typeface="JetBrains Mono"/>
              </a:rPr>
              <a:t># Only allow compression from other floating point types</a:t>
            </a:r>
            <a:br>
              <a:rPr lang="zh-CN" altLang="zh-CN" sz="675" dirty="0">
                <a:solidFill>
                  <a:srgbClr val="808080"/>
                </a:solidFill>
                <a:latin typeface="Arial Unicode MS"/>
                <a:ea typeface="JetBrains Mono"/>
              </a:rPr>
            </a:br>
            <a:r>
              <a:rPr lang="zh-CN" altLang="zh-CN" sz="675" dirty="0">
                <a:solidFill>
                  <a:srgbClr val="808080"/>
                </a:solidFill>
                <a:latin typeface="Arial Unicode MS"/>
                <a:ea typeface="JetBrains Mono"/>
              </a:rPr>
              <a:t>            </a:t>
            </a:r>
            <a:r>
              <a:rPr lang="zh-CN" altLang="zh-CN" sz="675" dirty="0">
                <a:solidFill>
                  <a:srgbClr val="A9B7C6"/>
                </a:solidFill>
                <a:latin typeface="Arial Unicode MS"/>
                <a:ea typeface="JetBrains Mono"/>
              </a:rPr>
              <a:t>tensor_compressed = torch.tensor(-tensor.abs().log() * tensor.sign()</a:t>
            </a:r>
            <a:r>
              <a:rPr lang="zh-CN" altLang="zh-CN" sz="675" dirty="0">
                <a:solidFill>
                  <a:srgbClr val="CC7832"/>
                </a:solidFill>
                <a:latin typeface="Arial Unicode MS"/>
                <a:ea typeface="JetBrains Mono"/>
              </a:rPr>
              <a:t>, </a:t>
            </a:r>
            <a:r>
              <a:rPr lang="zh-CN" altLang="zh-CN" sz="675" dirty="0">
                <a:solidFill>
                  <a:srgbClr val="AA4926"/>
                </a:solidFill>
                <a:latin typeface="Arial Unicode MS"/>
                <a:ea typeface="JetBrains Mono"/>
              </a:rPr>
              <a:t>dtype</a:t>
            </a:r>
            <a:r>
              <a:rPr lang="zh-CN" altLang="zh-CN" sz="675" dirty="0">
                <a:solidFill>
                  <a:srgbClr val="A9B7C6"/>
                </a:solidFill>
                <a:latin typeface="Arial Unicode MS"/>
                <a:ea typeface="JetBrains Mono"/>
              </a:rPr>
              <a:t>=torch.int8)</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A9B7C6"/>
                </a:solidFill>
                <a:latin typeface="Arial Unicode MS"/>
                <a:ea typeface="JetBrains Mono"/>
              </a:rPr>
              <a:t>tensor_compressed</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tensor.dtype</a:t>
            </a:r>
            <a:br>
              <a:rPr lang="zh-CN" altLang="zh-CN" sz="675" dirty="0">
                <a:solidFill>
                  <a:srgbClr val="A9B7C6"/>
                </a:solidFill>
                <a:latin typeface="Arial Unicode MS"/>
                <a:ea typeface="JetBrains Mono"/>
              </a:rPr>
            </a:b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BBB529"/>
                </a:solidFill>
                <a:latin typeface="Arial Unicode MS"/>
                <a:ea typeface="JetBrains Mono"/>
              </a:rPr>
              <a:t>@staticmethod</a:t>
            </a:r>
            <a:br>
              <a:rPr lang="zh-CN" altLang="zh-CN" sz="675" dirty="0">
                <a:solidFill>
                  <a:srgbClr val="BBB529"/>
                </a:solidFill>
                <a:latin typeface="Arial Unicode MS"/>
                <a:ea typeface="JetBrains Mono"/>
              </a:rPr>
            </a:br>
            <a:r>
              <a:rPr lang="zh-CN" altLang="zh-CN" sz="675" dirty="0">
                <a:solidFill>
                  <a:srgbClr val="BBB529"/>
                </a:solidFill>
                <a:latin typeface="Arial Unicode MS"/>
                <a:ea typeface="JetBrains Mono"/>
              </a:rPr>
              <a:t>    </a:t>
            </a:r>
            <a:r>
              <a:rPr lang="zh-CN" altLang="zh-CN" sz="675" dirty="0">
                <a:solidFill>
                  <a:srgbClr val="CC7832"/>
                </a:solidFill>
                <a:latin typeface="Arial Unicode MS"/>
                <a:ea typeface="JetBrains Mono"/>
              </a:rPr>
              <a:t>def </a:t>
            </a:r>
            <a:r>
              <a:rPr lang="zh-CN" altLang="zh-CN" sz="675" dirty="0">
                <a:solidFill>
                  <a:srgbClr val="FFC66D"/>
                </a:solidFill>
                <a:latin typeface="Arial Unicode MS"/>
                <a:ea typeface="JetBrains Mono"/>
              </a:rPr>
              <a:t>decompress</a:t>
            </a:r>
            <a:r>
              <a:rPr lang="zh-CN" altLang="zh-CN" sz="675" dirty="0">
                <a:solidFill>
                  <a:srgbClr val="A9B7C6"/>
                </a:solidFill>
                <a:latin typeface="Arial Unicode MS"/>
                <a:ea typeface="JetBrains Mono"/>
              </a:rPr>
              <a:t>(tensor</a:t>
            </a:r>
            <a:r>
              <a:rPr lang="zh-CN" altLang="zh-CN" sz="675" dirty="0">
                <a:solidFill>
                  <a:srgbClr val="CC7832"/>
                </a:solidFill>
                <a:latin typeface="Arial Unicode MS"/>
                <a:ea typeface="JetBrains Mono"/>
              </a:rPr>
              <a:t>, </a:t>
            </a:r>
            <a:r>
              <a:rPr lang="zh-CN" altLang="zh-CN" sz="675" dirty="0">
                <a:solidFill>
                  <a:srgbClr val="A9B7C6"/>
                </a:solidFill>
                <a:latin typeface="Arial Unicode MS"/>
                <a:ea typeface="JetBrains Mono"/>
              </a:rPr>
              <a:t>ctx):</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i="1" dirty="0">
                <a:solidFill>
                  <a:srgbClr val="629755"/>
                </a:solidFill>
                <a:latin typeface="Arial Unicode MS"/>
                <a:ea typeface="JetBrains Mono"/>
              </a:rPr>
              <a:t>"""Upcasts the tensor to the initialization dtype."""</a:t>
            </a:r>
            <a:br>
              <a:rPr lang="zh-CN" altLang="zh-CN" sz="675" i="1" dirty="0">
                <a:solidFill>
                  <a:srgbClr val="629755"/>
                </a:solidFill>
                <a:latin typeface="Arial Unicode MS"/>
                <a:ea typeface="JetBrains Mono"/>
              </a:rPr>
            </a:br>
            <a:r>
              <a:rPr lang="zh-CN" altLang="zh-CN" sz="675" i="1" dirty="0">
                <a:solidFill>
                  <a:srgbClr val="629755"/>
                </a:solidFill>
                <a:latin typeface="Arial Unicode MS"/>
                <a:ea typeface="JetBrains Mono"/>
              </a:rPr>
              <a:t>        </a:t>
            </a:r>
            <a:r>
              <a:rPr lang="zh-CN" altLang="zh-CN" sz="675" dirty="0">
                <a:solidFill>
                  <a:srgbClr val="A9B7C6"/>
                </a:solidFill>
                <a:latin typeface="Arial Unicode MS"/>
                <a:ea typeface="JetBrains Mono"/>
              </a:rPr>
              <a:t>tensor_decompressed = tensor</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dtype = ctx</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if </a:t>
            </a:r>
            <a:r>
              <a:rPr lang="zh-CN" altLang="zh-CN" sz="675" dirty="0">
                <a:solidFill>
                  <a:srgbClr val="A9B7C6"/>
                </a:solidFill>
                <a:latin typeface="Arial Unicode MS"/>
                <a:ea typeface="JetBrains Mono"/>
              </a:rPr>
              <a:t>dtype.is_floating_point:</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tensor_decompressed = (tensor.sign() * (-tensor.abs()).exp()).type(dtype)</a:t>
            </a:r>
            <a:br>
              <a:rPr lang="zh-CN" altLang="zh-CN" sz="675" dirty="0">
                <a:solidFill>
                  <a:srgbClr val="A9B7C6"/>
                </a:solidFill>
                <a:latin typeface="Arial Unicode MS"/>
                <a:ea typeface="JetBrains Mono"/>
              </a:rPr>
            </a:br>
            <a:r>
              <a:rPr lang="zh-CN" altLang="zh-CN" sz="675" dirty="0">
                <a:solidFill>
                  <a:srgbClr val="A9B7C6"/>
                </a:solidFill>
                <a:latin typeface="Arial Unicode MS"/>
                <a:ea typeface="JetBrains Mono"/>
              </a:rPr>
              <a:t>        </a:t>
            </a:r>
            <a:r>
              <a:rPr lang="zh-CN" altLang="zh-CN" sz="675" dirty="0">
                <a:solidFill>
                  <a:srgbClr val="CC7832"/>
                </a:solidFill>
                <a:latin typeface="Arial Unicode MS"/>
                <a:ea typeface="JetBrains Mono"/>
              </a:rPr>
              <a:t>return </a:t>
            </a:r>
            <a:r>
              <a:rPr lang="zh-CN" altLang="zh-CN" sz="675" dirty="0">
                <a:solidFill>
                  <a:srgbClr val="A9B7C6"/>
                </a:solidFill>
                <a:latin typeface="Arial Unicode MS"/>
                <a:ea typeface="JetBrains Mono"/>
              </a:rPr>
              <a:t>tensor_decompressed</a:t>
            </a:r>
            <a:endParaRPr lang="zh-CN" altLang="zh-CN" dirty="0">
              <a:latin typeface="Arial" panose="020B0604020202020204" pitchFamily="34" charset="0"/>
            </a:endParaRPr>
          </a:p>
        </p:txBody>
      </p:sp>
    </p:spTree>
    <p:extLst>
      <p:ext uri="{BB962C8B-B14F-4D97-AF65-F5344CB8AC3E}">
        <p14:creationId xmlns:p14="http://schemas.microsoft.com/office/powerpoint/2010/main" val="240535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2C99A-81AA-C4F9-E7C2-666BBF337987}"/>
              </a:ext>
            </a:extLst>
          </p:cNvPr>
          <p:cNvSpPr>
            <a:spLocks noGrp="1"/>
          </p:cNvSpPr>
          <p:nvPr>
            <p:ph type="title"/>
          </p:nvPr>
        </p:nvSpPr>
        <p:spPr/>
        <p:txBody>
          <a:bodyPr/>
          <a:lstStyle/>
          <a:p>
            <a:r>
              <a:rPr lang="zh-CN" altLang="en-US" dirty="0"/>
              <a:t>分布式训练</a:t>
            </a:r>
          </a:p>
        </p:txBody>
      </p:sp>
      <p:sp>
        <p:nvSpPr>
          <p:cNvPr id="4" name="内容占位符 3">
            <a:extLst>
              <a:ext uri="{FF2B5EF4-FFF2-40B4-BE49-F238E27FC236}">
                <a16:creationId xmlns:a16="http://schemas.microsoft.com/office/drawing/2014/main" id="{36F3B4E2-16CF-0BE4-FF71-2F23DC4F20C3}"/>
              </a:ext>
            </a:extLst>
          </p:cNvPr>
          <p:cNvSpPr>
            <a:spLocks noGrp="1"/>
          </p:cNvSpPr>
          <p:nvPr>
            <p:ph idx="1"/>
          </p:nvPr>
        </p:nvSpPr>
        <p:spPr>
          <a:xfrm>
            <a:off x="628650" y="1369219"/>
            <a:ext cx="4160227" cy="3263504"/>
          </a:xfrm>
        </p:spPr>
        <p:txBody>
          <a:bodyPr>
            <a:normAutofit lnSpcReduction="10000"/>
          </a:bodyPr>
          <a:lstStyle/>
          <a:p>
            <a:r>
              <a:rPr lang="en-US" altLang="zh-CN" dirty="0"/>
              <a:t>BYTEPS_FORCE_DISTRIBUTED=1</a:t>
            </a:r>
          </a:p>
          <a:p>
            <a:pPr lvl="1"/>
            <a:r>
              <a:rPr lang="zh-CN" altLang="en-US" dirty="0"/>
              <a:t>不支持单机模拟多</a:t>
            </a:r>
            <a:r>
              <a:rPr lang="en-US" altLang="zh-CN" dirty="0"/>
              <a:t>worker</a:t>
            </a:r>
            <a:r>
              <a:rPr lang="zh-CN" altLang="en-US" dirty="0"/>
              <a:t>训练，冲突出现</a:t>
            </a:r>
            <a:r>
              <a:rPr lang="en-US" altLang="zh-CN" dirty="0"/>
              <a:t>-&gt;</a:t>
            </a:r>
            <a:r>
              <a:rPr lang="zh-CN" altLang="en-US" dirty="0"/>
              <a:t>单</a:t>
            </a:r>
            <a:r>
              <a:rPr lang="en-US" altLang="zh-CN" dirty="0" err="1"/>
              <a:t>worker+server</a:t>
            </a:r>
            <a:r>
              <a:rPr lang="zh-CN" altLang="en-US" dirty="0"/>
              <a:t>的模式模拟</a:t>
            </a:r>
            <a:endParaRPr lang="en-US" altLang="zh-CN" dirty="0"/>
          </a:p>
          <a:p>
            <a:r>
              <a:rPr lang="zh-CN" altLang="en-US" dirty="0"/>
              <a:t>训练设置</a:t>
            </a:r>
            <a:endParaRPr lang="en-US" altLang="zh-CN" dirty="0"/>
          </a:p>
          <a:p>
            <a:pPr lvl="1"/>
            <a:r>
              <a:rPr lang="en-US" altLang="zh-CN" dirty="0"/>
              <a:t>batch-size=64</a:t>
            </a:r>
          </a:p>
          <a:p>
            <a:pPr lvl="1"/>
            <a:r>
              <a:rPr lang="en-US" altLang="zh-CN" dirty="0"/>
              <a:t>Epochs=100</a:t>
            </a:r>
          </a:p>
          <a:p>
            <a:pPr lvl="1"/>
            <a:r>
              <a:rPr lang="en-US" altLang="zh-CN" dirty="0"/>
              <a:t>Lr=0.01</a:t>
            </a:r>
          </a:p>
          <a:p>
            <a:pPr lvl="1"/>
            <a:r>
              <a:rPr lang="en-US" altLang="zh-CN" dirty="0"/>
              <a:t>Momentum=0.5</a:t>
            </a:r>
          </a:p>
          <a:p>
            <a:pPr lvl="1"/>
            <a:r>
              <a:rPr lang="en-US" altLang="zh-CN" dirty="0"/>
              <a:t>MNIST</a:t>
            </a:r>
            <a:r>
              <a:rPr lang="zh-CN" altLang="en-US" dirty="0"/>
              <a:t>数据集</a:t>
            </a:r>
            <a:endParaRPr lang="en-US" altLang="zh-CN" dirty="0"/>
          </a:p>
          <a:p>
            <a:pPr lvl="1"/>
            <a:r>
              <a:rPr lang="en-US" altLang="zh-CN" dirty="0"/>
              <a:t>GPU*2</a:t>
            </a:r>
            <a:endParaRPr lang="zh-CN" altLang="en-US" dirty="0"/>
          </a:p>
          <a:p>
            <a:endParaRPr lang="zh-CN" altLang="en-US" dirty="0"/>
          </a:p>
        </p:txBody>
      </p:sp>
      <p:sp>
        <p:nvSpPr>
          <p:cNvPr id="3" name="Rectangle 8">
            <a:extLst>
              <a:ext uri="{FF2B5EF4-FFF2-40B4-BE49-F238E27FC236}">
                <a16:creationId xmlns:a16="http://schemas.microsoft.com/office/drawing/2014/main" id="{A25D651A-524C-3AFA-2A6D-7E4C92340809}"/>
              </a:ext>
            </a:extLst>
          </p:cNvPr>
          <p:cNvSpPr>
            <a:spLocks noChangeArrowheads="1"/>
          </p:cNvSpPr>
          <p:nvPr/>
        </p:nvSpPr>
        <p:spPr bwMode="auto">
          <a:xfrm>
            <a:off x="5334000" y="1582145"/>
            <a:ext cx="2983523" cy="225177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zh-CN" altLang="zh-CN" sz="788" dirty="0">
                <a:solidFill>
                  <a:srgbClr val="CC7832"/>
                </a:solidFill>
                <a:latin typeface="Arial Unicode MS"/>
                <a:ea typeface="JetBrains Mono"/>
              </a:rPr>
              <a:t>class </a:t>
            </a:r>
            <a:r>
              <a:rPr lang="zh-CN" altLang="zh-CN" sz="788" dirty="0">
                <a:solidFill>
                  <a:srgbClr val="A9B7C6"/>
                </a:solidFill>
                <a:latin typeface="Arial Unicode MS"/>
                <a:ea typeface="JetBrains Mono"/>
              </a:rPr>
              <a:t>Net(nn.Module):</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CC7832"/>
                </a:solidFill>
                <a:latin typeface="Arial Unicode MS"/>
                <a:ea typeface="JetBrains Mono"/>
              </a:rPr>
              <a:t>def </a:t>
            </a:r>
            <a:r>
              <a:rPr lang="zh-CN" altLang="zh-CN" sz="788" dirty="0">
                <a:solidFill>
                  <a:srgbClr val="B200B2"/>
                </a:solidFill>
                <a:latin typeface="Arial Unicode MS"/>
                <a:ea typeface="JetBrains Mono"/>
              </a:rPr>
              <a:t>__init__</a:t>
            </a:r>
            <a:r>
              <a:rPr lang="zh-CN" altLang="zh-CN" sz="788" dirty="0">
                <a:solidFill>
                  <a:srgbClr val="A9B7C6"/>
                </a:solidFill>
                <a:latin typeface="Arial Unicode MS"/>
                <a:ea typeface="JetBrains Mono"/>
              </a:rPr>
              <a:t>(</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8888C6"/>
                </a:solidFill>
                <a:latin typeface="Arial Unicode MS"/>
                <a:ea typeface="JetBrains Mono"/>
              </a:rPr>
              <a:t>super</a:t>
            </a:r>
            <a:r>
              <a:rPr lang="zh-CN" altLang="zh-CN" sz="788" dirty="0">
                <a:solidFill>
                  <a:srgbClr val="A9B7C6"/>
                </a:solidFill>
                <a:latin typeface="Arial Unicode MS"/>
                <a:ea typeface="JetBrains Mono"/>
              </a:rPr>
              <a:t>(Net</a:t>
            </a:r>
            <a:r>
              <a:rPr lang="zh-CN" altLang="zh-CN" sz="788" dirty="0">
                <a:solidFill>
                  <a:srgbClr val="CC7832"/>
                </a:solidFill>
                <a:latin typeface="Arial Unicode MS"/>
                <a:ea typeface="JetBrains Mono"/>
              </a:rPr>
              <a:t>, </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a:t>
            </a:r>
            <a:r>
              <a:rPr lang="zh-CN" altLang="zh-CN" sz="788" dirty="0">
                <a:solidFill>
                  <a:srgbClr val="B200B2"/>
                </a:solidFill>
                <a:latin typeface="Arial Unicode MS"/>
                <a:ea typeface="JetBrains Mono"/>
              </a:rPr>
              <a:t>__init__</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.conv1 = nn.Conv2d(</a:t>
            </a:r>
            <a:r>
              <a:rPr lang="zh-CN" altLang="zh-CN" sz="788" dirty="0">
                <a:solidFill>
                  <a:srgbClr val="6897BB"/>
                </a:solidFill>
                <a:latin typeface="Arial Unicode MS"/>
                <a:ea typeface="JetBrains Mono"/>
              </a:rPr>
              <a:t>1</a:t>
            </a:r>
            <a:r>
              <a:rPr lang="zh-CN" altLang="zh-CN" sz="788" dirty="0">
                <a:solidFill>
                  <a:srgbClr val="CC7832"/>
                </a:solidFill>
                <a:latin typeface="Arial Unicode MS"/>
                <a:ea typeface="JetBrains Mono"/>
              </a:rPr>
              <a:t>, </a:t>
            </a:r>
            <a:r>
              <a:rPr lang="zh-CN" altLang="zh-CN" sz="788" dirty="0">
                <a:solidFill>
                  <a:srgbClr val="6897BB"/>
                </a:solidFill>
                <a:latin typeface="Arial Unicode MS"/>
                <a:ea typeface="JetBrains Mono"/>
              </a:rPr>
              <a:t>10</a:t>
            </a:r>
            <a:r>
              <a:rPr lang="zh-CN" altLang="zh-CN" sz="788" dirty="0">
                <a:solidFill>
                  <a:srgbClr val="CC7832"/>
                </a:solidFill>
                <a:latin typeface="Arial Unicode MS"/>
                <a:ea typeface="JetBrains Mono"/>
              </a:rPr>
              <a:t>, </a:t>
            </a:r>
            <a:r>
              <a:rPr lang="zh-CN" altLang="zh-CN" sz="788" dirty="0">
                <a:solidFill>
                  <a:srgbClr val="AA4926"/>
                </a:solidFill>
                <a:latin typeface="Arial Unicode MS"/>
                <a:ea typeface="JetBrains Mono"/>
              </a:rPr>
              <a:t>kernel_size</a:t>
            </a:r>
            <a:r>
              <a:rPr lang="zh-CN" altLang="zh-CN" sz="788" dirty="0">
                <a:solidFill>
                  <a:srgbClr val="A9B7C6"/>
                </a:solidFill>
                <a:latin typeface="Arial Unicode MS"/>
                <a:ea typeface="JetBrains Mono"/>
              </a:rPr>
              <a:t>=</a:t>
            </a:r>
            <a:r>
              <a:rPr lang="zh-CN" altLang="zh-CN" sz="788" dirty="0">
                <a:solidFill>
                  <a:srgbClr val="6897BB"/>
                </a:solidFill>
                <a:latin typeface="Arial Unicode MS"/>
                <a:ea typeface="JetBrains Mono"/>
              </a:rPr>
              <a:t>5</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.conv2 = nn.Conv2d(</a:t>
            </a:r>
            <a:r>
              <a:rPr lang="zh-CN" altLang="zh-CN" sz="788" dirty="0">
                <a:solidFill>
                  <a:srgbClr val="6897BB"/>
                </a:solidFill>
                <a:latin typeface="Arial Unicode MS"/>
                <a:ea typeface="JetBrains Mono"/>
              </a:rPr>
              <a:t>10</a:t>
            </a:r>
            <a:r>
              <a:rPr lang="zh-CN" altLang="zh-CN" sz="788" dirty="0">
                <a:solidFill>
                  <a:srgbClr val="CC7832"/>
                </a:solidFill>
                <a:latin typeface="Arial Unicode MS"/>
                <a:ea typeface="JetBrains Mono"/>
              </a:rPr>
              <a:t>, </a:t>
            </a:r>
            <a:r>
              <a:rPr lang="zh-CN" altLang="zh-CN" sz="788" dirty="0">
                <a:solidFill>
                  <a:srgbClr val="6897BB"/>
                </a:solidFill>
                <a:latin typeface="Arial Unicode MS"/>
                <a:ea typeface="JetBrains Mono"/>
              </a:rPr>
              <a:t>20</a:t>
            </a:r>
            <a:r>
              <a:rPr lang="zh-CN" altLang="zh-CN" sz="788" dirty="0">
                <a:solidFill>
                  <a:srgbClr val="CC7832"/>
                </a:solidFill>
                <a:latin typeface="Arial Unicode MS"/>
                <a:ea typeface="JetBrains Mono"/>
              </a:rPr>
              <a:t>, </a:t>
            </a:r>
            <a:r>
              <a:rPr lang="zh-CN" altLang="zh-CN" sz="788" dirty="0">
                <a:solidFill>
                  <a:srgbClr val="AA4926"/>
                </a:solidFill>
                <a:latin typeface="Arial Unicode MS"/>
                <a:ea typeface="JetBrains Mono"/>
              </a:rPr>
              <a:t>kernel_size</a:t>
            </a:r>
            <a:r>
              <a:rPr lang="zh-CN" altLang="zh-CN" sz="788" dirty="0">
                <a:solidFill>
                  <a:srgbClr val="A9B7C6"/>
                </a:solidFill>
                <a:latin typeface="Arial Unicode MS"/>
                <a:ea typeface="JetBrains Mono"/>
              </a:rPr>
              <a:t>=</a:t>
            </a:r>
            <a:r>
              <a:rPr lang="zh-CN" altLang="zh-CN" sz="788" dirty="0">
                <a:solidFill>
                  <a:srgbClr val="6897BB"/>
                </a:solidFill>
                <a:latin typeface="Arial Unicode MS"/>
                <a:ea typeface="JetBrains Mono"/>
              </a:rPr>
              <a:t>5</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.conv2_drop = nn.Dropout2d()</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.fc1 = nn.Linear(</a:t>
            </a:r>
            <a:r>
              <a:rPr lang="zh-CN" altLang="zh-CN" sz="788" dirty="0">
                <a:solidFill>
                  <a:srgbClr val="6897BB"/>
                </a:solidFill>
                <a:latin typeface="Arial Unicode MS"/>
                <a:ea typeface="JetBrains Mono"/>
              </a:rPr>
              <a:t>320</a:t>
            </a:r>
            <a:r>
              <a:rPr lang="zh-CN" altLang="zh-CN" sz="788" dirty="0">
                <a:solidFill>
                  <a:srgbClr val="CC7832"/>
                </a:solidFill>
                <a:latin typeface="Arial Unicode MS"/>
                <a:ea typeface="JetBrains Mono"/>
              </a:rPr>
              <a:t>, </a:t>
            </a:r>
            <a:r>
              <a:rPr lang="zh-CN" altLang="zh-CN" sz="788" dirty="0">
                <a:solidFill>
                  <a:srgbClr val="6897BB"/>
                </a:solidFill>
                <a:latin typeface="Arial Unicode MS"/>
                <a:ea typeface="JetBrains Mono"/>
              </a:rPr>
              <a:t>50</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.fc2 = nn.Linear(</a:t>
            </a:r>
            <a:r>
              <a:rPr lang="zh-CN" altLang="zh-CN" sz="788" dirty="0">
                <a:solidFill>
                  <a:srgbClr val="6897BB"/>
                </a:solidFill>
                <a:latin typeface="Arial Unicode MS"/>
                <a:ea typeface="JetBrains Mono"/>
              </a:rPr>
              <a:t>50</a:t>
            </a:r>
            <a:r>
              <a:rPr lang="zh-CN" altLang="zh-CN" sz="788" dirty="0">
                <a:solidFill>
                  <a:srgbClr val="CC7832"/>
                </a:solidFill>
                <a:latin typeface="Arial Unicode MS"/>
                <a:ea typeface="JetBrains Mono"/>
              </a:rPr>
              <a:t>, </a:t>
            </a:r>
            <a:r>
              <a:rPr lang="zh-CN" altLang="zh-CN" sz="788" dirty="0">
                <a:solidFill>
                  <a:srgbClr val="6897BB"/>
                </a:solidFill>
                <a:latin typeface="Arial Unicode MS"/>
                <a:ea typeface="JetBrains Mono"/>
              </a:rPr>
              <a:t>10</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CC7832"/>
                </a:solidFill>
                <a:latin typeface="Arial Unicode MS"/>
                <a:ea typeface="JetBrains Mono"/>
              </a:rPr>
              <a:t>def </a:t>
            </a:r>
            <a:r>
              <a:rPr lang="zh-CN" altLang="zh-CN" sz="788" dirty="0">
                <a:solidFill>
                  <a:srgbClr val="FFC66D"/>
                </a:solidFill>
                <a:latin typeface="Arial Unicode MS"/>
                <a:ea typeface="JetBrains Mono"/>
              </a:rPr>
              <a:t>forward</a:t>
            </a:r>
            <a:r>
              <a:rPr lang="zh-CN" altLang="zh-CN" sz="788" dirty="0">
                <a:solidFill>
                  <a:srgbClr val="A9B7C6"/>
                </a:solidFill>
                <a:latin typeface="Arial Unicode MS"/>
                <a:ea typeface="JetBrains Mono"/>
              </a:rPr>
              <a:t>(</a:t>
            </a:r>
            <a:r>
              <a:rPr lang="zh-CN" altLang="zh-CN" sz="788" dirty="0">
                <a:solidFill>
                  <a:srgbClr val="94558D"/>
                </a:solidFill>
                <a:latin typeface="Arial Unicode MS"/>
                <a:ea typeface="JetBrains Mono"/>
              </a:rPr>
              <a:t>self</a:t>
            </a:r>
            <a:r>
              <a:rPr lang="zh-CN" altLang="zh-CN" sz="788" dirty="0">
                <a:solidFill>
                  <a:srgbClr val="CC7832"/>
                </a:solidFill>
                <a:latin typeface="Arial Unicode MS"/>
                <a:ea typeface="JetBrains Mono"/>
              </a:rPr>
              <a:t>, </a:t>
            </a:r>
            <a:r>
              <a:rPr lang="zh-CN" altLang="zh-CN" sz="788" dirty="0">
                <a:solidFill>
                  <a:srgbClr val="A9B7C6"/>
                </a:solidFill>
                <a:latin typeface="Arial Unicode MS"/>
                <a:ea typeface="JetBrains Mono"/>
              </a:rPr>
              <a:t>x):</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x = F.relu(F.max_pool2d(</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.conv1(x)</a:t>
            </a:r>
            <a:r>
              <a:rPr lang="zh-CN" altLang="zh-CN" sz="788" dirty="0">
                <a:solidFill>
                  <a:srgbClr val="CC7832"/>
                </a:solidFill>
                <a:latin typeface="Arial Unicode MS"/>
                <a:ea typeface="JetBrains Mono"/>
              </a:rPr>
              <a:t>, </a:t>
            </a:r>
            <a:r>
              <a:rPr lang="zh-CN" altLang="zh-CN" sz="788" dirty="0">
                <a:solidFill>
                  <a:srgbClr val="6897BB"/>
                </a:solidFill>
                <a:latin typeface="Arial Unicode MS"/>
                <a:ea typeface="JetBrains Mono"/>
              </a:rPr>
              <a:t>2</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x = F.relu(F.max_pool2d(</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.conv2_drop(</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.conv2(x))</a:t>
            </a:r>
            <a:r>
              <a:rPr lang="zh-CN" altLang="zh-CN" sz="788" dirty="0">
                <a:solidFill>
                  <a:srgbClr val="CC7832"/>
                </a:solidFill>
                <a:latin typeface="Arial Unicode MS"/>
                <a:ea typeface="JetBrains Mono"/>
              </a:rPr>
              <a:t>, </a:t>
            </a:r>
            <a:r>
              <a:rPr lang="zh-CN" altLang="zh-CN" sz="788" dirty="0">
                <a:solidFill>
                  <a:srgbClr val="6897BB"/>
                </a:solidFill>
                <a:latin typeface="Arial Unicode MS"/>
                <a:ea typeface="JetBrains Mono"/>
              </a:rPr>
              <a:t>2</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x = x.view(-</a:t>
            </a:r>
            <a:r>
              <a:rPr lang="zh-CN" altLang="zh-CN" sz="788" dirty="0">
                <a:solidFill>
                  <a:srgbClr val="6897BB"/>
                </a:solidFill>
                <a:latin typeface="Arial Unicode MS"/>
                <a:ea typeface="JetBrains Mono"/>
              </a:rPr>
              <a:t>1</a:t>
            </a:r>
            <a:r>
              <a:rPr lang="zh-CN" altLang="zh-CN" sz="788" dirty="0">
                <a:solidFill>
                  <a:srgbClr val="CC7832"/>
                </a:solidFill>
                <a:latin typeface="Arial Unicode MS"/>
                <a:ea typeface="JetBrains Mono"/>
              </a:rPr>
              <a:t>, </a:t>
            </a:r>
            <a:r>
              <a:rPr lang="zh-CN" altLang="zh-CN" sz="788" dirty="0">
                <a:solidFill>
                  <a:srgbClr val="6897BB"/>
                </a:solidFill>
                <a:latin typeface="Arial Unicode MS"/>
                <a:ea typeface="JetBrains Mono"/>
              </a:rPr>
              <a:t>320</a:t>
            </a:r>
            <a:r>
              <a:rPr lang="zh-CN" altLang="zh-CN" sz="788" dirty="0">
                <a:solidFill>
                  <a:srgbClr val="A9B7C6"/>
                </a:solidFill>
                <a:latin typeface="Arial Unicode MS"/>
                <a:ea typeface="JetBrains Mono"/>
              </a:rPr>
              <a:t>)</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x = F.relu(</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.fc1(x))</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x = F.dropout(x</a:t>
            </a:r>
            <a:r>
              <a:rPr lang="zh-CN" altLang="zh-CN" sz="788" dirty="0">
                <a:solidFill>
                  <a:srgbClr val="CC7832"/>
                </a:solidFill>
                <a:latin typeface="Arial Unicode MS"/>
                <a:ea typeface="JetBrains Mono"/>
              </a:rPr>
              <a:t>, </a:t>
            </a:r>
            <a:r>
              <a:rPr lang="zh-CN" altLang="zh-CN" sz="788" dirty="0">
                <a:solidFill>
                  <a:srgbClr val="AA4926"/>
                </a:solidFill>
                <a:latin typeface="Arial Unicode MS"/>
                <a:ea typeface="JetBrains Mono"/>
              </a:rPr>
              <a:t>training</a:t>
            </a:r>
            <a:r>
              <a:rPr lang="zh-CN" altLang="zh-CN" sz="788" dirty="0">
                <a:solidFill>
                  <a:srgbClr val="A9B7C6"/>
                </a:solidFill>
                <a:latin typeface="Arial Unicode MS"/>
                <a:ea typeface="JetBrains Mono"/>
              </a:rPr>
              <a:t>=</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.training)</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x = </a:t>
            </a:r>
            <a:r>
              <a:rPr lang="zh-CN" altLang="zh-CN" sz="788" dirty="0">
                <a:solidFill>
                  <a:srgbClr val="94558D"/>
                </a:solidFill>
                <a:latin typeface="Arial Unicode MS"/>
                <a:ea typeface="JetBrains Mono"/>
              </a:rPr>
              <a:t>self</a:t>
            </a:r>
            <a:r>
              <a:rPr lang="zh-CN" altLang="zh-CN" sz="788" dirty="0">
                <a:solidFill>
                  <a:srgbClr val="A9B7C6"/>
                </a:solidFill>
                <a:latin typeface="Arial Unicode MS"/>
                <a:ea typeface="JetBrains Mono"/>
              </a:rPr>
              <a:t>.fc2(x)</a:t>
            </a:r>
            <a:br>
              <a:rPr lang="zh-CN" altLang="zh-CN" sz="788" dirty="0">
                <a:solidFill>
                  <a:srgbClr val="A9B7C6"/>
                </a:solidFill>
                <a:latin typeface="Arial Unicode MS"/>
                <a:ea typeface="JetBrains Mono"/>
              </a:rPr>
            </a:br>
            <a:r>
              <a:rPr lang="zh-CN" altLang="zh-CN" sz="788" dirty="0">
                <a:solidFill>
                  <a:srgbClr val="A9B7C6"/>
                </a:solidFill>
                <a:latin typeface="Arial Unicode MS"/>
                <a:ea typeface="JetBrains Mono"/>
              </a:rPr>
              <a:t>        </a:t>
            </a:r>
            <a:r>
              <a:rPr lang="zh-CN" altLang="zh-CN" sz="788" dirty="0">
                <a:solidFill>
                  <a:srgbClr val="CC7832"/>
                </a:solidFill>
                <a:latin typeface="Arial Unicode MS"/>
                <a:ea typeface="JetBrains Mono"/>
              </a:rPr>
              <a:t>return </a:t>
            </a:r>
            <a:r>
              <a:rPr lang="zh-CN" altLang="zh-CN" sz="788" dirty="0">
                <a:solidFill>
                  <a:srgbClr val="A9B7C6"/>
                </a:solidFill>
                <a:latin typeface="Arial Unicode MS"/>
                <a:ea typeface="JetBrains Mono"/>
              </a:rPr>
              <a:t>F.log_softmax(x)</a:t>
            </a:r>
            <a:endParaRPr lang="zh-CN" altLang="zh-CN" sz="1800" dirty="0">
              <a:latin typeface="Arial" panose="020B0604020202020204" pitchFamily="34" charset="0"/>
            </a:endParaRPr>
          </a:p>
        </p:txBody>
      </p:sp>
    </p:spTree>
    <p:extLst>
      <p:ext uri="{BB962C8B-B14F-4D97-AF65-F5344CB8AC3E}">
        <p14:creationId xmlns:p14="http://schemas.microsoft.com/office/powerpoint/2010/main" val="4230029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B23D3-EFC7-C09D-30F9-091F25616413}"/>
              </a:ext>
            </a:extLst>
          </p:cNvPr>
          <p:cNvSpPr>
            <a:spLocks noGrp="1"/>
          </p:cNvSpPr>
          <p:nvPr>
            <p:ph type="title"/>
          </p:nvPr>
        </p:nvSpPr>
        <p:spPr/>
        <p:txBody>
          <a:bodyPr/>
          <a:lstStyle/>
          <a:p>
            <a:r>
              <a:rPr lang="zh-CN" altLang="en-US" dirty="0"/>
              <a:t>训练结果</a:t>
            </a:r>
          </a:p>
        </p:txBody>
      </p:sp>
      <p:graphicFrame>
        <p:nvGraphicFramePr>
          <p:cNvPr id="14" name="表格 14">
            <a:extLst>
              <a:ext uri="{FF2B5EF4-FFF2-40B4-BE49-F238E27FC236}">
                <a16:creationId xmlns:a16="http://schemas.microsoft.com/office/drawing/2014/main" id="{CEB0B088-B191-21C7-9E0D-9710A2C96506}"/>
              </a:ext>
            </a:extLst>
          </p:cNvPr>
          <p:cNvGraphicFramePr>
            <a:graphicFrameLocks noGrp="1"/>
          </p:cNvGraphicFramePr>
          <p:nvPr>
            <p:ph idx="1"/>
            <p:extLst>
              <p:ext uri="{D42A27DB-BD31-4B8C-83A1-F6EECF244321}">
                <p14:modId xmlns:p14="http://schemas.microsoft.com/office/powerpoint/2010/main" val="4040035932"/>
              </p:ext>
            </p:extLst>
          </p:nvPr>
        </p:nvGraphicFramePr>
        <p:xfrm>
          <a:off x="628650" y="1240268"/>
          <a:ext cx="7886700" cy="111252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1316220317"/>
                    </a:ext>
                  </a:extLst>
                </a:gridCol>
                <a:gridCol w="1971675">
                  <a:extLst>
                    <a:ext uri="{9D8B030D-6E8A-4147-A177-3AD203B41FA5}">
                      <a16:colId xmlns:a16="http://schemas.microsoft.com/office/drawing/2014/main" val="3505952195"/>
                    </a:ext>
                  </a:extLst>
                </a:gridCol>
                <a:gridCol w="1971675">
                  <a:extLst>
                    <a:ext uri="{9D8B030D-6E8A-4147-A177-3AD203B41FA5}">
                      <a16:colId xmlns:a16="http://schemas.microsoft.com/office/drawing/2014/main" val="2760844393"/>
                    </a:ext>
                  </a:extLst>
                </a:gridCol>
                <a:gridCol w="1971675">
                  <a:extLst>
                    <a:ext uri="{9D8B030D-6E8A-4147-A177-3AD203B41FA5}">
                      <a16:colId xmlns:a16="http://schemas.microsoft.com/office/drawing/2014/main" val="802543962"/>
                    </a:ext>
                  </a:extLst>
                </a:gridCol>
              </a:tblGrid>
              <a:tr h="278130">
                <a:tc>
                  <a:txBody>
                    <a:bodyPr/>
                    <a:lstStyle/>
                    <a:p>
                      <a:r>
                        <a:rPr lang="zh-CN" altLang="en-US" sz="1000" dirty="0"/>
                        <a:t>方法</a:t>
                      </a:r>
                    </a:p>
                  </a:txBody>
                  <a:tcPr marL="68580" marR="68580" marT="34290" marB="34290"/>
                </a:tc>
                <a:tc>
                  <a:txBody>
                    <a:bodyPr/>
                    <a:lstStyle/>
                    <a:p>
                      <a:r>
                        <a:rPr lang="zh-CN" altLang="en-US" sz="1000" dirty="0"/>
                        <a:t>时间</a:t>
                      </a:r>
                    </a:p>
                  </a:txBody>
                  <a:tcPr marL="68580" marR="68580" marT="34290" marB="34290"/>
                </a:tc>
                <a:tc>
                  <a:txBody>
                    <a:bodyPr/>
                    <a:lstStyle/>
                    <a:p>
                      <a:r>
                        <a:rPr lang="en-US" altLang="zh-CN" sz="1000" dirty="0"/>
                        <a:t>Average loss</a:t>
                      </a:r>
                      <a:r>
                        <a:rPr lang="zh-CN" altLang="en-US" sz="1000" dirty="0"/>
                        <a:t>（</a:t>
                      </a:r>
                      <a:r>
                        <a:rPr lang="en-US" altLang="zh-CN" sz="1000" dirty="0"/>
                        <a:t>NLL loss</a:t>
                      </a:r>
                      <a:r>
                        <a:rPr lang="zh-CN" altLang="en-US" sz="1000" dirty="0"/>
                        <a:t>）</a:t>
                      </a:r>
                    </a:p>
                  </a:txBody>
                  <a:tcPr marL="68580" marR="68580" marT="34290" marB="34290"/>
                </a:tc>
                <a:tc>
                  <a:txBody>
                    <a:bodyPr/>
                    <a:lstStyle/>
                    <a:p>
                      <a:r>
                        <a:rPr lang="en-US" altLang="zh-CN" sz="1000" dirty="0"/>
                        <a:t>Accuracy</a:t>
                      </a:r>
                      <a:endParaRPr lang="zh-CN" altLang="en-US" sz="1000" dirty="0"/>
                    </a:p>
                  </a:txBody>
                  <a:tcPr marL="68580" marR="68580" marT="34290" marB="34290"/>
                </a:tc>
                <a:extLst>
                  <a:ext uri="{0D108BD9-81ED-4DB2-BD59-A6C34878D82A}">
                    <a16:rowId xmlns:a16="http://schemas.microsoft.com/office/drawing/2014/main" val="3338679212"/>
                  </a:ext>
                </a:extLst>
              </a:tr>
              <a:tr h="278130">
                <a:tc>
                  <a:txBody>
                    <a:bodyPr/>
                    <a:lstStyle/>
                    <a:p>
                      <a:r>
                        <a:rPr lang="zh-CN" altLang="en-US" sz="1000" dirty="0"/>
                        <a:t>无压缩</a:t>
                      </a:r>
                    </a:p>
                  </a:txBody>
                  <a:tcPr marL="68580" marR="68580" marT="34290" marB="34290"/>
                </a:tc>
                <a:tc>
                  <a:txBody>
                    <a:bodyPr/>
                    <a:lstStyle/>
                    <a:p>
                      <a:r>
                        <a:rPr lang="en-US" altLang="zh-CN" sz="1000" dirty="0"/>
                        <a:t>34min</a:t>
                      </a:r>
                      <a:endParaRPr lang="zh-CN" altLang="en-US" sz="1000" dirty="0"/>
                    </a:p>
                  </a:txBody>
                  <a:tcPr marL="68580" marR="68580" marT="34290" marB="34290"/>
                </a:tc>
                <a:tc>
                  <a:txBody>
                    <a:bodyPr/>
                    <a:lstStyle/>
                    <a:p>
                      <a:r>
                        <a:rPr lang="en-US" altLang="zh-CN" sz="1000" dirty="0"/>
                        <a:t>0.0296</a:t>
                      </a:r>
                      <a:endParaRPr lang="zh-CN" altLang="en-US" sz="1000" dirty="0"/>
                    </a:p>
                  </a:txBody>
                  <a:tcPr marL="68580" marR="68580" marT="34290" marB="34290"/>
                </a:tc>
                <a:tc>
                  <a:txBody>
                    <a:bodyPr/>
                    <a:lstStyle/>
                    <a:p>
                      <a:r>
                        <a:rPr lang="en-US" altLang="zh-CN" sz="1000" dirty="0"/>
                        <a:t>99.11%</a:t>
                      </a:r>
                      <a:endParaRPr lang="zh-CN" altLang="en-US" sz="1000" dirty="0"/>
                    </a:p>
                  </a:txBody>
                  <a:tcPr marL="68580" marR="68580" marT="34290" marB="34290"/>
                </a:tc>
                <a:extLst>
                  <a:ext uri="{0D108BD9-81ED-4DB2-BD59-A6C34878D82A}">
                    <a16:rowId xmlns:a16="http://schemas.microsoft.com/office/drawing/2014/main" val="3472145626"/>
                  </a:ext>
                </a:extLst>
              </a:tr>
              <a:tr h="278130">
                <a:tc>
                  <a:txBody>
                    <a:bodyPr/>
                    <a:lstStyle/>
                    <a:p>
                      <a:r>
                        <a:rPr lang="en-US" altLang="zh-CN" sz="1000" dirty="0"/>
                        <a:t>16</a:t>
                      </a:r>
                      <a:r>
                        <a:rPr lang="zh-CN" altLang="en-US" sz="1000" dirty="0"/>
                        <a:t>位压缩</a:t>
                      </a:r>
                    </a:p>
                  </a:txBody>
                  <a:tcPr marL="68580" marR="68580" marT="34290" marB="34290"/>
                </a:tc>
                <a:tc>
                  <a:txBody>
                    <a:bodyPr/>
                    <a:lstStyle/>
                    <a:p>
                      <a:r>
                        <a:rPr lang="en-US" altLang="zh-CN" sz="1000" dirty="0"/>
                        <a:t>25min</a:t>
                      </a:r>
                      <a:endParaRPr lang="zh-CN" altLang="en-US" sz="1000" dirty="0"/>
                    </a:p>
                  </a:txBody>
                  <a:tcPr marL="68580" marR="68580" marT="34290" marB="34290"/>
                </a:tc>
                <a:tc>
                  <a:txBody>
                    <a:bodyPr/>
                    <a:lstStyle/>
                    <a:p>
                      <a:r>
                        <a:rPr lang="en-US" altLang="zh-CN" sz="1000" dirty="0"/>
                        <a:t>0.0298</a:t>
                      </a:r>
                      <a:endParaRPr lang="zh-CN" altLang="en-US" sz="1000" dirty="0"/>
                    </a:p>
                  </a:txBody>
                  <a:tcPr marL="68580" marR="68580" marT="34290" marB="34290"/>
                </a:tc>
                <a:tc>
                  <a:txBody>
                    <a:bodyPr/>
                    <a:lstStyle/>
                    <a:p>
                      <a:r>
                        <a:rPr lang="en-US" altLang="zh-CN" sz="1000" dirty="0"/>
                        <a:t>99.03%</a:t>
                      </a:r>
                      <a:endParaRPr lang="zh-CN" altLang="en-US" sz="1000" dirty="0"/>
                    </a:p>
                  </a:txBody>
                  <a:tcPr marL="68580" marR="68580" marT="34290" marB="34290"/>
                </a:tc>
                <a:extLst>
                  <a:ext uri="{0D108BD9-81ED-4DB2-BD59-A6C34878D82A}">
                    <a16:rowId xmlns:a16="http://schemas.microsoft.com/office/drawing/2014/main" val="2124563609"/>
                  </a:ext>
                </a:extLst>
              </a:tr>
              <a:tr h="278130">
                <a:tc>
                  <a:txBody>
                    <a:bodyPr/>
                    <a:lstStyle/>
                    <a:p>
                      <a:r>
                        <a:rPr lang="en-US" altLang="zh-CN" sz="1000" dirty="0"/>
                        <a:t>1bit</a:t>
                      </a:r>
                      <a:endParaRPr lang="zh-CN" altLang="en-US" sz="1000" dirty="0"/>
                    </a:p>
                  </a:txBody>
                  <a:tcPr marL="68580" marR="68580" marT="34290" marB="34290"/>
                </a:tc>
                <a:tc>
                  <a:txBody>
                    <a:bodyPr/>
                    <a:lstStyle/>
                    <a:p>
                      <a:r>
                        <a:rPr lang="en-US" altLang="zh-CN" sz="1000" dirty="0"/>
                        <a:t>20min</a:t>
                      </a:r>
                      <a:endParaRPr lang="zh-CN" altLang="en-US" sz="1000" dirty="0"/>
                    </a:p>
                  </a:txBody>
                  <a:tcPr marL="68580" marR="68580" marT="34290" marB="34290"/>
                </a:tc>
                <a:tc>
                  <a:txBody>
                    <a:bodyPr/>
                    <a:lstStyle/>
                    <a:p>
                      <a:r>
                        <a:rPr lang="en-US" altLang="zh-CN" sz="1000" dirty="0"/>
                        <a:t>0.23096</a:t>
                      </a:r>
                      <a:endParaRPr lang="zh-CN" altLang="en-US" sz="1000" dirty="0"/>
                    </a:p>
                  </a:txBody>
                  <a:tcPr marL="68580" marR="68580" marT="34290" marB="34290"/>
                </a:tc>
                <a:tc>
                  <a:txBody>
                    <a:bodyPr/>
                    <a:lstStyle/>
                    <a:p>
                      <a:r>
                        <a:rPr lang="en-US" altLang="zh-CN" sz="1000" dirty="0"/>
                        <a:t>95.8%</a:t>
                      </a:r>
                      <a:endParaRPr lang="zh-CN" altLang="en-US" sz="1000" dirty="0"/>
                    </a:p>
                  </a:txBody>
                  <a:tcPr marL="68580" marR="68580" marT="34290" marB="34290"/>
                </a:tc>
                <a:extLst>
                  <a:ext uri="{0D108BD9-81ED-4DB2-BD59-A6C34878D82A}">
                    <a16:rowId xmlns:a16="http://schemas.microsoft.com/office/drawing/2014/main" val="2503232383"/>
                  </a:ext>
                </a:extLst>
              </a:tr>
            </a:tbl>
          </a:graphicData>
        </a:graphic>
      </p:graphicFrame>
      <p:graphicFrame>
        <p:nvGraphicFramePr>
          <p:cNvPr id="17" name="图表 16">
            <a:extLst>
              <a:ext uri="{FF2B5EF4-FFF2-40B4-BE49-F238E27FC236}">
                <a16:creationId xmlns:a16="http://schemas.microsoft.com/office/drawing/2014/main" id="{EAA01C2E-3DF7-8D77-D00F-03D2A6E66693}"/>
              </a:ext>
            </a:extLst>
          </p:cNvPr>
          <p:cNvGraphicFramePr/>
          <p:nvPr>
            <p:extLst>
              <p:ext uri="{D42A27DB-BD31-4B8C-83A1-F6EECF244321}">
                <p14:modId xmlns:p14="http://schemas.microsoft.com/office/powerpoint/2010/main" val="1720600961"/>
              </p:ext>
            </p:extLst>
          </p:nvPr>
        </p:nvGraphicFramePr>
        <p:xfrm>
          <a:off x="1524000" y="2520462"/>
          <a:ext cx="6096000" cy="21746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160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id="{183B54F9-5625-47BF-A471-30AC2D9AD53F}"/>
              </a:ext>
            </a:extLst>
          </p:cNvPr>
          <p:cNvSpPr/>
          <p:nvPr/>
        </p:nvSpPr>
        <p:spPr bwMode="auto">
          <a:xfrm>
            <a:off x="3069031" y="2130264"/>
            <a:ext cx="3005951"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分布式训练</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mj-lt"/>
              </a:rPr>
              <a:t>PART ONE</a:t>
            </a:r>
            <a:endParaRPr lang="zh-CN" altLang="en-US" sz="1400">
              <a:solidFill>
                <a:schemeClr val="bg1"/>
              </a:solidFill>
              <a:latin typeface="+mj-lt"/>
            </a:endParaRPr>
          </a:p>
        </p:txBody>
      </p:sp>
    </p:spTree>
    <p:extLst>
      <p:ext uri="{BB962C8B-B14F-4D97-AF65-F5344CB8AC3E}">
        <p14:creationId xmlns:p14="http://schemas.microsoft.com/office/powerpoint/2010/main" val="33241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97215-F58F-AAAC-CA2F-755C5BC1B4D9}"/>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6AE7FA84-6509-7AB7-E7C6-D74F8894C4DB}"/>
              </a:ext>
            </a:extLst>
          </p:cNvPr>
          <p:cNvSpPr>
            <a:spLocks noGrp="1"/>
          </p:cNvSpPr>
          <p:nvPr>
            <p:ph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通过本次毕业实训的研究和学习，我调研了当今使用较多的梯度压缩算法，并分析了梯度压缩算法重要的特性。通过分析这些特性，我确定了进行梯度压缩需要改进的方向，并尝试使用极化码和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BytePS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框架作为梯度压缩实验的主要工具。由于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Polar Code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作为有损压缩算法的最优性，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Polar Code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可以作为梯度压缩方法，并且能和其他梯度压缩方法良好适配，体现了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Polar Code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的兼容性和研究前景。最后，本文使用了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BytePS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作为训练的分布式框架，用于比较不同梯度压缩算法和引入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Polar Code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梯度压缩。</a:t>
            </a:r>
          </a:p>
          <a:p>
            <a:endParaRPr lang="zh-CN" altLang="en-US" dirty="0"/>
          </a:p>
        </p:txBody>
      </p:sp>
    </p:spTree>
    <p:extLst>
      <p:ext uri="{BB962C8B-B14F-4D97-AF65-F5344CB8AC3E}">
        <p14:creationId xmlns:p14="http://schemas.microsoft.com/office/powerpoint/2010/main" val="125214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9D7F5-3868-4E42-AA53-801CFDA8F185}"/>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E8B9CC7-7DE6-41EC-957A-3C9CC4F70307}"/>
              </a:ext>
            </a:extLst>
          </p:cNvPr>
          <p:cNvSpPr/>
          <p:nvPr/>
        </p:nvSpPr>
        <p:spPr bwMode="auto">
          <a:xfrm>
            <a:off x="3351152" y="2130264"/>
            <a:ext cx="2441694"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感谢聆听</a:t>
            </a:r>
          </a:p>
        </p:txBody>
      </p:sp>
      <p:sp>
        <p:nvSpPr>
          <p:cNvPr id="52" name="矩形 51">
            <a:extLst>
              <a:ext uri="{FF2B5EF4-FFF2-40B4-BE49-F238E27FC236}">
                <a16:creationId xmlns:a16="http://schemas.microsoft.com/office/drawing/2014/main" id="{AC9A0686-7B29-4038-9658-1C51DF2E9691}"/>
              </a:ext>
            </a:extLst>
          </p:cNvPr>
          <p:cNvSpPr/>
          <p:nvPr/>
        </p:nvSpPr>
        <p:spPr>
          <a:xfrm>
            <a:off x="3569393" y="3533545"/>
            <a:ext cx="2005212" cy="276999"/>
          </a:xfrm>
          <a:prstGeom prst="rect">
            <a:avLst/>
          </a:prstGeom>
        </p:spPr>
        <p:txBody>
          <a:bodyPr wrap="square">
            <a:spAutoFit/>
          </a:bodyPr>
          <a:lstStyle/>
          <a:p>
            <a:pPr lvl="0" algn="ctr"/>
            <a:r>
              <a:rPr lang="zh-CN" altLang="en-US" sz="1200" dirty="0">
                <a:solidFill>
                  <a:schemeClr val="bg1"/>
                </a:solidFill>
              </a:rPr>
              <a:t>答辩学生：</a:t>
            </a:r>
            <a:r>
              <a:rPr lang="en-US" altLang="zh-CN" sz="1200" dirty="0">
                <a:solidFill>
                  <a:schemeClr val="bg1"/>
                </a:solidFill>
              </a:rPr>
              <a:t>1951443</a:t>
            </a:r>
            <a:r>
              <a:rPr lang="zh-CN" altLang="en-US" sz="1200" dirty="0">
                <a:solidFill>
                  <a:schemeClr val="bg1"/>
                </a:solidFill>
              </a:rPr>
              <a:t>罗劲桐</a:t>
            </a:r>
            <a:endParaRPr lang="en-US" altLang="zh-CN" sz="1200" dirty="0">
              <a:solidFill>
                <a:schemeClr val="bg1"/>
              </a:solidFill>
            </a:endParaRPr>
          </a:p>
        </p:txBody>
      </p:sp>
      <p:sp>
        <p:nvSpPr>
          <p:cNvPr id="55" name="矩形 54">
            <a:extLst>
              <a:ext uri="{FF2B5EF4-FFF2-40B4-BE49-F238E27FC236}">
                <a16:creationId xmlns:a16="http://schemas.microsoft.com/office/drawing/2014/main" id="{B696D60B-4D89-421B-8E2A-4DB97BDFE8BD}"/>
              </a:ext>
            </a:extLst>
          </p:cNvPr>
          <p:cNvSpPr/>
          <p:nvPr/>
        </p:nvSpPr>
        <p:spPr bwMode="auto">
          <a:xfrm>
            <a:off x="3553932" y="4912668"/>
            <a:ext cx="2036134" cy="230832"/>
          </a:xfrm>
          <a:prstGeom prst="rect">
            <a:avLst/>
          </a:prstGeom>
        </p:spPr>
        <p:txBody>
          <a:bodyPr wrap="none">
            <a:spAutoFit/>
          </a:bodyPr>
          <a:lstStyle/>
          <a:p>
            <a:pPr algn="ctr">
              <a:defRPr/>
            </a:pPr>
            <a:r>
              <a:rPr lang="zh-CN" altLang="en-US" sz="900" kern="100">
                <a:solidFill>
                  <a:schemeClr val="bg1"/>
                </a:solidFill>
                <a:latin typeface="+mn-ea"/>
                <a:cs typeface="Times New Roman" panose="02020603050405020304" pitchFamily="18" charset="0"/>
              </a:rPr>
              <a:t>信息与工程学院 电子信息工程</a:t>
            </a:r>
            <a:r>
              <a:rPr lang="en-US" altLang="zh-CN" sz="900" kern="100">
                <a:solidFill>
                  <a:schemeClr val="bg1"/>
                </a:solidFill>
                <a:latin typeface="+mn-ea"/>
                <a:cs typeface="Times New Roman" panose="02020603050405020304" pitchFamily="18" charset="0"/>
              </a:rPr>
              <a:t>141</a:t>
            </a:r>
            <a:r>
              <a:rPr lang="zh-CN" altLang="en-US" sz="900" kern="100">
                <a:solidFill>
                  <a:schemeClr val="bg1"/>
                </a:solidFill>
                <a:latin typeface="+mn-ea"/>
                <a:cs typeface="Times New Roman" panose="02020603050405020304" pitchFamily="18" charset="0"/>
              </a:rPr>
              <a:t>班</a:t>
            </a:r>
          </a:p>
        </p:txBody>
      </p:sp>
      <p:sp>
        <p:nvSpPr>
          <p:cNvPr id="37" name="椭圆 36">
            <a:extLst>
              <a:ext uri="{FF2B5EF4-FFF2-40B4-BE49-F238E27FC236}">
                <a16:creationId xmlns:a16="http://schemas.microsoft.com/office/drawing/2014/main" id="{18D12958-F885-4688-B5CD-ECDEC576A2E3}"/>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8" name="组合 37">
            <a:extLst>
              <a:ext uri="{FF2B5EF4-FFF2-40B4-BE49-F238E27FC236}">
                <a16:creationId xmlns:a16="http://schemas.microsoft.com/office/drawing/2014/main" id="{4630B254-C2A3-4D01-906A-76BCFCA3EAD4}"/>
              </a:ext>
            </a:extLst>
          </p:cNvPr>
          <p:cNvGrpSpPr/>
          <p:nvPr/>
        </p:nvGrpSpPr>
        <p:grpSpPr>
          <a:xfrm>
            <a:off x="4117320" y="1086634"/>
            <a:ext cx="882535" cy="769790"/>
            <a:chOff x="4675188" y="2882900"/>
            <a:chExt cx="360362" cy="314325"/>
          </a:xfrm>
          <a:solidFill>
            <a:schemeClr val="accent1"/>
          </a:solidFill>
        </p:grpSpPr>
        <p:sp>
          <p:nvSpPr>
            <p:cNvPr id="39" name="AutoShape 43">
              <a:extLst>
                <a:ext uri="{FF2B5EF4-FFF2-40B4-BE49-F238E27FC236}">
                  <a16:creationId xmlns:a16="http://schemas.microsoft.com/office/drawing/2014/main" id="{15893D69-28BD-43FD-9EAB-05ED647630D1}"/>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4">
              <a:extLst>
                <a:ext uri="{FF2B5EF4-FFF2-40B4-BE49-F238E27FC236}">
                  <a16:creationId xmlns:a16="http://schemas.microsoft.com/office/drawing/2014/main" id="{566D0FA5-025B-4825-AE4C-790C1FFF282B}"/>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45">
              <a:extLst>
                <a:ext uri="{FF2B5EF4-FFF2-40B4-BE49-F238E27FC236}">
                  <a16:creationId xmlns:a16="http://schemas.microsoft.com/office/drawing/2014/main" id="{118B33A3-5526-4347-BD3F-A4CE49A6ABE5}"/>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cxnSp>
        <p:nvCxnSpPr>
          <p:cNvPr id="6" name="直接连接符 5">
            <a:extLst>
              <a:ext uri="{FF2B5EF4-FFF2-40B4-BE49-F238E27FC236}">
                <a16:creationId xmlns:a16="http://schemas.microsoft.com/office/drawing/2014/main" id="{81458E36-A01D-4018-A2FF-8CC27BED20FF}"/>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03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646CF-F8A3-028E-0AD9-788DFFB7310A}"/>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2E9D5595-5C9D-CF15-0FD8-E8D196BEF0A1}"/>
              </a:ext>
            </a:extLst>
          </p:cNvPr>
          <p:cNvSpPr>
            <a:spLocks noGrp="1"/>
          </p:cNvSpPr>
          <p:nvPr>
            <p:ph idx="1"/>
          </p:nvPr>
        </p:nvSpPr>
        <p:spPr/>
        <p:txBody>
          <a:bodyPr/>
          <a:lstStyle/>
          <a:p>
            <a:r>
              <a:rPr lang="en-US" altLang="zh-CN" dirty="0"/>
              <a:t>FL</a:t>
            </a:r>
            <a:r>
              <a:rPr lang="zh-CN" altLang="en-US" dirty="0"/>
              <a:t>（联邦学习）</a:t>
            </a:r>
            <a:r>
              <a:rPr lang="en-US" altLang="zh-CN" dirty="0"/>
              <a:t> </a:t>
            </a:r>
          </a:p>
          <a:p>
            <a:r>
              <a:rPr lang="zh-CN" altLang="en-US" dirty="0"/>
              <a:t>通信架构通过两种方法做出提升。其一是提高通信的有效带宽，主要使用分布式通信架构进行同步、异步训练梯度通信管理，优化通信调度；而另一种减少通信开销的方法是减少传输的数据量，也就是梯度压缩。它涉及在 </a:t>
            </a:r>
            <a:r>
              <a:rPr lang="en-US" altLang="zh-CN" dirty="0"/>
              <a:t>FL </a:t>
            </a:r>
            <a:r>
              <a:rPr lang="zh-CN" altLang="en-US" dirty="0"/>
              <a:t>训练轮次期间选择性地传输梯度，以减少通信瓶颈的影响。</a:t>
            </a:r>
          </a:p>
        </p:txBody>
      </p:sp>
    </p:spTree>
    <p:extLst>
      <p:ext uri="{BB962C8B-B14F-4D97-AF65-F5344CB8AC3E}">
        <p14:creationId xmlns:p14="http://schemas.microsoft.com/office/powerpoint/2010/main" val="69498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7C770-09F2-1FE7-1F6C-9DCB22427FCD}"/>
              </a:ext>
            </a:extLst>
          </p:cNvPr>
          <p:cNvSpPr>
            <a:spLocks noGrp="1"/>
          </p:cNvSpPr>
          <p:nvPr>
            <p:ph type="title"/>
          </p:nvPr>
        </p:nvSpPr>
        <p:spPr/>
        <p:txBody>
          <a:bodyPr/>
          <a:lstStyle/>
          <a:p>
            <a:r>
              <a:rPr lang="zh-CN" altLang="en-US" dirty="0"/>
              <a:t>框架</a:t>
            </a:r>
          </a:p>
        </p:txBody>
      </p:sp>
      <p:sp>
        <p:nvSpPr>
          <p:cNvPr id="3" name="内容占位符 2">
            <a:extLst>
              <a:ext uri="{FF2B5EF4-FFF2-40B4-BE49-F238E27FC236}">
                <a16:creationId xmlns:a16="http://schemas.microsoft.com/office/drawing/2014/main" id="{BBACA0C5-2D82-DE84-D7CD-B7C98139F3E1}"/>
              </a:ext>
            </a:extLst>
          </p:cNvPr>
          <p:cNvSpPr>
            <a:spLocks noGrp="1"/>
          </p:cNvSpPr>
          <p:nvPr>
            <p:ph idx="1"/>
          </p:nvPr>
        </p:nvSpPr>
        <p:spPr/>
        <p:txBody>
          <a:bodyPr>
            <a:normAutofit fontScale="92500" lnSpcReduction="10000"/>
          </a:bodyPr>
          <a:lstStyle/>
          <a:p>
            <a:r>
              <a:rPr lang="en-US" altLang="zh-CN" dirty="0" err="1"/>
              <a:t>Horovod</a:t>
            </a:r>
            <a:endParaRPr lang="en-US" altLang="zh-CN" dirty="0"/>
          </a:p>
          <a:p>
            <a:pPr lvl="1"/>
            <a:r>
              <a:rPr lang="en-US" altLang="zh-CN" dirty="0"/>
              <a:t>Reduce</a:t>
            </a:r>
            <a:r>
              <a:rPr lang="zh-CN" altLang="en-US" dirty="0"/>
              <a:t>方法</a:t>
            </a:r>
            <a:endParaRPr lang="en-US" altLang="zh-CN" dirty="0"/>
          </a:p>
          <a:p>
            <a:pPr lvl="1"/>
            <a:r>
              <a:rPr lang="zh-CN" altLang="en-US" dirty="0"/>
              <a:t>使得在对单机训练脚本尽量少的改动前提下进行并行训练，并且能够尽量提高训练效率。它支持不同的前端训练框架和底层通信库（英伟达的</a:t>
            </a:r>
            <a:r>
              <a:rPr lang="en-US" altLang="zh-CN" dirty="0"/>
              <a:t>NCCL</a:t>
            </a:r>
            <a:r>
              <a:rPr lang="zh-CN" altLang="en-US" dirty="0"/>
              <a:t>以及</a:t>
            </a:r>
            <a:r>
              <a:rPr lang="en-US" altLang="zh-CN" dirty="0"/>
              <a:t>Intel</a:t>
            </a:r>
            <a:r>
              <a:rPr lang="zh-CN" altLang="en-US" dirty="0"/>
              <a:t>的</a:t>
            </a:r>
            <a:r>
              <a:rPr lang="en-US" altLang="zh-CN" dirty="0" err="1"/>
              <a:t>oneCCL</a:t>
            </a:r>
            <a:r>
              <a:rPr lang="zh-CN" altLang="en-US" dirty="0"/>
              <a:t>）</a:t>
            </a:r>
            <a:endParaRPr lang="en-US" altLang="zh-CN" dirty="0"/>
          </a:p>
          <a:p>
            <a:pPr lvl="1"/>
            <a:r>
              <a:rPr lang="en-US" altLang="zh-CN" dirty="0"/>
              <a:t>Deep Gradient Compression</a:t>
            </a:r>
            <a:r>
              <a:rPr lang="zh-CN" altLang="en-US" dirty="0"/>
              <a:t>基于</a:t>
            </a:r>
            <a:r>
              <a:rPr lang="en-US" altLang="zh-CN" dirty="0" err="1"/>
              <a:t>Horovod</a:t>
            </a:r>
            <a:endParaRPr lang="en-US" altLang="zh-CN" dirty="0"/>
          </a:p>
          <a:p>
            <a:endParaRPr lang="en-US" altLang="zh-CN" dirty="0"/>
          </a:p>
          <a:p>
            <a:r>
              <a:rPr lang="en-US" altLang="zh-CN" dirty="0" err="1"/>
              <a:t>BytePS</a:t>
            </a:r>
            <a:endParaRPr lang="en-US" altLang="zh-CN" dirty="0"/>
          </a:p>
          <a:p>
            <a:pPr lvl="1"/>
            <a:r>
              <a:rPr lang="en-US" altLang="zh-CN" dirty="0"/>
              <a:t>PS</a:t>
            </a:r>
            <a:r>
              <a:rPr lang="zh-CN" altLang="en-US" dirty="0"/>
              <a:t>方法</a:t>
            </a:r>
            <a:endParaRPr lang="en-US" altLang="zh-CN" dirty="0"/>
          </a:p>
          <a:p>
            <a:pPr lvl="1"/>
            <a:r>
              <a:rPr lang="en-US" altLang="zh-CN" dirty="0"/>
              <a:t>Summation Service</a:t>
            </a:r>
            <a:r>
              <a:rPr lang="zh-CN" altLang="en-US" dirty="0"/>
              <a:t>（</a:t>
            </a:r>
            <a:r>
              <a:rPr lang="en-US" altLang="zh-CN" dirty="0"/>
              <a:t>SS</a:t>
            </a:r>
            <a:r>
              <a:rPr lang="zh-CN" altLang="en-US" dirty="0"/>
              <a:t>），</a:t>
            </a:r>
            <a:r>
              <a:rPr lang="en-US" altLang="zh-CN" dirty="0"/>
              <a:t>Communication Service</a:t>
            </a:r>
            <a:r>
              <a:rPr lang="zh-CN" altLang="en-US" dirty="0"/>
              <a:t>（</a:t>
            </a:r>
            <a:r>
              <a:rPr lang="en-US" altLang="zh-CN" dirty="0"/>
              <a:t>CS</a:t>
            </a:r>
            <a:r>
              <a:rPr lang="zh-CN" altLang="en-US" dirty="0"/>
              <a:t>）</a:t>
            </a:r>
            <a:endParaRPr lang="en-US" altLang="zh-CN" dirty="0"/>
          </a:p>
          <a:p>
            <a:pPr lvl="1"/>
            <a:r>
              <a:rPr lang="en-US" altLang="zh-CN" dirty="0" err="1"/>
              <a:t>BytePS</a:t>
            </a:r>
            <a:r>
              <a:rPr lang="zh-CN" altLang="en-US" dirty="0"/>
              <a:t>融合了</a:t>
            </a:r>
            <a:r>
              <a:rPr lang="en-US" altLang="zh-CN" dirty="0"/>
              <a:t>all-reduce</a:t>
            </a:r>
            <a:r>
              <a:rPr lang="zh-CN" altLang="en-US" dirty="0"/>
              <a:t>和</a:t>
            </a:r>
            <a:r>
              <a:rPr lang="en-US" altLang="zh-CN" dirty="0"/>
              <a:t>PS</a:t>
            </a:r>
            <a:r>
              <a:rPr lang="zh-CN" altLang="en-US" dirty="0"/>
              <a:t>的一些特性，将额外的</a:t>
            </a:r>
            <a:r>
              <a:rPr lang="en-US" altLang="zh-CN" dirty="0"/>
              <a:t>CPU</a:t>
            </a:r>
            <a:r>
              <a:rPr lang="zh-CN" altLang="en-US" dirty="0"/>
              <a:t>和带宽资源整合到训练任务中来提高效率</a:t>
            </a:r>
            <a:endParaRPr lang="en-US" altLang="zh-CN" dirty="0"/>
          </a:p>
        </p:txBody>
      </p:sp>
    </p:spTree>
    <p:extLst>
      <p:ext uri="{BB962C8B-B14F-4D97-AF65-F5344CB8AC3E}">
        <p14:creationId xmlns:p14="http://schemas.microsoft.com/office/powerpoint/2010/main" val="12909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D56EC3-9CD7-4895-978B-523D2D0815A4}"/>
              </a:ext>
            </a:extLst>
          </p:cNvPr>
          <p:cNvSpPr/>
          <p:nvPr/>
        </p:nvSpPr>
        <p:spPr>
          <a:xfrm>
            <a:off x="0" y="1248032"/>
            <a:ext cx="9144000" cy="2808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DBFD332-C55A-4B7C-8E47-83977B2CCB2B}"/>
              </a:ext>
            </a:extLst>
          </p:cNvPr>
          <p:cNvSpPr/>
          <p:nvPr/>
        </p:nvSpPr>
        <p:spPr>
          <a:xfrm>
            <a:off x="3917752" y="772917"/>
            <a:ext cx="1281672" cy="1281672"/>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FD3B8E79-2B03-47E0-AFDD-BF761D38335E}"/>
              </a:ext>
            </a:extLst>
          </p:cNvPr>
          <p:cNvGrpSpPr/>
          <p:nvPr/>
        </p:nvGrpSpPr>
        <p:grpSpPr>
          <a:xfrm>
            <a:off x="4117320" y="1086634"/>
            <a:ext cx="882535" cy="769790"/>
            <a:chOff x="4675188" y="2882900"/>
            <a:chExt cx="360362" cy="314325"/>
          </a:xfrm>
          <a:solidFill>
            <a:schemeClr val="accent1"/>
          </a:solidFill>
        </p:grpSpPr>
        <p:sp>
          <p:nvSpPr>
            <p:cNvPr id="18" name="AutoShape 43">
              <a:extLst>
                <a:ext uri="{FF2B5EF4-FFF2-40B4-BE49-F238E27FC236}">
                  <a16:creationId xmlns:a16="http://schemas.microsoft.com/office/drawing/2014/main" id="{C24A8233-A95E-4C59-B017-68F3AA406624}"/>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4">
              <a:extLst>
                <a:ext uri="{FF2B5EF4-FFF2-40B4-BE49-F238E27FC236}">
                  <a16:creationId xmlns:a16="http://schemas.microsoft.com/office/drawing/2014/main" id="{ED01039B-8D3E-458B-8959-9BFC1898D846}"/>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5">
              <a:extLst>
                <a:ext uri="{FF2B5EF4-FFF2-40B4-BE49-F238E27FC236}">
                  <a16:creationId xmlns:a16="http://schemas.microsoft.com/office/drawing/2014/main" id="{26B7259D-0DD8-4D33-861F-E616A464876A}"/>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矩形 28">
            <a:extLst>
              <a:ext uri="{FF2B5EF4-FFF2-40B4-BE49-F238E27FC236}">
                <a16:creationId xmlns:a16="http://schemas.microsoft.com/office/drawing/2014/main" id="{183B54F9-5625-47BF-A471-30AC2D9AD53F}"/>
              </a:ext>
            </a:extLst>
          </p:cNvPr>
          <p:cNvSpPr/>
          <p:nvPr/>
        </p:nvSpPr>
        <p:spPr bwMode="auto">
          <a:xfrm>
            <a:off x="3351154" y="2130264"/>
            <a:ext cx="2441694" cy="769441"/>
          </a:xfrm>
          <a:prstGeom prst="rect">
            <a:avLst/>
          </a:prstGeom>
        </p:spPr>
        <p:txBody>
          <a:bodyPr wrap="non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梯度压缩</a:t>
            </a:r>
          </a:p>
        </p:txBody>
      </p:sp>
      <p:cxnSp>
        <p:nvCxnSpPr>
          <p:cNvPr id="32" name="直接连接符 31">
            <a:extLst>
              <a:ext uri="{FF2B5EF4-FFF2-40B4-BE49-F238E27FC236}">
                <a16:creationId xmlns:a16="http://schemas.microsoft.com/office/drawing/2014/main" id="{C1667AC8-7E0D-45DD-84DC-7CE6F6BB818A}"/>
              </a:ext>
            </a:extLst>
          </p:cNvPr>
          <p:cNvCxnSpPr/>
          <p:nvPr/>
        </p:nvCxnSpPr>
        <p:spPr>
          <a:xfrm>
            <a:off x="4170702" y="3323355"/>
            <a:ext cx="8025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82BD473B-86FC-4B4E-BC52-DAE387E67E57}"/>
              </a:ext>
            </a:extLst>
          </p:cNvPr>
          <p:cNvSpPr/>
          <p:nvPr/>
        </p:nvSpPr>
        <p:spPr>
          <a:xfrm>
            <a:off x="3823595" y="3477887"/>
            <a:ext cx="1496811" cy="320584"/>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latin typeface="+mj-lt"/>
              </a:rPr>
              <a:t>PART TWO</a:t>
            </a:r>
            <a:endParaRPr lang="zh-CN" altLang="en-US" sz="1400">
              <a:solidFill>
                <a:schemeClr val="bg1"/>
              </a:solidFill>
              <a:latin typeface="+mj-lt"/>
            </a:endParaRPr>
          </a:p>
        </p:txBody>
      </p:sp>
    </p:spTree>
    <p:extLst>
      <p:ext uri="{BB962C8B-B14F-4D97-AF65-F5344CB8AC3E}">
        <p14:creationId xmlns:p14="http://schemas.microsoft.com/office/powerpoint/2010/main" val="317381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8B6A7-E88A-5268-CC82-CF4B19E1E8C4}"/>
              </a:ext>
            </a:extLst>
          </p:cNvPr>
          <p:cNvSpPr>
            <a:spLocks noGrp="1"/>
          </p:cNvSpPr>
          <p:nvPr>
            <p:ph type="title"/>
          </p:nvPr>
        </p:nvSpPr>
        <p:spPr/>
        <p:txBody>
          <a:bodyPr/>
          <a:lstStyle/>
          <a:p>
            <a:r>
              <a:rPr lang="zh-CN" altLang="en-US" dirty="0"/>
              <a:t>算法目标</a:t>
            </a:r>
          </a:p>
        </p:txBody>
      </p:sp>
      <p:sp>
        <p:nvSpPr>
          <p:cNvPr id="3" name="内容占位符 2">
            <a:extLst>
              <a:ext uri="{FF2B5EF4-FFF2-40B4-BE49-F238E27FC236}">
                <a16:creationId xmlns:a16="http://schemas.microsoft.com/office/drawing/2014/main" id="{54A33AC3-BAD6-26A7-AF08-E770260128F8}"/>
              </a:ext>
            </a:extLst>
          </p:cNvPr>
          <p:cNvSpPr>
            <a:spLocks noGrp="1"/>
          </p:cNvSpPr>
          <p:nvPr>
            <p:ph idx="1"/>
          </p:nvPr>
        </p:nvSpPr>
        <p:spPr/>
        <p:txBody>
          <a:bodyPr/>
          <a:lstStyle/>
          <a:p>
            <a:r>
              <a:rPr lang="zh-CN" altLang="en-US" dirty="0"/>
              <a:t>无偏性和收缩性压缩能力是两个有代表性的特征，我们用它们来理论化两种类型的压缩器。尽管收缩式压缩器在经验上可以做得更好，但由于无偏性，基于无偏性压缩器的分析会产生更快的收敛性。</a:t>
            </a:r>
          </a:p>
        </p:txBody>
      </p:sp>
    </p:spTree>
    <p:extLst>
      <p:ext uri="{BB962C8B-B14F-4D97-AF65-F5344CB8AC3E}">
        <p14:creationId xmlns:p14="http://schemas.microsoft.com/office/powerpoint/2010/main" val="205416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067F-D35E-6C9B-4D7C-1EA21001D427}"/>
              </a:ext>
            </a:extLst>
          </p:cNvPr>
          <p:cNvSpPr>
            <a:spLocks noGrp="1"/>
          </p:cNvSpPr>
          <p:nvPr>
            <p:ph type="title"/>
          </p:nvPr>
        </p:nvSpPr>
        <p:spPr/>
        <p:txBody>
          <a:bodyPr/>
          <a:lstStyle/>
          <a:p>
            <a:r>
              <a:rPr lang="zh-CN" altLang="en-US" dirty="0"/>
              <a:t>算法分类</a:t>
            </a:r>
          </a:p>
        </p:txBody>
      </p:sp>
      <p:sp>
        <p:nvSpPr>
          <p:cNvPr id="3" name="内容占位符 2">
            <a:extLst>
              <a:ext uri="{FF2B5EF4-FFF2-40B4-BE49-F238E27FC236}">
                <a16:creationId xmlns:a16="http://schemas.microsoft.com/office/drawing/2014/main" id="{478DA1BF-C27E-1FF0-E426-AFD248D619BF}"/>
              </a:ext>
            </a:extLst>
          </p:cNvPr>
          <p:cNvSpPr>
            <a:spLocks noGrp="1"/>
          </p:cNvSpPr>
          <p:nvPr>
            <p:ph idx="1"/>
          </p:nvPr>
        </p:nvSpPr>
        <p:spPr/>
        <p:txBody>
          <a:bodyPr>
            <a:normAutofit fontScale="92500" lnSpcReduction="10000"/>
          </a:bodyPr>
          <a:lstStyle/>
          <a:p>
            <a:r>
              <a:rPr lang="zh-CN" altLang="en-US" sz="1650" dirty="0">
                <a:solidFill>
                  <a:srgbClr val="000000"/>
                </a:solidFill>
                <a:ea typeface="等线" panose="02010600030101010101" pitchFamily="2" charset="-122"/>
              </a:rPr>
              <a:t>压缩方向</a:t>
            </a:r>
            <a:endParaRPr lang="en-US" altLang="zh-CN" sz="1650" dirty="0">
              <a:solidFill>
                <a:srgbClr val="000000"/>
              </a:solidFill>
              <a:ea typeface="等线" panose="02010600030101010101" pitchFamily="2" charset="-122"/>
            </a:endParaRPr>
          </a:p>
          <a:p>
            <a:pPr lvl="1"/>
            <a:r>
              <a:rPr lang="zh-CN" altLang="zh-CN" sz="1425" dirty="0">
                <a:solidFill>
                  <a:srgbClr val="000000"/>
                </a:solidFill>
                <a:ea typeface="等线" panose="02010600030101010101" pitchFamily="2" charset="-122"/>
              </a:rPr>
              <a:t>单向压缩</a:t>
            </a:r>
            <a:endParaRPr lang="en-US" altLang="zh-CN" sz="1425" dirty="0"/>
          </a:p>
          <a:p>
            <a:pPr lvl="1"/>
            <a:r>
              <a:rPr lang="zh-CN" altLang="zh-CN" sz="1425" dirty="0">
                <a:solidFill>
                  <a:srgbClr val="000000"/>
                </a:solidFill>
                <a:ea typeface="等线" panose="02010600030101010101" pitchFamily="2" charset="-122"/>
              </a:rPr>
              <a:t>双向压缩</a:t>
            </a:r>
            <a:endParaRPr lang="en-US" altLang="zh-CN" sz="1425" dirty="0"/>
          </a:p>
          <a:p>
            <a:endParaRPr lang="en-US" altLang="zh-CN" sz="1425" dirty="0"/>
          </a:p>
          <a:p>
            <a:r>
              <a:rPr lang="zh-CN" altLang="zh-CN" sz="1650" dirty="0">
                <a:solidFill>
                  <a:srgbClr val="000000"/>
                </a:solidFill>
                <a:ea typeface="等线" panose="02010600030101010101" pitchFamily="2" charset="-122"/>
              </a:rPr>
              <a:t>分布式学习类别</a:t>
            </a:r>
            <a:endParaRPr lang="en-US" altLang="zh-CN" sz="1650" dirty="0">
              <a:solidFill>
                <a:srgbClr val="000000"/>
              </a:solidFill>
              <a:ea typeface="等线" panose="02010600030101010101" pitchFamily="2" charset="-122"/>
            </a:endParaRPr>
          </a:p>
          <a:p>
            <a:pPr lvl="1"/>
            <a:r>
              <a:rPr lang="zh-CN" altLang="en-US" sz="1425" dirty="0"/>
              <a:t>集中式 </a:t>
            </a:r>
            <a:r>
              <a:rPr lang="en-US" altLang="zh-CN" sz="1425" dirty="0"/>
              <a:t>Param server</a:t>
            </a:r>
          </a:p>
          <a:p>
            <a:pPr lvl="1"/>
            <a:r>
              <a:rPr lang="zh-CN" altLang="en-US" sz="1425" dirty="0"/>
              <a:t>非集中式 </a:t>
            </a:r>
            <a:r>
              <a:rPr lang="en-US" altLang="zh-CN" sz="1425" dirty="0"/>
              <a:t>Reduce</a:t>
            </a:r>
          </a:p>
          <a:p>
            <a:endParaRPr lang="en-US" altLang="zh-CN" sz="1425" dirty="0"/>
          </a:p>
          <a:p>
            <a:r>
              <a:rPr lang="zh-CN" altLang="zh-CN" sz="1650" dirty="0">
                <a:solidFill>
                  <a:srgbClr val="000000"/>
                </a:solidFill>
                <a:ea typeface="等线" panose="02010600030101010101" pitchFamily="2" charset="-122"/>
              </a:rPr>
              <a:t>通信压缩类别</a:t>
            </a:r>
            <a:endParaRPr lang="en-US" altLang="zh-CN" sz="1650" dirty="0"/>
          </a:p>
          <a:p>
            <a:pPr lvl="1"/>
            <a:r>
              <a:rPr lang="zh-CN" altLang="en-US" sz="1425" dirty="0"/>
              <a:t>量化</a:t>
            </a:r>
            <a:endParaRPr lang="en-US" altLang="zh-CN" sz="1425" dirty="0"/>
          </a:p>
          <a:p>
            <a:pPr lvl="1"/>
            <a:r>
              <a:rPr lang="zh-CN" altLang="en-US" sz="1425" dirty="0"/>
              <a:t>稀疏化</a:t>
            </a:r>
            <a:endParaRPr lang="en-US" altLang="zh-CN" sz="1425" dirty="0"/>
          </a:p>
          <a:p>
            <a:endParaRPr lang="en-US" altLang="zh-CN" sz="1425" dirty="0"/>
          </a:p>
          <a:p>
            <a:r>
              <a:rPr lang="zh-CN" altLang="en-US" sz="1650" dirty="0"/>
              <a:t>误差补偿</a:t>
            </a:r>
            <a:endParaRPr lang="en-US" altLang="zh-CN" sz="1650" dirty="0"/>
          </a:p>
          <a:p>
            <a:endParaRPr lang="en-US" altLang="zh-CN" dirty="0"/>
          </a:p>
          <a:p>
            <a:endParaRPr lang="zh-CN" altLang="en-US" dirty="0"/>
          </a:p>
        </p:txBody>
      </p:sp>
    </p:spTree>
    <p:extLst>
      <p:ext uri="{BB962C8B-B14F-4D97-AF65-F5344CB8AC3E}">
        <p14:creationId xmlns:p14="http://schemas.microsoft.com/office/powerpoint/2010/main" val="351205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0358D-D8DE-0AD3-76F0-C36B3BFF7D58}"/>
              </a:ext>
            </a:extLst>
          </p:cNvPr>
          <p:cNvSpPr>
            <a:spLocks noGrp="1"/>
          </p:cNvSpPr>
          <p:nvPr>
            <p:ph type="title"/>
          </p:nvPr>
        </p:nvSpPr>
        <p:spPr/>
        <p:txBody>
          <a:bodyPr/>
          <a:lstStyle/>
          <a:p>
            <a:r>
              <a:rPr lang="zh-CN" altLang="en-US" dirty="0"/>
              <a:t>压缩方向</a:t>
            </a:r>
          </a:p>
        </p:txBody>
      </p:sp>
      <p:graphicFrame>
        <p:nvGraphicFramePr>
          <p:cNvPr id="7" name="表格 7">
            <a:extLst>
              <a:ext uri="{FF2B5EF4-FFF2-40B4-BE49-F238E27FC236}">
                <a16:creationId xmlns:a16="http://schemas.microsoft.com/office/drawing/2014/main" id="{64A49999-E6D4-38E3-26C3-540E2FB7FB6B}"/>
              </a:ext>
            </a:extLst>
          </p:cNvPr>
          <p:cNvGraphicFramePr>
            <a:graphicFrameLocks noGrp="1"/>
          </p:cNvGraphicFramePr>
          <p:nvPr>
            <p:ph idx="1"/>
            <p:extLst>
              <p:ext uri="{D42A27DB-BD31-4B8C-83A1-F6EECF244321}">
                <p14:modId xmlns:p14="http://schemas.microsoft.com/office/powerpoint/2010/main" val="2001267037"/>
              </p:ext>
            </p:extLst>
          </p:nvPr>
        </p:nvGraphicFramePr>
        <p:xfrm>
          <a:off x="393327" y="1268016"/>
          <a:ext cx="8357347" cy="3293116"/>
        </p:xfrm>
        <a:graphic>
          <a:graphicData uri="http://schemas.openxmlformats.org/drawingml/2006/table">
            <a:tbl>
              <a:tblPr firstRow="1" bandRow="1">
                <a:tableStyleId>{5C22544A-7EE6-4342-B048-85BDC9FD1C3A}</a:tableStyleId>
              </a:tblPr>
              <a:tblGrid>
                <a:gridCol w="1054465">
                  <a:extLst>
                    <a:ext uri="{9D8B030D-6E8A-4147-A177-3AD203B41FA5}">
                      <a16:colId xmlns:a16="http://schemas.microsoft.com/office/drawing/2014/main" val="1611983692"/>
                    </a:ext>
                  </a:extLst>
                </a:gridCol>
                <a:gridCol w="1303832">
                  <a:extLst>
                    <a:ext uri="{9D8B030D-6E8A-4147-A177-3AD203B41FA5}">
                      <a16:colId xmlns:a16="http://schemas.microsoft.com/office/drawing/2014/main" val="1753628374"/>
                    </a:ext>
                  </a:extLst>
                </a:gridCol>
                <a:gridCol w="3909713">
                  <a:extLst>
                    <a:ext uri="{9D8B030D-6E8A-4147-A177-3AD203B41FA5}">
                      <a16:colId xmlns:a16="http://schemas.microsoft.com/office/drawing/2014/main" val="2912115830"/>
                    </a:ext>
                  </a:extLst>
                </a:gridCol>
                <a:gridCol w="2089337">
                  <a:extLst>
                    <a:ext uri="{9D8B030D-6E8A-4147-A177-3AD203B41FA5}">
                      <a16:colId xmlns:a16="http://schemas.microsoft.com/office/drawing/2014/main" val="3707966074"/>
                    </a:ext>
                  </a:extLst>
                </a:gridCol>
              </a:tblGrid>
              <a:tr h="250908">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压缩方向</a:t>
                      </a:r>
                    </a:p>
                  </a:txBody>
                  <a:tcPr marL="7144" marR="7144" marT="7144" marB="0" anchor="b"/>
                </a:tc>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方法</a:t>
                      </a:r>
                    </a:p>
                  </a:txBody>
                  <a:tcPr marL="7144" marR="7144" marT="7144" marB="0" anchor="b"/>
                </a:tc>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特点</a:t>
                      </a:r>
                    </a:p>
                  </a:txBody>
                  <a:tcPr marL="7144" marR="7144" marT="7144" marB="0" anchor="b"/>
                </a:tc>
                <a:tc>
                  <a:txBody>
                    <a:bodyPr/>
                    <a:lstStyle/>
                    <a:p>
                      <a:pPr algn="l" fontAlgn="b"/>
                      <a:r>
                        <a:rPr lang="zh-CN" altLang="en-US" sz="800" b="0" i="0" u="none" strike="noStrike" dirty="0">
                          <a:solidFill>
                            <a:schemeClr val="bg1"/>
                          </a:solidFill>
                          <a:effectLst/>
                          <a:latin typeface="等线" panose="02010600030101010101" pitchFamily="2" charset="-122"/>
                          <a:ea typeface="等线" panose="02010600030101010101" pitchFamily="2" charset="-122"/>
                        </a:rPr>
                        <a:t>论文</a:t>
                      </a:r>
                    </a:p>
                  </a:txBody>
                  <a:tcPr marL="7144" marR="7144" marT="7144" marB="0" anchor="b"/>
                </a:tc>
                <a:extLst>
                  <a:ext uri="{0D108BD9-81ED-4DB2-BD59-A6C34878D82A}">
                    <a16:rowId xmlns:a16="http://schemas.microsoft.com/office/drawing/2014/main" val="951926585"/>
                  </a:ext>
                </a:extLst>
              </a:tr>
              <a:tr h="635794">
                <a:tc rowSpan="3">
                  <a:txBody>
                    <a:bodyPr/>
                    <a:lstStyle/>
                    <a:p>
                      <a:pPr algn="l" fontAlgn="b"/>
                      <a:r>
                        <a:rPr lang="zh-CN" altLang="en-US" sz="800" b="0" i="0" u="none" strike="noStrike" dirty="0">
                          <a:solidFill>
                            <a:srgbClr val="000000"/>
                          </a:solidFill>
                          <a:effectLst/>
                          <a:latin typeface="等线" panose="02010600030101010101" pitchFamily="2" charset="-122"/>
                          <a:ea typeface="等线" panose="02010600030101010101" pitchFamily="2" charset="-122"/>
                        </a:rPr>
                        <a:t>单向压缩</a:t>
                      </a:r>
                    </a:p>
                  </a:txBody>
                  <a:tcPr marL="7144" marR="7144" marT="7144" marB="0" anchor="b"/>
                </a:tc>
                <a:tc>
                  <a:txBody>
                    <a:bodyPr/>
                    <a:lstStyle/>
                    <a:p>
                      <a:pPr algn="l" fontAlgn="b"/>
                      <a:r>
                        <a:rPr lang="en-US" sz="800" b="0" i="0" u="none" strike="noStrike" dirty="0" err="1">
                          <a:solidFill>
                            <a:srgbClr val="000000"/>
                          </a:solidFill>
                          <a:effectLst/>
                          <a:latin typeface="等线" panose="02010600030101010101" pitchFamily="2" charset="-122"/>
                          <a:ea typeface="等线" panose="02010600030101010101" pitchFamily="2" charset="-122"/>
                        </a:rPr>
                        <a:t>Sparsified</a:t>
                      </a:r>
                      <a:r>
                        <a:rPr lang="en-US" sz="800" b="0" i="0" u="none" strike="noStrike" dirty="0">
                          <a:solidFill>
                            <a:srgbClr val="000000"/>
                          </a:solidFill>
                          <a:effectLst/>
                          <a:latin typeface="等线" panose="02010600030101010101" pitchFamily="2" charset="-122"/>
                          <a:ea typeface="等线" panose="02010600030101010101" pitchFamily="2" charset="-122"/>
                        </a:rPr>
                        <a:t> Gradient</a:t>
                      </a:r>
                    </a:p>
                  </a:txBody>
                  <a:tcPr marL="7144" marR="7144" marT="7144"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局部纠错的</a:t>
                      </a:r>
                      <a:r>
                        <a:rPr lang="en-US" altLang="zh-CN" sz="800" b="0" i="0" u="none" strike="noStrike">
                          <a:solidFill>
                            <a:srgbClr val="000000"/>
                          </a:solidFill>
                          <a:effectLst/>
                          <a:latin typeface="等线" panose="02010600030101010101" pitchFamily="2" charset="-122"/>
                          <a:ea typeface="等线" panose="02010600030101010101" pitchFamily="2" charset="-122"/>
                        </a:rPr>
                        <a:t>TopK</a:t>
                      </a:r>
                      <a:r>
                        <a:rPr lang="zh-CN" altLang="en-US" sz="800" b="0" i="0" u="none" strike="noStrike">
                          <a:solidFill>
                            <a:srgbClr val="000000"/>
                          </a:solidFill>
                          <a:effectLst/>
                          <a:latin typeface="等线" panose="02010600030101010101" pitchFamily="2" charset="-122"/>
                          <a:ea typeface="等线" panose="02010600030101010101" pitchFamily="2" charset="-122"/>
                        </a:rPr>
                        <a:t>梯度稀疏化方法提供了理论上的依据。包括在凸和非凸的平滑目标下，分布式梯度更新的收敛约束</a:t>
                      </a:r>
                    </a:p>
                  </a:txBody>
                  <a:tcPr marL="7144" marR="7144" marT="7144"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D. Alistarh, T. Hoefler, M. Johansson, S. Khirirat, N. Konstantinov, and C. Renggli. The convergenceof sparsified gradient methods. InAdvances in Neural Information Processing Systems, 2018.</a:t>
                      </a:r>
                    </a:p>
                  </a:txBody>
                  <a:tcPr marL="7144" marR="7144" marT="7144" marB="0" anchor="b"/>
                </a:tc>
                <a:extLst>
                  <a:ext uri="{0D108BD9-81ED-4DB2-BD59-A6C34878D82A}">
                    <a16:rowId xmlns:a16="http://schemas.microsoft.com/office/drawing/2014/main" val="2202514471"/>
                  </a:ext>
                </a:extLst>
              </a:tr>
              <a:tr h="510064">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144" marR="7144" marT="7144"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Natural Compression</a:t>
                      </a:r>
                    </a:p>
                  </a:txBody>
                  <a:tcPr marL="7144" marR="7144" marT="7144"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通过随机四舍五入到最接近的（负数或正数）</a:t>
                      </a:r>
                      <a:r>
                        <a:rPr lang="en-US" altLang="zh-CN" sz="800" b="0" i="0" u="none" strike="noStrike">
                          <a:solidFill>
                            <a:srgbClr val="000000"/>
                          </a:solidFill>
                          <a:effectLst/>
                          <a:latin typeface="等线" panose="02010600030101010101" pitchFamily="2" charset="-122"/>
                          <a:ea typeface="等线" panose="02010600030101010101" pitchFamily="2" charset="-122"/>
                        </a:rPr>
                        <a:t>2</a:t>
                      </a:r>
                      <a:r>
                        <a:rPr lang="zh-CN" altLang="en-US" sz="800" b="0" i="0" u="none" strike="noStrike">
                          <a:solidFill>
                            <a:srgbClr val="000000"/>
                          </a:solidFill>
                          <a:effectLst/>
                          <a:latin typeface="等线" panose="02010600030101010101" pitchFamily="2" charset="-122"/>
                          <a:ea typeface="等线" panose="02010600030101010101" pitchFamily="2" charset="-122"/>
                        </a:rPr>
                        <a:t>的幂，通过忽略尾数计算压缩梯度。巨大的通信节省</a:t>
                      </a:r>
                    </a:p>
                  </a:txBody>
                  <a:tcPr marL="7144" marR="7144" marT="7144"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S. Horvath, C.-Y. Ho, L. Horvath, A. N. Sahu, M. Canini, and P. Richt ́arik. Natural compression fordistributed deep learning.ArXiv, abs/1905.10988, 2019.</a:t>
                      </a:r>
                    </a:p>
                  </a:txBody>
                  <a:tcPr marL="7144" marR="7144" marT="7144" marB="0" anchor="b"/>
                </a:tc>
                <a:extLst>
                  <a:ext uri="{0D108BD9-81ED-4DB2-BD59-A6C34878D82A}">
                    <a16:rowId xmlns:a16="http://schemas.microsoft.com/office/drawing/2014/main" val="1661583111"/>
                  </a:ext>
                </a:extLst>
              </a:tr>
              <a:tr h="635794">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144" marR="7144" marT="7144"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Q-SGD</a:t>
                      </a:r>
                    </a:p>
                  </a:txBody>
                  <a:tcPr marL="7144" marR="7144" marT="7144" marB="0" anchor="b"/>
                </a:tc>
                <a:tc>
                  <a:txBody>
                    <a:bodyPr/>
                    <a:lstStyle/>
                    <a:p>
                      <a:pPr algn="l" fontAlgn="b"/>
                      <a:r>
                        <a:rPr lang="zh-CN" altLang="en-US" sz="800" b="0" i="0" u="none" strike="noStrike">
                          <a:solidFill>
                            <a:srgbClr val="000000"/>
                          </a:solidFill>
                          <a:effectLst/>
                          <a:latin typeface="等线" panose="02010600030101010101" pitchFamily="2" charset="-122"/>
                          <a:ea typeface="+mn-ea"/>
                        </a:rPr>
                        <a:t>灵活的比特压缩每个梯度，设置量化后的离散取值（梯度级别）</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144" marR="7144" marT="7144"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D. Alistarh, D. Grubic, J. Li, R. Tomioka, and M. Vojnovic. Qsgd: Communication-efficient sgd viagradient quantization and encoding. InAdvances in Neural Information Processing Systems, 2017.</a:t>
                      </a:r>
                    </a:p>
                  </a:txBody>
                  <a:tcPr marL="7144" marR="7144" marT="7144" marB="0" anchor="b"/>
                </a:tc>
                <a:extLst>
                  <a:ext uri="{0D108BD9-81ED-4DB2-BD59-A6C34878D82A}">
                    <a16:rowId xmlns:a16="http://schemas.microsoft.com/office/drawing/2014/main" val="292514694"/>
                  </a:ext>
                </a:extLst>
              </a:tr>
              <a:tr h="573566">
                <a:tc rowSpan="2">
                  <a:txBody>
                    <a:bodyPr/>
                    <a:lstStyle/>
                    <a:p>
                      <a:pPr algn="l" fontAlgn="b"/>
                      <a:r>
                        <a:rPr lang="zh-CN" altLang="en-US" sz="800" b="0" i="0" u="none" strike="noStrike" dirty="0">
                          <a:solidFill>
                            <a:srgbClr val="000000"/>
                          </a:solidFill>
                          <a:effectLst/>
                          <a:latin typeface="等线" panose="02010600030101010101" pitchFamily="2" charset="-122"/>
                          <a:ea typeface="等线" panose="02010600030101010101" pitchFamily="2" charset="-122"/>
                        </a:rPr>
                        <a:t>双向压缩</a:t>
                      </a:r>
                    </a:p>
                  </a:txBody>
                  <a:tcPr marL="7144" marR="7144" marT="7144"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DoubleSqueeze</a:t>
                      </a:r>
                    </a:p>
                  </a:txBody>
                  <a:tcPr marL="7144" marR="7144" marT="7144"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在工作节点和参数服务器上都有误差补偿压缩，全局梯度也会分步压缩。包括同步和异步的两种方法。整个参数更新可以分为前向与后向两步，前向是根节点收集叶节点的局部梯度，后向是根节点计算全局梯度并返回叶节点。</a:t>
                      </a:r>
                    </a:p>
                  </a:txBody>
                  <a:tcPr marL="7144" marR="7144" marT="7144" marB="0" anchor="b"/>
                </a:tc>
                <a:tc>
                  <a:txBody>
                    <a:bodyPr/>
                    <a:lstStyle/>
                    <a:p>
                      <a:pPr algn="l" fontAlgn="b"/>
                      <a:r>
                        <a:rPr lang="en-US" sz="800" b="0" i="0" u="none" strike="noStrike">
                          <a:solidFill>
                            <a:srgbClr val="000000"/>
                          </a:solidFill>
                          <a:effectLst/>
                          <a:latin typeface="等线" panose="02010600030101010101" pitchFamily="2" charset="-122"/>
                          <a:ea typeface="等线" panose="02010600030101010101" pitchFamily="2" charset="-122"/>
                        </a:rPr>
                        <a:t>H. Tang, X. Lian, T. Zhang, and J. Liu. Doublesqueeze: Parallel stochastic gradient descent withdouble-pass error-compensated compression.ArXiv, abs/1905.05957, 2019.</a:t>
                      </a:r>
                    </a:p>
                  </a:txBody>
                  <a:tcPr marL="7144" marR="7144" marT="7144" marB="0" anchor="b"/>
                </a:tc>
                <a:extLst>
                  <a:ext uri="{0D108BD9-81ED-4DB2-BD59-A6C34878D82A}">
                    <a16:rowId xmlns:a16="http://schemas.microsoft.com/office/drawing/2014/main" val="1651758635"/>
                  </a:ext>
                </a:extLst>
              </a:tr>
              <a:tr h="68699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144" marR="7144" marT="7144" marB="0" anchor="b"/>
                </a:tc>
                <a:tc>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144" marR="7144" marT="7144" marB="0" anchor="b"/>
                </a:tc>
                <a:tc>
                  <a:txBody>
                    <a:bodyPr/>
                    <a:lstStyle/>
                    <a:p>
                      <a:pPr algn="l" fontAlgn="b"/>
                      <a:r>
                        <a:rPr lang="zh-CN" altLang="en-US" sz="800" b="0" i="0" u="none" strike="noStrike">
                          <a:solidFill>
                            <a:srgbClr val="000000"/>
                          </a:solidFill>
                          <a:effectLst/>
                          <a:latin typeface="等线" panose="02010600030101010101" pitchFamily="2" charset="-122"/>
                          <a:ea typeface="等线" panose="02010600030101010101" pitchFamily="2" charset="-122"/>
                        </a:rPr>
                        <a:t>统一的框架和</a:t>
                      </a:r>
                      <a:r>
                        <a:rPr lang="en-US" altLang="zh-CN" sz="800" b="0" i="0" u="none" strike="noStrike">
                          <a:solidFill>
                            <a:srgbClr val="000000"/>
                          </a:solidFill>
                          <a:effectLst/>
                          <a:latin typeface="等线" panose="02010600030101010101" pitchFamily="2" charset="-122"/>
                          <a:ea typeface="等线" panose="02010600030101010101" pitchFamily="2" charset="-122"/>
                        </a:rPr>
                        <a:t>API</a:t>
                      </a:r>
                      <a:r>
                        <a:rPr lang="zh-CN" altLang="en-US" sz="800" b="0" i="0" u="none" strike="noStrike">
                          <a:solidFill>
                            <a:srgbClr val="000000"/>
                          </a:solidFill>
                          <a:effectLst/>
                          <a:latin typeface="等线" panose="02010600030101010101" pitchFamily="2" charset="-122"/>
                          <a:ea typeface="等线" panose="02010600030101010101" pitchFamily="2" charset="-122"/>
                        </a:rPr>
                        <a:t>，允许在流行的机器学习工具箱上一致和容易地实现压缩通信。</a:t>
                      </a:r>
                    </a:p>
                  </a:txBody>
                  <a:tcPr marL="7144" marR="7144" marT="7144" marB="0" anchor="b"/>
                </a:tc>
                <a:tc>
                  <a:txBody>
                    <a:bodyPr/>
                    <a:lstStyle/>
                    <a:p>
                      <a:pPr algn="l" fontAlgn="b"/>
                      <a:r>
                        <a:rPr lang="en-US" sz="800" b="0" i="0" u="none" strike="noStrike" dirty="0">
                          <a:solidFill>
                            <a:srgbClr val="000000"/>
                          </a:solidFill>
                          <a:effectLst/>
                          <a:latin typeface="等线" panose="02010600030101010101" pitchFamily="2" charset="-122"/>
                          <a:ea typeface="等线" panose="02010600030101010101" pitchFamily="2" charset="-122"/>
                        </a:rPr>
                        <a:t>H. Xu, C.-Y. Ho, A. M. </a:t>
                      </a:r>
                      <a:r>
                        <a:rPr lang="en-US" sz="800" b="0" i="0" u="none" strike="noStrike" dirty="0" err="1">
                          <a:solidFill>
                            <a:srgbClr val="000000"/>
                          </a:solidFill>
                          <a:effectLst/>
                          <a:latin typeface="等线" panose="02010600030101010101" pitchFamily="2" charset="-122"/>
                          <a:ea typeface="等线" panose="02010600030101010101" pitchFamily="2" charset="-122"/>
                        </a:rPr>
                        <a:t>Abdelmoniem</a:t>
                      </a:r>
                      <a:r>
                        <a:rPr lang="en-US" sz="800" b="0" i="0" u="none" strike="noStrike" dirty="0">
                          <a:solidFill>
                            <a:srgbClr val="000000"/>
                          </a:solidFill>
                          <a:effectLst/>
                          <a:latin typeface="等线" panose="02010600030101010101" pitchFamily="2" charset="-122"/>
                          <a:ea typeface="等线" panose="02010600030101010101" pitchFamily="2" charset="-122"/>
                        </a:rPr>
                        <a:t>, A. Dutta, E. H. </a:t>
                      </a:r>
                      <a:r>
                        <a:rPr lang="en-US" sz="800" b="0" i="0" u="none" strike="noStrike" dirty="0" err="1">
                          <a:solidFill>
                            <a:srgbClr val="000000"/>
                          </a:solidFill>
                          <a:effectLst/>
                          <a:latin typeface="等线" panose="02010600030101010101" pitchFamily="2" charset="-122"/>
                          <a:ea typeface="等线" panose="02010600030101010101" pitchFamily="2" charset="-122"/>
                        </a:rPr>
                        <a:t>Bergou</a:t>
                      </a:r>
                      <a:r>
                        <a:rPr lang="en-US" sz="800" b="0" i="0" u="none" strike="noStrike" dirty="0">
                          <a:solidFill>
                            <a:srgbClr val="000000"/>
                          </a:solidFill>
                          <a:effectLst/>
                          <a:latin typeface="等线" panose="02010600030101010101" pitchFamily="2" charset="-122"/>
                          <a:ea typeface="等线" panose="02010600030101010101" pitchFamily="2" charset="-122"/>
                        </a:rPr>
                        <a:t>, K. </a:t>
                      </a:r>
                      <a:r>
                        <a:rPr lang="en-US" sz="800" b="0" i="0" u="none" strike="noStrike" dirty="0" err="1">
                          <a:solidFill>
                            <a:srgbClr val="000000"/>
                          </a:solidFill>
                          <a:effectLst/>
                          <a:latin typeface="等线" panose="02010600030101010101" pitchFamily="2" charset="-122"/>
                          <a:ea typeface="等线" panose="02010600030101010101" pitchFamily="2" charset="-122"/>
                        </a:rPr>
                        <a:t>Karatsenidis</a:t>
                      </a:r>
                      <a:r>
                        <a:rPr lang="en-US" sz="800" b="0" i="0" u="none" strike="noStrike" dirty="0">
                          <a:solidFill>
                            <a:srgbClr val="000000"/>
                          </a:solidFill>
                          <a:effectLst/>
                          <a:latin typeface="等线" panose="02010600030101010101" pitchFamily="2" charset="-122"/>
                          <a:ea typeface="等线" panose="02010600030101010101" pitchFamily="2" charset="-122"/>
                        </a:rPr>
                        <a:t>, M. </a:t>
                      </a:r>
                      <a:r>
                        <a:rPr lang="en-US" sz="800" b="0" i="0" u="none" strike="noStrike" dirty="0" err="1">
                          <a:solidFill>
                            <a:srgbClr val="000000"/>
                          </a:solidFill>
                          <a:effectLst/>
                          <a:latin typeface="等线" panose="02010600030101010101" pitchFamily="2" charset="-122"/>
                          <a:ea typeface="等线" panose="02010600030101010101" pitchFamily="2" charset="-122"/>
                        </a:rPr>
                        <a:t>Canini</a:t>
                      </a:r>
                      <a:r>
                        <a:rPr lang="en-US" sz="800" b="0" i="0" u="none" strike="noStrike" dirty="0">
                          <a:solidFill>
                            <a:srgbClr val="000000"/>
                          </a:solidFill>
                          <a:effectLst/>
                          <a:latin typeface="等线" panose="02010600030101010101" pitchFamily="2" charset="-122"/>
                          <a:ea typeface="等线" panose="02010600030101010101" pitchFamily="2" charset="-122"/>
                        </a:rPr>
                        <a:t>, </a:t>
                      </a:r>
                      <a:r>
                        <a:rPr lang="en-US" sz="800" b="0" i="0" u="none" strike="noStrike" dirty="0" err="1">
                          <a:solidFill>
                            <a:srgbClr val="000000"/>
                          </a:solidFill>
                          <a:effectLst/>
                          <a:latin typeface="等线" panose="02010600030101010101" pitchFamily="2" charset="-122"/>
                          <a:ea typeface="等线" panose="02010600030101010101" pitchFamily="2" charset="-122"/>
                        </a:rPr>
                        <a:t>andP</a:t>
                      </a:r>
                      <a:r>
                        <a:rPr lang="en-US" sz="800" b="0" i="0" u="none" strike="noStrike" dirty="0">
                          <a:solidFill>
                            <a:srgbClr val="000000"/>
                          </a:solidFill>
                          <a:effectLst/>
                          <a:latin typeface="等线" panose="02010600030101010101" pitchFamily="2" charset="-122"/>
                          <a:ea typeface="等线" panose="02010600030101010101" pitchFamily="2" charset="-122"/>
                        </a:rPr>
                        <a:t>. </a:t>
                      </a:r>
                      <a:r>
                        <a:rPr lang="en-US" sz="800" b="0" i="0" u="none" strike="noStrike" dirty="0" err="1">
                          <a:solidFill>
                            <a:srgbClr val="000000"/>
                          </a:solidFill>
                          <a:effectLst/>
                          <a:latin typeface="等线" panose="02010600030101010101" pitchFamily="2" charset="-122"/>
                          <a:ea typeface="等线" panose="02010600030101010101" pitchFamily="2" charset="-122"/>
                        </a:rPr>
                        <a:t>Kalnis</a:t>
                      </a:r>
                      <a:r>
                        <a:rPr lang="en-US" sz="800" b="0" i="0" u="none" strike="noStrike" dirty="0">
                          <a:solidFill>
                            <a:srgbClr val="000000"/>
                          </a:solidFill>
                          <a:effectLst/>
                          <a:latin typeface="等线" panose="02010600030101010101" pitchFamily="2" charset="-122"/>
                          <a:ea typeface="等线" panose="02010600030101010101" pitchFamily="2" charset="-122"/>
                        </a:rPr>
                        <a:t>. Compressed communication for distributed deep learning: Survey and quantitative </a:t>
                      </a:r>
                      <a:r>
                        <a:rPr lang="en-US" sz="800" b="0" i="0" u="none" strike="noStrike" dirty="0" err="1">
                          <a:solidFill>
                            <a:srgbClr val="000000"/>
                          </a:solidFill>
                          <a:effectLst/>
                          <a:latin typeface="等线" panose="02010600030101010101" pitchFamily="2" charset="-122"/>
                          <a:ea typeface="等线" panose="02010600030101010101" pitchFamily="2" charset="-122"/>
                        </a:rPr>
                        <a:t>evaluation.Technical</a:t>
                      </a:r>
                      <a:r>
                        <a:rPr lang="en-US" sz="800" b="0" i="0" u="none" strike="noStrike" dirty="0">
                          <a:solidFill>
                            <a:srgbClr val="000000"/>
                          </a:solidFill>
                          <a:effectLst/>
                          <a:latin typeface="等线" panose="02010600030101010101" pitchFamily="2" charset="-122"/>
                          <a:ea typeface="等线" panose="02010600030101010101" pitchFamily="2" charset="-122"/>
                        </a:rPr>
                        <a:t> report, 2020</a:t>
                      </a:r>
                    </a:p>
                  </a:txBody>
                  <a:tcPr marL="7144" marR="7144" marT="7144" marB="0" anchor="b"/>
                </a:tc>
                <a:extLst>
                  <a:ext uri="{0D108BD9-81ED-4DB2-BD59-A6C34878D82A}">
                    <a16:rowId xmlns:a16="http://schemas.microsoft.com/office/drawing/2014/main" val="196481407"/>
                  </a:ext>
                </a:extLst>
              </a:tr>
            </a:tbl>
          </a:graphicData>
        </a:graphic>
      </p:graphicFrame>
    </p:spTree>
    <p:extLst>
      <p:ext uri="{BB962C8B-B14F-4D97-AF65-F5344CB8AC3E}">
        <p14:creationId xmlns:p14="http://schemas.microsoft.com/office/powerpoint/2010/main" val="1869732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9C6BC8E-C144-42D0-9A3B-7AC7D04EE7A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毕业答辩"/>
</p:tagLst>
</file>

<file path=ppt/theme/theme1.xml><?xml version="1.0" encoding="utf-8"?>
<a:theme xmlns:a="http://schemas.openxmlformats.org/drawingml/2006/main" name="第一PPT，www.1ppt.com">
  <a:themeElements>
    <a:clrScheme name="答辩蓝色">
      <a:dk1>
        <a:sysClr val="windowText" lastClr="000000"/>
      </a:dk1>
      <a:lt1>
        <a:sysClr val="window" lastClr="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TotalTime>
  <Words>4834</Words>
  <Application>Microsoft Office PowerPoint</Application>
  <PresentationFormat>全屏显示(16:9)</PresentationFormat>
  <Paragraphs>311</Paragraphs>
  <Slides>31</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 Unicode MS</vt:lpstr>
      <vt:lpstr>FandolSong-Regular-Identity-H</vt:lpstr>
      <vt:lpstr>Gill Sans</vt:lpstr>
      <vt:lpstr>PingFang SC</vt:lpstr>
      <vt:lpstr>TimesNewRomanPSMT</vt:lpstr>
      <vt:lpstr>等线</vt:lpstr>
      <vt:lpstr>微软雅黑</vt:lpstr>
      <vt:lpstr>微软雅黑 Light</vt:lpstr>
      <vt:lpstr>Arial</vt:lpstr>
      <vt:lpstr>Calibri</vt:lpstr>
      <vt:lpstr>Calibri Light</vt:lpstr>
      <vt:lpstr>Open Sans</vt:lpstr>
      <vt:lpstr>第一PPT，www.1ppt.com</vt:lpstr>
      <vt:lpstr>PowerPoint 演示文稿</vt:lpstr>
      <vt:lpstr>PowerPoint 演示文稿</vt:lpstr>
      <vt:lpstr>PowerPoint 演示文稿</vt:lpstr>
      <vt:lpstr>简介</vt:lpstr>
      <vt:lpstr>框架</vt:lpstr>
      <vt:lpstr>PowerPoint 演示文稿</vt:lpstr>
      <vt:lpstr>算法目标</vt:lpstr>
      <vt:lpstr>算法分类</vt:lpstr>
      <vt:lpstr>压缩方向</vt:lpstr>
      <vt:lpstr>分布式学习类别</vt:lpstr>
      <vt:lpstr>通信压缩类别</vt:lpstr>
      <vt:lpstr>误差补偿</vt:lpstr>
      <vt:lpstr>PowerPoint 演示文稿</vt:lpstr>
      <vt:lpstr>简介</vt:lpstr>
      <vt:lpstr>Polar code原理</vt:lpstr>
      <vt:lpstr>Polarcode原理</vt:lpstr>
      <vt:lpstr>压缩原理</vt:lpstr>
      <vt:lpstr>压缩原理</vt:lpstr>
      <vt:lpstr>Polarcode代码</vt:lpstr>
      <vt:lpstr>Polarcode代码</vt:lpstr>
      <vt:lpstr>Polarcode代码</vt:lpstr>
      <vt:lpstr>实验结果</vt:lpstr>
      <vt:lpstr>实验结果</vt:lpstr>
      <vt:lpstr>PowerPoint 演示文稿</vt:lpstr>
      <vt:lpstr>分布式训练</vt:lpstr>
      <vt:lpstr>梯度压缩</vt:lpstr>
      <vt:lpstr>新增方法</vt:lpstr>
      <vt:lpstr>分布式训练</vt:lpstr>
      <vt:lpstr>训练结果</vt:lpstr>
      <vt:lpstr>结论</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Micro soft</cp:lastModifiedBy>
  <cp:revision>445</cp:revision>
  <dcterms:created xsi:type="dcterms:W3CDTF">2017-05-01T12:27:42Z</dcterms:created>
  <dcterms:modified xsi:type="dcterms:W3CDTF">2023-01-01T15:32:55Z</dcterms:modified>
</cp:coreProperties>
</file>