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2273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2273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563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563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563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805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71200" y="2273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38040" y="2273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4000" y="4563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71200" y="4563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38040" y="4563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805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0058040" cy="7543440"/>
          </a:xfrm>
          <a:prstGeom prst="rect">
            <a:avLst/>
          </a:prstGeom>
          <a:ln w="216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477600" y="2482200"/>
            <a:ext cx="5643000" cy="135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0" lang="en-US" sz="4400" spc="-1" strike="noStrike">
                <a:solidFill>
                  <a:srgbClr val="ffffff"/>
                </a:solidFill>
                <a:latin typeface="Source Sans Pro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288720" y="6995160"/>
            <a:ext cx="16776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Century Gothic"/>
              </a:rPr>
              <a:t>&lt;date/time&gt;</a:t>
            </a:r>
            <a:endParaRPr b="0" lang="en-US" sz="1400" spc="-1" strike="noStrike">
              <a:latin typeface="Century Gothic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948120" y="6995160"/>
            <a:ext cx="20232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Century Gothic"/>
              </a:rPr>
              <a:t>&lt;footer&gt;</a:t>
            </a:r>
            <a:endParaRPr b="0" lang="en-US" sz="1400" spc="-1" strike="noStrike">
              <a:latin typeface="Century Gothic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7953120" y="6995160"/>
            <a:ext cx="180324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D4CEFBB-11A6-4F76-B76D-3282FFD541DA}" type="slidenum">
              <a:rPr b="0" lang="en-US" sz="1400" spc="-1" strike="noStrike">
                <a:latin typeface="Century Gothic"/>
              </a:rPr>
              <a:t>&lt;number&gt;</a:t>
            </a:fld>
            <a:endParaRPr b="0" lang="en-US" sz="1400" spc="-1" strike="noStrike">
              <a:latin typeface="Century Gothic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0" y="360"/>
            <a:ext cx="10073160" cy="7543440"/>
          </a:xfrm>
          <a:prstGeom prst="rect">
            <a:avLst/>
          </a:prstGeom>
          <a:ln w="2160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Click to edit the title text format</a:t>
            </a:r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Third Outline Level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Fourth Outline Level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Fifth Outline Level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Sixth Outline Level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Seventh Outline Level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288360" y="6995160"/>
            <a:ext cx="16776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Century Gothic"/>
              </a:rPr>
              <a:t>&lt;date/time&gt;</a:t>
            </a:r>
            <a:endParaRPr b="0" lang="en-US" sz="1400" spc="-1" strike="noStrike">
              <a:latin typeface="Century Gothic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947760" y="6995160"/>
            <a:ext cx="20232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Century Gothic"/>
              </a:rPr>
              <a:t>&lt;footer&gt;</a:t>
            </a:r>
            <a:endParaRPr b="0" lang="en-US" sz="1400" spc="-1" strike="noStrike">
              <a:latin typeface="Century Gothic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952760" y="6995160"/>
            <a:ext cx="180324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D7581BF-901C-4E5A-9793-2663FA71C331}" type="slidenum">
              <a:rPr b="0" lang="en-US" sz="1400" spc="-1" strike="noStrike">
                <a:latin typeface="Century Gothic"/>
              </a:rPr>
              <a:t>&lt;number&gt;</a:t>
            </a:fld>
            <a:endParaRPr b="0" lang="en-US" sz="1400" spc="-1" strike="noStrike"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143000" y="685800"/>
            <a:ext cx="845820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en-US" sz="4400" spc="-1" strike="noStrike">
                <a:solidFill>
                  <a:srgbClr val="ffffff"/>
                </a:solidFill>
                <a:latin typeface="Source Sans Pro"/>
              </a:rPr>
              <a:t>Coursera Capstone Project</a:t>
            </a:r>
            <a:endParaRPr b="0" lang="en-US" sz="44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257800" y="5029200"/>
            <a:ext cx="4210200" cy="685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en-US" sz="2200" spc="-1" strike="noStrike">
                <a:solidFill>
                  <a:srgbClr val="ffffff"/>
                </a:solidFill>
                <a:latin typeface="Source Sans Pro"/>
              </a:rPr>
              <a:t>By Alex Bello </a:t>
            </a:r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  <a:p>
            <a:pPr algn="r"/>
            <a:r>
              <a:rPr b="0" lang="en-US" sz="2200" spc="-1" strike="noStrike">
                <a:solidFill>
                  <a:srgbClr val="ffffff"/>
                </a:solidFill>
                <a:latin typeface="Source Sans Pro"/>
              </a:rPr>
              <a:t>January 2021</a:t>
            </a:r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457200" y="2514600"/>
            <a:ext cx="9372600" cy="1828800"/>
          </a:xfrm>
          <a:prstGeom prst="rect">
            <a:avLst/>
          </a:prstGeom>
          <a:noFill/>
          <a:ln w="21600">
            <a:noFill/>
          </a:ln>
        </p:spPr>
        <p:txBody>
          <a:bodyPr lIns="90000" rIns="90000" tIns="45000" bIns="45000">
            <a:noAutofit/>
          </a:bodyPr>
          <a:p>
            <a:pPr algn="r"/>
            <a:r>
              <a:rPr b="0" lang="en-US" sz="5000" spc="-1" strike="noStrike">
                <a:solidFill>
                  <a:srgbClr val="ffffff"/>
                </a:solidFill>
                <a:latin typeface="Arial"/>
              </a:rPr>
              <a:t>Opening a Traditional Chinese restaurant in Milan</a:t>
            </a: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Business Problem</a:t>
            </a:r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29560" y="2514600"/>
            <a:ext cx="9071640" cy="342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The location of a restaurant is one of the most important decisions 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that will determine whether investment will be a success or a 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failure;</a:t>
            </a:r>
            <a:endParaRPr b="0" lang="en-US" sz="20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Objective: Analyze and select the best locations in the city of 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Milan, Italy to open a new Chinese restaurant;</a:t>
            </a:r>
            <a:endParaRPr b="0" lang="en-US" sz="20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Business question:</a:t>
            </a:r>
            <a:endParaRPr b="0" lang="en-US" sz="20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➢ 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In the city of Milan Where should I open a traditional Chinese 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</a:rPr>
              <a:t>cuisine restaurant?</a:t>
            </a:r>
            <a:endParaRPr b="0" lang="en-US" sz="2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Data</a:t>
            </a:r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4559040"/>
            <a:ext cx="9071640" cy="199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•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Sources of data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➢ </a:t>
            </a: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Wikipedia page for neighbourhoods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(https://it.wikipedia.org/wiki/Categoria:Quartieri_di_Milano)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➢ </a:t>
            </a: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Geocoder package for latitude and longitude coordinates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➢ </a:t>
            </a: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Foursquare API for venue data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511560" y="2286000"/>
            <a:ext cx="9071640" cy="1841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•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Data required: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➢ </a:t>
            </a: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List of neighbourhoods in Milan;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➢ </a:t>
            </a: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Latitude and longitude coordinates of the neighbourhoods;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➢ </a:t>
            </a: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Venue data, particularly data related to Chinese restaurants;</a:t>
            </a:r>
            <a:endParaRPr b="0" lang="en-US" sz="1800" spc="-1" strike="noStrike">
              <a:solidFill>
                <a:srgbClr val="111111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Methodology</a:t>
            </a:r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2286000"/>
            <a:ext cx="9071640" cy="502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•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Web scraping Wikipedia page for neighborhoods’ list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•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Get latitude and longitude coordinates using Geocoder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•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Use Foursquare API to get venue data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•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Group data by neighborhood and taking the mean of the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frequency of occurrence of each venue category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•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Filter venue category by Chinese Restaurant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•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Perform clustering on the data by using k-means clustering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•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Visualize the clusters in a map using Folium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29560" y="7952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Results</a:t>
            </a:r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6800" y="2016000"/>
            <a:ext cx="47538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•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Cluster 0 (Red): Neighbourhoods with virtually no chinese restaurants;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•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Cluster 1 (Violet): Neighbourhoods with high number of chinese restaurants;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• 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Cluster 2 (Green): Neighbourhoods with medium concentration of chinese restaurants;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rcRect l="21570" t="15634" r="24490" b="18083"/>
          <a:stretch/>
        </p:blipFill>
        <p:spPr>
          <a:xfrm>
            <a:off x="4759200" y="2057760"/>
            <a:ext cx="5299200" cy="388584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Conclusions and Recommendations</a:t>
            </a:r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224460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Answer to business question: The neighborhoods in cluster 0 in between the green one are the most preferred locations to open a new Chinese restaurant;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Avoid neighborhoods in cluster 1. There’s already a high concentration of Chinese restaurants and intense competition;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Most of the Chinese restaurants are concentrated in the central area of the city</a:t>
            </a:r>
            <a:endParaRPr b="0" lang="en-US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2012-11-01T16:36:35Z</dcterms:created>
  <dc:creator/>
  <dc:description>Background design by Yun Chao Xu. Template implementation by Xin Li. 
2013/1/9</dc:description>
  <cp:keywords>Apache OpenOffice business</cp:keywords>
  <dc:language>en-US</dc:language>
  <cp:lastModifiedBy/>
  <dcterms:modified xsi:type="dcterms:W3CDTF">2021-01-20T22:30:55Z</dcterms:modified>
  <cp:revision>7</cp:revision>
  <dc:subject>Presentation Template Design-9</dc:subject>
  <dc:title>Xinxinli Blue Squares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BSD (http://templates.services.openoffice.org/bsd-license)</vt:lpwstr>
  </property>
</Properties>
</file>