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67" r:id="rId4"/>
    <p:sldId id="258" r:id="rId5"/>
    <p:sldId id="339" r:id="rId6"/>
    <p:sldId id="340" r:id="rId7"/>
    <p:sldId id="341" r:id="rId8"/>
    <p:sldId id="342" r:id="rId9"/>
    <p:sldId id="383" r:id="rId10"/>
    <p:sldId id="344" r:id="rId11"/>
    <p:sldId id="325" r:id="rId12"/>
    <p:sldId id="262" r:id="rId13"/>
    <p:sldId id="350" r:id="rId14"/>
    <p:sldId id="351" r:id="rId15"/>
    <p:sldId id="357" r:id="rId16"/>
    <p:sldId id="358" r:id="rId17"/>
    <p:sldId id="361" r:id="rId18"/>
    <p:sldId id="362" r:id="rId19"/>
    <p:sldId id="359" r:id="rId20"/>
    <p:sldId id="268" r:id="rId21"/>
    <p:sldId id="353" r:id="rId22"/>
    <p:sldId id="384" r:id="rId23"/>
    <p:sldId id="355" r:id="rId24"/>
    <p:sldId id="356" r:id="rId25"/>
    <p:sldId id="363" r:id="rId26"/>
    <p:sldId id="328" r:id="rId27"/>
    <p:sldId id="263" r:id="rId28"/>
    <p:sldId id="269" r:id="rId29"/>
    <p:sldId id="366" r:id="rId30"/>
    <p:sldId id="374" r:id="rId31"/>
    <p:sldId id="372" r:id="rId32"/>
    <p:sldId id="373" r:id="rId33"/>
    <p:sldId id="375" r:id="rId34"/>
    <p:sldId id="367" r:id="rId35"/>
    <p:sldId id="376" r:id="rId36"/>
    <p:sldId id="377" r:id="rId37"/>
    <p:sldId id="380" r:id="rId38"/>
    <p:sldId id="388" r:id="rId39"/>
    <p:sldId id="389" r:id="rId40"/>
    <p:sldId id="387" r:id="rId41"/>
    <p:sldId id="390" r:id="rId42"/>
    <p:sldId id="378" r:id="rId43"/>
    <p:sldId id="371" r:id="rId44"/>
    <p:sldId id="379" r:id="rId45"/>
    <p:sldId id="334" r:id="rId46"/>
    <p:sldId id="382" r:id="rId47"/>
    <p:sldId id="327" r:id="rId48"/>
    <p:sldId id="272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4"/>
    <p:restoredTop sz="86939"/>
  </p:normalViewPr>
  <p:slideViewPr>
    <p:cSldViewPr snapToGrid="0" snapToObjects="1">
      <p:cViewPr varScale="1">
        <p:scale>
          <a:sx n="110" d="100"/>
          <a:sy n="110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le monde devrait reconnaitre ce jeu de données. </a:t>
            </a:r>
          </a:p>
          <a:p>
            <a:r>
              <a:rPr lang="fr-FR" dirty="0"/>
              <a:t>Prendre le temps d’identifier le type de chaque variable.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 provenant de https://</a:t>
            </a:r>
            <a:r>
              <a:rPr lang="fr-FR" dirty="0" err="1"/>
              <a:t>datasciencebox.org</a:t>
            </a:r>
            <a:r>
              <a:rPr lang="fr-FR" dirty="0"/>
              <a:t>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45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Idée provenant de https://</a:t>
            </a:r>
            <a:r>
              <a:rPr lang="fr-FR" dirty="0" err="1"/>
              <a:t>datasciencebox.org</a:t>
            </a:r>
            <a:r>
              <a:rPr lang="fr-FR" dirty="0"/>
              <a:t>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95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répartition est aussi appelée “variabilité“. On étudiera différentes lois de probabilités au chapitre 3.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791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reviendra bien sûr plus en détail là-dessus dans la suite du cours.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45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reviendra bien sûr plus en détail là-dessus dans la suite du cours. On reconnaît ceci-dit l’allure d’une loi normale, aussi appelée loi de Gauss.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940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 exemple est très fortement inspiré de https://</a:t>
            </a:r>
            <a:r>
              <a:rPr lang="fr-FR" dirty="0" err="1"/>
              <a:t>clauswilke.com</a:t>
            </a:r>
            <a:r>
              <a:rPr lang="fr-FR" dirty="0"/>
              <a:t>/</a:t>
            </a:r>
            <a:r>
              <a:rPr lang="fr-FR" dirty="0" err="1"/>
              <a:t>dataviz</a:t>
            </a:r>
            <a:r>
              <a:rPr lang="fr-FR" dirty="0"/>
              <a:t>/</a:t>
            </a:r>
          </a:p>
          <a:p>
            <a:r>
              <a:rPr lang="fr-FR" dirty="0"/>
              <a:t>On verra plus tard qu’elle n’est pas si parfaite que cela cette représentation, mais pour l’instant on s’en contentera.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206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Cet exemple est très fortement inspiré de https://</a:t>
            </a:r>
            <a:r>
              <a:rPr lang="fr-FR" dirty="0" err="1"/>
              <a:t>clauswilke.com</a:t>
            </a:r>
            <a:r>
              <a:rPr lang="fr-FR" dirty="0"/>
              <a:t>/</a:t>
            </a:r>
            <a:r>
              <a:rPr lang="fr-FR" dirty="0" err="1"/>
              <a:t>dataviz</a:t>
            </a:r>
            <a:r>
              <a:rPr lang="fr-FR" dirty="0"/>
              <a:t>/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663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Tout cela sera redéfini par la suite.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52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Tout cela sera redéfini par la suite.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614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formalisera cela plus tard dans le cours.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d’“hypothèse nulle“ car elle se formalise toujours mathématiquement par une égalité.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s’interprète comme une absence de différences entre un échantillon et une norme ou entre deux échantillons. Cela correspond moralement à un non-effet de l’expérience étudiée.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01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3479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formalisera cela plus tard dans le cours.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d’“hypothèse nulle“ car elle se formalise toujours mathématiquement par une égalité.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s’interprète comme une absence de différences entre un échantillon et une norme ou entre deux échantillons. Cela correspond moralement à un non-effet de l’expérience étudiée.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22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formalisera cela plus tard dans le cours.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d’“hypothèse nulle“ car elle se formalise toujours mathématiquement par une égalité.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s’interprète comme une absence de différences entre un échantillon et une norme ou entre deux échantillons. Cela correspond moralement à un non-effet de l’expérience étudiée.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8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formalisera cela plus tard dans le cours.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d’“hypothèse nulle“ car elle se formalise toujours mathématiquement par une égalité.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s’interprète comme une absence de différences entre un échantillon et une norme ou entre deux échantillons. Cela correspond moralement à un non-effet de l’expérience étudiée.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606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formalisera cela plus tard dans le cours.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On parle d’“hypothèse nulle“ car elle se formalise toujours mathématiquement par une égalité.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Elle s’interprète comme une absence de différences entre un échantillon et une norme ou entre deux échantillons. Cela correspond moralement à un non-effet de l’expérience étudiée.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4495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3477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 vous ne voyez pas le c</a:t>
            </a:r>
            <a:r>
              <a:rPr lang="fr-FR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ôté « moral » de cette histoire, pensez à un médecin qui préfèrera diagnostiquer à tort une maladie plutôt que de ne pas en déceler une chez un vrai malade.</a:t>
            </a:r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Si on veut faire une comparaison avec le système judiciaire, le risque de première espèce correspond à la probabilité de condamner un innocent alors que celui de seconde espèce correspond à la probabilité de relâcher un coupable. Toute société démocratique digne de ce nom préfèrera sûrement minimiser le risque de condamner un innocent par rapport à celui de relâcher un coupable. </a:t>
            </a: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 fait que l’hypothèse nulle corresponde à l’innocence de la personne mise en jugement s’appelle aussi la présomption d’innocence.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2401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Dans tous les cas on ne conclut jamais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200" dirty="0"/>
                  <a:t> est vraie.</a:t>
                </a:r>
              </a:p>
              <a:p>
                <a:r>
                  <a:rPr lang="fr-FR" sz="1200" dirty="0"/>
                  <a:t>La statistique du test et donc le calcul de la valeur-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dirty="0"/>
                  <a:t> dépendent</a:t>
                </a:r>
                <a:r>
                  <a:rPr lang="fr-FR" baseline="0" dirty="0"/>
                  <a:t> de </a:t>
                </a:r>
                <a:r>
                  <a:rPr lang="fr-FR" baseline="0"/>
                  <a:t>la nature du test.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not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/>
                  <a:t>Dans tous les cas on ne conclut jamais que </a:t>
                </a:r>
                <a:r>
                  <a:rPr lang="fr-FR" sz="1200" b="0" i="0">
                    <a:latin typeface="Cambria Math" panose="02040503050406030204" pitchFamily="18" charset="0"/>
                  </a:rPr>
                  <a:t>ℋ_0</a:t>
                </a:r>
                <a:r>
                  <a:rPr lang="fr-FR" sz="1200" dirty="0"/>
                  <a:t> est vraie.</a:t>
                </a:r>
              </a:p>
              <a:p>
                <a:r>
                  <a:rPr lang="fr-FR" sz="1200" dirty="0"/>
                  <a:t>La statistique du test et donc le calcul de la valeur-</a:t>
                </a:r>
                <a:r>
                  <a:rPr lang="fr-FR" sz="1200" b="0" i="0">
                    <a:latin typeface="Cambria Math" panose="02040503050406030204" pitchFamily="18" charset="0"/>
                  </a:rPr>
                  <a:t>𝑝</a:t>
                </a:r>
                <a:r>
                  <a:rPr lang="fr-FR" dirty="0"/>
                  <a:t> dépendent</a:t>
                </a:r>
                <a:r>
                  <a:rPr lang="fr-FR" baseline="0" dirty="0"/>
                  <a:t> de </a:t>
                </a:r>
                <a:r>
                  <a:rPr lang="fr-FR" baseline="0"/>
                  <a:t>la nature du test.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27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L’étape 5 est l’objet de ce cours et les étapes 6 et 7 des cours 4MLSP et 4MLUP.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1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étude des données se fait sans avoir d’idées a priori, il s’agit vraiment d’une phase exploratoire.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62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16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Tycho Brahé travaillait sur le mouvement des planètes. Il introduisit la moyenne arithmétique pour écarter des erreurs de mesure.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33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Idée provenant de https://</a:t>
            </a:r>
            <a:r>
              <a:rPr lang="fr-FR" dirty="0" err="1"/>
              <a:t>datasciencebox.org</a:t>
            </a:r>
            <a:r>
              <a:rPr lang="fr-FR" dirty="0"/>
              <a:t>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68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L’échantillon du Literary Digest était certes beaucoup plus important mais biaisé, car à cette époque seule la bourgeoisie possédait le téléphone.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Cet exemple est célèbre et figure dans tout livre traitant de l</a:t>
            </a:r>
            <a:r>
              <a:rPr lang="ja-JP" altLang="fr-FR">
                <a:latin typeface="Arial" panose="020B0604020202020204" pitchFamily="34" charset="0"/>
                <a:ea typeface="ＭＳ Ｐゴシック" panose="020B0600070205080204" pitchFamily="34" charset="-128"/>
              </a:rPr>
              <a:t>’</a:t>
            </a:r>
            <a:r>
              <a:rPr lang="fr-FR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échantillonnage.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928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dispose de cette forme tabulaire car l’on opère après l’ingénieur data qui a ainsi structuré les données.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4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data-to-viz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Analyse exploratoire de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Des techniques et des idées pour la plupart très anciennes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Relation entre variables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Ajustement empirique : </a:t>
            </a:r>
            <a:r>
              <a:rPr lang="fr-FR" altLang="fr-FR" sz="2400" dirty="0">
                <a:ea typeface="ＭＳ Ｐゴシック" panose="020B0600070205080204" pitchFamily="34" charset="-128"/>
              </a:rPr>
              <a:t>Tobias Mayer </a:t>
            </a:r>
            <a:r>
              <a:rPr lang="fr-FR" sz="2400" dirty="0"/>
              <a:t>(18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Ajustement par la méthode des moindre carrés : </a:t>
            </a:r>
            <a:r>
              <a:rPr lang="fr-FR" altLang="ja-JP" sz="2400" dirty="0">
                <a:ea typeface="ＭＳ Ｐゴシック" panose="020B0600070205080204" pitchFamily="34" charset="-128"/>
              </a:rPr>
              <a:t>Carl Friedrich Gauss</a:t>
            </a:r>
            <a:r>
              <a:rPr lang="fr-FR" sz="2400" dirty="0"/>
              <a:t> (19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Statistique prédictive 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Intervalles de confiance : Jerzy Neyman (20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Tests statistiques : Karl Pearson (20 ème siècle)</a:t>
            </a:r>
          </a:p>
        </p:txBody>
      </p:sp>
    </p:spTree>
    <p:extLst>
      <p:ext uri="{BB962C8B-B14F-4D97-AF65-F5344CB8AC3E}">
        <p14:creationId xmlns:p14="http://schemas.microsoft.com/office/powerpoint/2010/main" val="344781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Contexte.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Notion de données.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Observations : définitions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Observation</a:t>
            </a:r>
            <a:r>
              <a:rPr lang="fr-FR" sz="2400" dirty="0"/>
              <a:t> : un des individus sur lequel porte l’étude (humain, animal, objet, bien immatériel,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Population</a:t>
            </a:r>
            <a:r>
              <a:rPr lang="fr-FR" sz="2400" dirty="0"/>
              <a:t> : ensemble de tous les individus sur lesquels porte l’étude.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Échantillon</a:t>
            </a:r>
            <a:r>
              <a:rPr lang="fr-FR" sz="2400" dirty="0"/>
              <a:t> : sous-ensemble de la population.</a:t>
            </a:r>
          </a:p>
        </p:txBody>
      </p:sp>
      <p:pic>
        <p:nvPicPr>
          <p:cNvPr id="5" name="Graphique 4" descr="Groupe de personnes avec un remplissage uni">
            <a:extLst>
              <a:ext uri="{FF2B5EF4-FFF2-40B4-BE49-F238E27FC236}">
                <a16:creationId xmlns:a16="http://schemas.microsoft.com/office/drawing/2014/main" id="{6AEEB5C6-2048-184A-9569-B64D7163F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6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Observations : exemple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observation issue de la population des personnages de Star Wars.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637ED-8ABD-EC4A-81C6-64F2E7C6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95" y="3118571"/>
            <a:ext cx="1800000" cy="29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335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Observations : remarque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utilise un échantillon lorsque la population est difficilement étudiable dans son intégralité (démarche trop longue ou trop couteuse).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Ou alors quand cela n’aurait aucun sens (contrôles de qualité impliquant la destruction de pièces).</a:t>
            </a:r>
          </a:p>
        </p:txBody>
      </p:sp>
      <p:pic>
        <p:nvPicPr>
          <p:cNvPr id="5" name="Graphique 4" descr="Sablier 30% avec un remplissage uni">
            <a:extLst>
              <a:ext uri="{FF2B5EF4-FFF2-40B4-BE49-F238E27FC236}">
                <a16:creationId xmlns:a16="http://schemas.microsoft.com/office/drawing/2014/main" id="{F03D0956-8B83-2840-A0C7-46E3273E2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5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Observations : remarque sur la représentativité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La constitution d’un échantillon représentatif est une tâche très délicate.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nombre d’observations n’est pas le seul critère à considérer.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Exemple historique des élections américaines de 1936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journal Literary Digest prédit la victoire du républicain Landon en interrogeant par téléphone plus de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400" dirty="0"/>
                  <a:t> millions d’électeurs.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Le sondeur George Gallup, annonce lui la victoire du démocrate Roosevelt en ne sondant que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</a:rPr>
                      <m:t>3000</m:t>
                    </m:r>
                  </m:oMath>
                </a14:m>
                <a:r>
                  <a:rPr lang="fr-FR" sz="2400" dirty="0"/>
                  <a:t> personnes, mais judicieusement choisies.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3"/>
                <a:stretch>
                  <a:fillRect l="-843" t="-1034" r="-1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93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Variables : définitions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</a:t>
            </a:r>
            <a:r>
              <a:rPr lang="fr-FR" sz="2400" b="1" dirty="0"/>
              <a:t>variable statistique </a:t>
            </a:r>
            <a:r>
              <a:rPr lang="fr-FR" sz="2400" dirty="0"/>
              <a:t>est une caractéristique observée ou mesurée sur les individus d’un échantillon ou d’une population.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Deux types de variables statistiques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Variables qualitatives.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Variables quantitatives.</a:t>
            </a:r>
          </a:p>
        </p:txBody>
      </p:sp>
      <p:pic>
        <p:nvPicPr>
          <p:cNvPr id="5" name="Graphique 4" descr="Pluie avec un remplissage uni">
            <a:extLst>
              <a:ext uri="{FF2B5EF4-FFF2-40B4-BE49-F238E27FC236}">
                <a16:creationId xmlns:a16="http://schemas.microsoft.com/office/drawing/2014/main" id="{B493954C-5DDD-C54A-BE04-9964ACBE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 qualitative : définitions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</a:t>
            </a:r>
            <a:r>
              <a:rPr lang="fr-FR" sz="2400" b="1" dirty="0"/>
              <a:t>variable qualitative </a:t>
            </a:r>
            <a:r>
              <a:rPr lang="fr-FR" sz="2400" dirty="0"/>
              <a:t>ne prend que des modalités non numériques.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 ces modalités peuvent être ordonnées (</a:t>
            </a:r>
            <a:r>
              <a:rPr lang="fr-FR" sz="2400" i="1" dirty="0"/>
              <a:t>e.g.</a:t>
            </a:r>
            <a:r>
              <a:rPr lang="fr-FR" sz="2400" dirty="0"/>
              <a:t> niveau hiérarchique, intensité de douleur, etc.), on parle de </a:t>
            </a:r>
            <a:r>
              <a:rPr lang="fr-FR" sz="2400" b="1" dirty="0"/>
              <a:t>variable qualitative ordinale</a:t>
            </a:r>
            <a:r>
              <a:rPr lang="fr-F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Sinon on dit qu’il s’agit d’une </a:t>
            </a:r>
            <a:r>
              <a:rPr lang="fr-FR" sz="2400" b="1" dirty="0"/>
              <a:t>variable qualitative nominale </a:t>
            </a:r>
            <a:r>
              <a:rPr lang="fr-FR" sz="2400" dirty="0"/>
              <a:t>(</a:t>
            </a:r>
            <a:r>
              <a:rPr lang="fr-FR" sz="2400" i="1" dirty="0"/>
              <a:t>e.g.</a:t>
            </a:r>
            <a:r>
              <a:rPr lang="fr-FR" sz="2400" dirty="0"/>
              <a:t> sexe, couleur, lieu, etc.).</a:t>
            </a:r>
          </a:p>
        </p:txBody>
      </p:sp>
      <p:pic>
        <p:nvPicPr>
          <p:cNvPr id="6" name="Graphique 5" descr="Arc-en-ciel avec un remplissage uni">
            <a:extLst>
              <a:ext uri="{FF2B5EF4-FFF2-40B4-BE49-F238E27FC236}">
                <a16:creationId xmlns:a16="http://schemas.microsoft.com/office/drawing/2014/main" id="{D8AB744C-82FB-1C42-9E7E-790858CF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 quantitative : définitions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</a:t>
            </a:r>
            <a:r>
              <a:rPr lang="fr-FR" sz="2400" b="1" dirty="0"/>
              <a:t>variable quantitative </a:t>
            </a:r>
            <a:r>
              <a:rPr lang="fr-FR" sz="2400" dirty="0"/>
              <a:t>est mesurable par des valeurs numériques.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 ces valeurs sont isolées les unes des autres (</a:t>
            </a:r>
            <a:r>
              <a:rPr lang="fr-FR" sz="2400" i="1" dirty="0"/>
              <a:t>e.g.</a:t>
            </a:r>
            <a:r>
              <a:rPr lang="fr-FR" sz="2400" dirty="0"/>
              <a:t> nombre d’enfants par famille, nombre de jours de retard, etc.) on dit que la </a:t>
            </a:r>
            <a:r>
              <a:rPr lang="fr-FR" sz="2400" b="1" dirty="0"/>
              <a:t>variable</a:t>
            </a:r>
            <a:r>
              <a:rPr lang="fr-FR" sz="2400" dirty="0"/>
              <a:t> est </a:t>
            </a:r>
            <a:r>
              <a:rPr lang="fr-FR" sz="2400" b="1" dirty="0"/>
              <a:t>quantitative discrète</a:t>
            </a:r>
            <a:r>
              <a:rPr lang="fr-F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 ces valeurs sont quelconques au sein d’un intervalle (</a:t>
            </a:r>
            <a:r>
              <a:rPr lang="fr-FR" sz="2400" i="1" dirty="0"/>
              <a:t>e.g.</a:t>
            </a:r>
            <a:r>
              <a:rPr lang="fr-FR" sz="2400" dirty="0"/>
              <a:t> taille, poids, durée, etc.) on parle de </a:t>
            </a:r>
            <a:r>
              <a:rPr lang="fr-FR" sz="2400" b="1" dirty="0"/>
              <a:t>variable quantitative continue</a:t>
            </a:r>
            <a:r>
              <a:rPr lang="fr-FR" sz="2400" dirty="0"/>
              <a:t>.</a:t>
            </a:r>
          </a:p>
        </p:txBody>
      </p:sp>
      <p:pic>
        <p:nvPicPr>
          <p:cNvPr id="5" name="Graphique 4" descr="Retouches et couture avec un remplissage uni">
            <a:extLst>
              <a:ext uri="{FF2B5EF4-FFF2-40B4-BE49-F238E27FC236}">
                <a16:creationId xmlns:a16="http://schemas.microsoft.com/office/drawing/2014/main" id="{84CC50DD-6058-C14C-92D0-9F23BFE58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9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Objectifs.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Notion de données.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Méthodes et outils utilisés.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Forme d’un jeu de données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données que l’on utilisera seront structurées sous forme de tableau.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Idéalement (voir chapitre 2) ces tableaux respecteront la convention suivante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Chaque ligne décrit une observation.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Chaque colonne représente une variable.</a:t>
            </a:r>
          </a:p>
        </p:txBody>
      </p:sp>
      <p:pic>
        <p:nvPicPr>
          <p:cNvPr id="5" name="Graphique 4" descr="Chevalet avec un remplissage uni">
            <a:extLst>
              <a:ext uri="{FF2B5EF4-FFF2-40B4-BE49-F238E27FC236}">
                <a16:creationId xmlns:a16="http://schemas.microsoft.com/office/drawing/2014/main" id="{53A1620C-057C-7241-A294-8BF16F55D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Forme d’un jeu de données : exemple </a:t>
            </a:r>
          </a:p>
        </p:txBody>
      </p:sp>
      <p:pic>
        <p:nvPicPr>
          <p:cNvPr id="5" name="Image 4" descr="Une image contenant texte, moniteur, capture d’écran, écran&#10;&#10;Description générée automatiquement">
            <a:extLst>
              <a:ext uri="{FF2B5EF4-FFF2-40B4-BE49-F238E27FC236}">
                <a16:creationId xmlns:a16="http://schemas.microsoft.com/office/drawing/2014/main" id="{BBC64596-6854-2740-B447-AF6FC16F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5" y="2631559"/>
            <a:ext cx="106172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59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671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Variables : exemple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valeur des variables pour l’une des observations du jeu de données précédent.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9637ED-8ABD-EC4A-81C6-64F2E7C6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595" y="3118571"/>
            <a:ext cx="1800000" cy="29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2D98B12-EC85-4244-BF65-DA3505C868D7}"/>
              </a:ext>
            </a:extLst>
          </p:cNvPr>
          <p:cNvSpPr txBox="1"/>
          <p:nvPr/>
        </p:nvSpPr>
        <p:spPr>
          <a:xfrm>
            <a:off x="2177422" y="3251079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eye_color = blue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D9C53BC-1B8B-DF49-BF04-AA3E252E9CE0}"/>
              </a:ext>
            </a:extLst>
          </p:cNvPr>
          <p:cNvSpPr txBox="1"/>
          <p:nvPr/>
        </p:nvSpPr>
        <p:spPr>
          <a:xfrm>
            <a:off x="2177423" y="3910575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skin_color = fair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A70585-0E94-B746-96D7-077290D7AAEB}"/>
              </a:ext>
            </a:extLst>
          </p:cNvPr>
          <p:cNvSpPr txBox="1"/>
          <p:nvPr/>
        </p:nvSpPr>
        <p:spPr>
          <a:xfrm>
            <a:off x="2177420" y="4570071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hair_color = blond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98699E-FD65-9749-82EB-C166DC9036D4}"/>
              </a:ext>
            </a:extLst>
          </p:cNvPr>
          <p:cNvSpPr txBox="1"/>
          <p:nvPr/>
        </p:nvSpPr>
        <p:spPr>
          <a:xfrm>
            <a:off x="8416765" y="3251079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height = 172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BEC3137-BB4F-6E47-9CDB-12BA40199616}"/>
              </a:ext>
            </a:extLst>
          </p:cNvPr>
          <p:cNvSpPr txBox="1"/>
          <p:nvPr/>
        </p:nvSpPr>
        <p:spPr>
          <a:xfrm>
            <a:off x="8397512" y="3910575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mass = 77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E53B0DF-90E9-0049-B024-6F290D14FC6B}"/>
              </a:ext>
            </a:extLst>
          </p:cNvPr>
          <p:cNvSpPr txBox="1"/>
          <p:nvPr/>
        </p:nvSpPr>
        <p:spPr>
          <a:xfrm>
            <a:off x="8416765" y="4570071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gender = male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915D73C-1859-FA42-95CD-A3666EFF7A71}"/>
              </a:ext>
            </a:extLst>
          </p:cNvPr>
          <p:cNvSpPr txBox="1"/>
          <p:nvPr/>
        </p:nvSpPr>
        <p:spPr>
          <a:xfrm>
            <a:off x="2177421" y="5229567"/>
            <a:ext cx="194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species = Human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F547B6-A7B8-7F44-B846-9397CA5923B8}"/>
              </a:ext>
            </a:extLst>
          </p:cNvPr>
          <p:cNvSpPr txBox="1"/>
          <p:nvPr/>
        </p:nvSpPr>
        <p:spPr>
          <a:xfrm>
            <a:off x="8416765" y="5229567"/>
            <a:ext cx="21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birth_year = 19BBY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834B24-F262-D54F-BD74-7846F56F9DFD}"/>
              </a:ext>
            </a:extLst>
          </p:cNvPr>
          <p:cNvSpPr txBox="1"/>
          <p:nvPr/>
        </p:nvSpPr>
        <p:spPr>
          <a:xfrm>
            <a:off x="4833331" y="6308208"/>
            <a:ext cx="254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homeworld = Tatooine</a:t>
            </a:r>
          </a:p>
        </p:txBody>
      </p:sp>
    </p:spTree>
    <p:extLst>
      <p:ext uri="{BB962C8B-B14F-4D97-AF65-F5344CB8AC3E}">
        <p14:creationId xmlns:p14="http://schemas.microsoft.com/office/powerpoint/2010/main" val="199892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pic>
        <p:nvPicPr>
          <p:cNvPr id="5" name="Graphique 4" descr="Nombre d'or avec un remplissage uni">
            <a:extLst>
              <a:ext uri="{FF2B5EF4-FFF2-40B4-BE49-F238E27FC236}">
                <a16:creationId xmlns:a16="http://schemas.microsoft.com/office/drawing/2014/main" id="{74F31B82-33BC-794E-AE4E-06ED7220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Lien avec la théorie des probabilités : hypothèse fondamentale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répartition des valeurs d’une variable statistique peut être modélisée par une loi de probabilité.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Cette loi sera </a:t>
            </a:r>
            <a:r>
              <a:rPr lang="fr-FR" sz="2400" b="1" dirty="0"/>
              <a:t>discrète</a:t>
            </a:r>
            <a:r>
              <a:rPr lang="fr-FR" sz="2400" dirty="0"/>
              <a:t> (</a:t>
            </a:r>
            <a:r>
              <a:rPr lang="fr-FR" sz="2400" i="1" dirty="0"/>
              <a:t>e.g.</a:t>
            </a:r>
            <a:r>
              <a:rPr lang="fr-FR" sz="2400" dirty="0"/>
              <a:t> binaire, binomiale, Poisson, etc.) ou </a:t>
            </a:r>
            <a:r>
              <a:rPr lang="fr-FR" sz="2400" b="1" dirty="0"/>
              <a:t>continue</a:t>
            </a:r>
            <a:r>
              <a:rPr lang="fr-FR" sz="2400" dirty="0"/>
              <a:t> (</a:t>
            </a:r>
            <a:r>
              <a:rPr lang="fr-FR" sz="2400" i="1" dirty="0"/>
              <a:t>e.g.</a:t>
            </a:r>
            <a:r>
              <a:rPr lang="fr-FR" sz="2400" dirty="0"/>
              <a:t> Gauss, exponentielle, Khi-deux, etc.) selon la nature de la variable.</a:t>
            </a:r>
          </a:p>
        </p:txBody>
      </p:sp>
    </p:spTree>
    <p:extLst>
      <p:ext uri="{BB962C8B-B14F-4D97-AF65-F5344CB8AC3E}">
        <p14:creationId xmlns:p14="http://schemas.microsoft.com/office/powerpoint/2010/main" val="2061064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Lien avec la théorie des probabilités : exemple, histogramme des poids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099A0E-D763-3E48-80D4-ABF0AD756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6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Notion de données.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Lien avec la théorie des probabilités : exemple, ajout d’une courbe de densité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604FF9-61F0-E048-A049-779B9B8B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95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685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Notion de données.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3. Méthodes et outils utilisés.</a:t>
            </a:r>
          </a:p>
        </p:txBody>
      </p:sp>
    </p:spTree>
    <p:extLst>
      <p:ext uri="{BB962C8B-B14F-4D97-AF65-F5344CB8AC3E}">
        <p14:creationId xmlns:p14="http://schemas.microsoft.com/office/powerpoint/2010/main" val="2964092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Visualisation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Partie importante de l’analyse exploratoire de données.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Facilite la compréhension et la communication des données.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Chaque graphique a pour but de représenter un aspect d’une variable ou d’une relation entre variables.</a:t>
            </a:r>
          </a:p>
        </p:txBody>
      </p:sp>
      <p:pic>
        <p:nvPicPr>
          <p:cNvPr id="5" name="Graphique 4" descr="Mille avec un remplissage uni">
            <a:extLst>
              <a:ext uri="{FF2B5EF4-FFF2-40B4-BE49-F238E27FC236}">
                <a16:creationId xmlns:a16="http://schemas.microsoft.com/office/drawing/2014/main" id="{8F8B6F6E-8484-6E4D-A5AD-E7E660B89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95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Visualisation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Nécessité de choisir le bon type de graphique en fonction de la nature de la (des) variable(s) que l’on souhaite représenter.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excellente référence pour faciliter la décision : </a:t>
            </a:r>
            <a:r>
              <a:rPr lang="fr-FR" sz="2400" dirty="0">
                <a:hlinkClick r:id="rId2"/>
              </a:rPr>
              <a:t>from Data to Viz</a:t>
            </a:r>
            <a:endParaRPr lang="fr-FR" sz="2400" dirty="0"/>
          </a:p>
        </p:txBody>
      </p:sp>
      <p:pic>
        <p:nvPicPr>
          <p:cNvPr id="5" name="Graphique 4" descr="Flux de travail avec un remplissage uni">
            <a:extLst>
              <a:ext uri="{FF2B5EF4-FFF2-40B4-BE49-F238E27FC236}">
                <a16:creationId xmlns:a16="http://schemas.microsoft.com/office/drawing/2014/main" id="{61E0C48C-C8CC-F24A-8269-C1614D302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2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Contexte.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Visualisation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graphiques doivent être clairs, attractifs et persuasifs.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choix des couleurs est important, il est souvent plus raisonnable d’utiliser les palettes par défauts des outils (</a:t>
            </a:r>
            <a:r>
              <a:rPr lang="fr-FR" sz="2400" i="1" dirty="0"/>
              <a:t>e.g.</a:t>
            </a:r>
            <a:r>
              <a:rPr lang="fr-FR" sz="2400" dirty="0"/>
              <a:t> Seaborn, Matplotlib, R, Tableau,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axes doivent être bien définis et surtout non tronqués.</a:t>
            </a:r>
          </a:p>
        </p:txBody>
      </p:sp>
      <p:pic>
        <p:nvPicPr>
          <p:cNvPr id="7" name="Graphique 6" descr="Palette avec un remplissage uni">
            <a:extLst>
              <a:ext uri="{FF2B5EF4-FFF2-40B4-BE49-F238E27FC236}">
                <a16:creationId xmlns:a16="http://schemas.microsoft.com/office/drawing/2014/main" id="{C5440932-1DFA-F847-828A-6AAFBF07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9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Visualisation : exemple de représentation correcte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A020951-172A-4747-9108-8A61C71B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00" y="2876400"/>
            <a:ext cx="5400000" cy="2700000"/>
          </a:xfrm>
          <a:prstGeom prst="rect">
            <a:avLst/>
          </a:prstGeom>
        </p:spPr>
      </p:pic>
      <p:pic>
        <p:nvPicPr>
          <p:cNvPr id="9" name="Image 8" descr="Une image contenant texte, périphérique, mètre&#10;&#10;Description générée automatiquement">
            <a:extLst>
              <a:ext uri="{FF2B5EF4-FFF2-40B4-BE49-F238E27FC236}">
                <a16:creationId xmlns:a16="http://schemas.microsoft.com/office/drawing/2014/main" id="{648B9C5C-7A59-3E48-8596-8EFBAD89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007" y="2172874"/>
            <a:ext cx="1773223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1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Visualisation : exemple de représentations hideuse ou incorrecte </a:t>
            </a:r>
            <a:endParaRPr lang="fr-FR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EC05A0-0E06-5E40-9E74-D83AA2843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874819"/>
            <a:ext cx="5400000" cy="270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34F881F-596C-4C43-A573-758EBD07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74819"/>
            <a:ext cx="5400000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69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Visualisation : bonne pratique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Tous les graphiques doivent comporter les éléments suivants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Un titre général.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Éventuellement un sous-titre.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Un label pour chaque axe incluant les unités de mesure.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Une légende si le graphique comporte des symboles différents.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Une graduation claire de chaque axe.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Si le contexte ne le précise pas, la source des données.</a:t>
            </a:r>
          </a:p>
        </p:txBody>
      </p:sp>
      <p:pic>
        <p:nvPicPr>
          <p:cNvPr id="5" name="Graphique 4" descr="Presse-papiers vérifié avec un remplissage uni">
            <a:extLst>
              <a:ext uri="{FF2B5EF4-FFF2-40B4-BE49-F238E27FC236}">
                <a16:creationId xmlns:a16="http://schemas.microsoft.com/office/drawing/2014/main" id="{874CF27B-7F57-0748-B684-48629DD25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374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Calculs de paramètres statistiques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Permet de synthétiser une variable par quelques valeurs clés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Paramètres de tendance centrale : mode, moyenne, médiane,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Paramètres de dispersion : écart type, écart absolu moyen, espace interquartile,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Ces estimations dites ponctuelles sont souvent complétées par des </a:t>
            </a:r>
            <a:r>
              <a:rPr lang="fr-FR" sz="2400" b="1" dirty="0"/>
              <a:t>intervalles de confiance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214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Étude d’associations entre les variables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Entre deux variables qualitatives : test d’indépendance.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Entre deux variables quantitatives : mesure de la corrélation.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Entre une variable quantitative et une variable qualitative : test de Student et ANOVA.</a:t>
            </a:r>
          </a:p>
        </p:txBody>
      </p:sp>
      <p:pic>
        <p:nvPicPr>
          <p:cNvPr id="5" name="Graphique 4" descr="Tubes à essai avec un remplissage uni">
            <a:extLst>
              <a:ext uri="{FF2B5EF4-FFF2-40B4-BE49-F238E27FC236}">
                <a16:creationId xmlns:a16="http://schemas.microsoft.com/office/drawing/2014/main" id="{A49D3F33-5E78-EC43-9E77-36CB571AD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30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Étude d’associations entre les variables : exemple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B1D47A-1D30-6C4A-90A0-769D5D5F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00" y="2160000"/>
            <a:ext cx="9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62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Formulation d’une 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dite </a:t>
                </a:r>
                <a:r>
                  <a:rPr lang="fr-FR" sz="2400" b="1" dirty="0"/>
                  <a:t>hypothèse nulle </a:t>
                </a:r>
                <a:r>
                  <a:rPr lang="fr-FR" sz="2400" dirty="0"/>
                  <a:t>et d’une 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dite </a:t>
                </a:r>
                <a:r>
                  <a:rPr lang="fr-FR" sz="2400" b="1" dirty="0"/>
                  <a:t>hypothèse alternative</a:t>
                </a:r>
                <a:r>
                  <a:rPr lang="fr-FR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Selon les valeurs observées sur l’échantillon on rejettera ou non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au profit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.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046988"/>
              </a:xfrm>
              <a:prstGeom prst="rect">
                <a:avLst/>
              </a:prstGeom>
              <a:blipFill>
                <a:blip r:embed="rId3"/>
                <a:stretch>
                  <a:fillRect l="-843" t="-1660" b="-3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Dépôt d’ordures interdit avec un remplissage uni">
            <a:extLst>
              <a:ext uri="{FF2B5EF4-FFF2-40B4-BE49-F238E27FC236}">
                <a16:creationId xmlns:a16="http://schemas.microsoft.com/office/drawing/2014/main" id="{80E98840-14B4-F147-8FD0-297D9FAA1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92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 : exemple (1)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Test de conformité d’une moyenne avec une norme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: la taille des personnages humains de “Star wars“ est égale en moyenne à celle des humains sur la terre.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: la taille des personnages humains de “Star wars“ est différente en moyenne de celle des humains sur la terre.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843" t="-1481" r="-120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Règle avec un remplissage uni">
            <a:extLst>
              <a:ext uri="{FF2B5EF4-FFF2-40B4-BE49-F238E27FC236}">
                <a16:creationId xmlns:a16="http://schemas.microsoft.com/office/drawing/2014/main" id="{878F8CC2-FF80-A04C-BD0F-FE9CCD948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95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 : exemple (2)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Test d’adéquation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: la répartition des couleurs des cheveux des personnages de “Star wars“ est la même que celle des humains sur la terre.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: la répartition des couleurs des cheveux des personnages de “Star wars“ est différente de celle des humains sur la terre.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843" t="-1338" r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Œil avec un remplissage uni">
            <a:extLst>
              <a:ext uri="{FF2B5EF4-FFF2-40B4-BE49-F238E27FC236}">
                <a16:creationId xmlns:a16="http://schemas.microsoft.com/office/drawing/2014/main" id="{C544119C-BD3B-AF4F-9E74-39119F6DD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Cycle de vie des données</a:t>
            </a:r>
          </a:p>
          <a:p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Besoin client.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Collecte des données.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Structuration des données.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Nettoyage des données.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Analyse exploratoire des données</a:t>
            </a:r>
            <a:r>
              <a:rPr lang="fr-F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Prédictions.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Communication des résultats au client.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Utilisation par le client.</a:t>
            </a:r>
          </a:p>
        </p:txBody>
      </p:sp>
      <p:pic>
        <p:nvPicPr>
          <p:cNvPr id="7" name="Graphique 6" descr="Flux de travail avec un remplissage uni">
            <a:extLst>
              <a:ext uri="{FF2B5EF4-FFF2-40B4-BE49-F238E27FC236}">
                <a16:creationId xmlns:a16="http://schemas.microsoft.com/office/drawing/2014/main" id="{CEE97CC9-0340-414F-AB3F-E31FBD44A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 : exemple (3)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Test d’égalité de deux moyennes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: la taille des personnages humains de “Star Wars“ est égale en moyenne à celle des droïdes.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: la taille des humains de “Star Wars“ est différente en moyenne de celle des droïdes.</a:t>
                </a:r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3"/>
                <a:stretch>
                  <a:fillRect l="-843" t="-1481" r="-602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Retouches et couture avec un remplissage uni">
            <a:extLst>
              <a:ext uri="{FF2B5EF4-FFF2-40B4-BE49-F238E27FC236}">
                <a16:creationId xmlns:a16="http://schemas.microsoft.com/office/drawing/2014/main" id="{64569C9C-FC5D-7046-BDB3-564A15AC6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7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 : exemple (4)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/>
                  <a:t>Test d’indépendance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: la couleur des cheveux des personnages de “Star Wars“ est indépendante de la couleur des yeux.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: la couleur des cheveux des personnages de “Star Wars“ n’est pas indépendante de la couleur des yeux.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785652"/>
              </a:xfrm>
              <a:prstGeom prst="rect">
                <a:avLst/>
              </a:prstGeom>
              <a:blipFill>
                <a:blip r:embed="rId3"/>
                <a:stretch>
                  <a:fillRect l="-843" t="-13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Peigne avec un remplissage uni">
            <a:extLst>
              <a:ext uri="{FF2B5EF4-FFF2-40B4-BE49-F238E27FC236}">
                <a16:creationId xmlns:a16="http://schemas.microsoft.com/office/drawing/2014/main" id="{D011DB96-3C5C-2B40-9AAD-F95137C9A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6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Tests statistiques : remarques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but d’un test statistique est donc de décider si les différences mesurées sur l’échantillon sont significatives ou proviennent de fluctuations aléatoires.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l’exemple (3), la moyenne de la taille des humains ne sera jamais exactement la même que la moyenne de la taille des droïdes. Mais cette différence peut-elle être imputée au hasard ou non ?</a:t>
            </a:r>
          </a:p>
        </p:txBody>
      </p:sp>
      <p:pic>
        <p:nvPicPr>
          <p:cNvPr id="7" name="Graphique 6" descr="Dé avec un remplissage uni">
            <a:extLst>
              <a:ext uri="{FF2B5EF4-FFF2-40B4-BE49-F238E27FC236}">
                <a16:creationId xmlns:a16="http://schemas.microsoft.com/office/drawing/2014/main" id="{C644D526-75F3-684B-8704-D98A61E90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27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 : notion de risques et d’erreurs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b="1" dirty="0"/>
                  <a:t>Risque de première espèce </a:t>
                </a:r>
                <a:r>
                  <a:rPr lang="fr-FR" sz="2400" dirty="0"/>
                  <a:t>: probabilité de rejeter à tort l’hypothèse nulle alors qu’elle est vraie. C’est donc la probabilité de se tromper en rejetant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. On parle également de </a:t>
                </a:r>
                <a:r>
                  <a:rPr lang="fr-FR" sz="2400" b="1" dirty="0"/>
                  <a:t>faux positif</a:t>
                </a:r>
                <a:r>
                  <a:rPr lang="fr-FR" sz="2400" dirty="0"/>
                  <a:t>.</a:t>
                </a:r>
              </a:p>
              <a:p>
                <a:endParaRPr lang="fr-F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b="1" dirty="0"/>
                  <a:t>Risque de seconde espèce </a:t>
                </a:r>
                <a:r>
                  <a:rPr lang="fr-FR" sz="2400" dirty="0"/>
                  <a:t>: probabilité de ne pas rejeter l’hypothèse nulle alors qu’elle est fausse. C’est donc la probabilité de se tromper en ne rejetant pas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. On parle également de </a:t>
                </a:r>
                <a:r>
                  <a:rPr lang="fr-FR" sz="2400" b="1" dirty="0"/>
                  <a:t>faux négatif</a:t>
                </a:r>
                <a:r>
                  <a:rPr lang="fr-FR" sz="2400" dirty="0"/>
                  <a:t>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3416320"/>
              </a:xfrm>
              <a:prstGeom prst="rect">
                <a:avLst/>
              </a:prstGeom>
              <a:blipFill>
                <a:blip r:embed="rId2"/>
                <a:stretch>
                  <a:fillRect l="-843" t="-1481" r="-1325" b="-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que 4" descr="Radioactif avec un remplissage uni">
            <a:extLst>
              <a:ext uri="{FF2B5EF4-FFF2-40B4-BE49-F238E27FC236}">
                <a16:creationId xmlns:a16="http://schemas.microsoft.com/office/drawing/2014/main" id="{05596410-4C2B-C142-9E8B-BE4A04BB1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8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Tests statistiques : notion de risques et d’erreurs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ne peut pas minimiser simultanément les risques de première et seconde espèce.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choisira le plus souvent de minimiser le risque de première espèce au détriment de celui de seconde espèce. Et ce pour deux raisons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Le risque de seconde espèce est souvent difficile à évaluer (et donc à minimiser).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Il paraît plus “moral“ de privilégier le risque de première espèce.</a:t>
            </a:r>
          </a:p>
        </p:txBody>
      </p:sp>
    </p:spTree>
    <p:extLst>
      <p:ext uri="{BB962C8B-B14F-4D97-AF65-F5344CB8AC3E}">
        <p14:creationId xmlns:p14="http://schemas.microsoft.com/office/powerpoint/2010/main" val="1863619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/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/>
                  <a:t>Tests statistiques : les différentes étapes</a:t>
                </a:r>
              </a:p>
              <a:p>
                <a:endParaRPr lang="fr-FR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Formulation des hypothèses nulle et alternative.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Choix d’un seuil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fr-FR" sz="2400" dirty="0"/>
                  <a:t> majorant le risque de première espèce, en général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fr-FR" sz="2400" dirty="0"/>
                  <a:t> ou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lang="fr-FR" sz="24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Calcul de la statistique du test, c’est-à-dire de la distance entre l’échantillon observé et une norme ou entre les deux échantillons observés.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Détermination de la valeur-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: il s’agit de la probabilité d’obtenir cette valeur de la statistique dans le cas où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400" dirty="0"/>
                  <a:t>Conclusion du test : si la valeur-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2400" dirty="0"/>
                  <a:t> est inférieure au seuil de risque on rejette l’hypothèse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et l’on considère donc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/>
                  <a:t> est vraie; sinon on ne rejette pas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. Dans ce dernier cas cela ne signifie pas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fr-F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 est vraie, mais que rien ne permet de dire qu’elle est fausse à partir des observations.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5C8C869-0EAD-EA43-AF3E-D7D5D6E2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26" y="1431230"/>
                <a:ext cx="10525539" cy="4893647"/>
              </a:xfrm>
              <a:prstGeom prst="rect">
                <a:avLst/>
              </a:prstGeom>
              <a:blipFill>
                <a:blip r:embed="rId3"/>
                <a:stretch>
                  <a:fillRect l="-843" t="-1034" r="-723" b="-15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1329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3. Méthodes et outils utilisés.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Outils utilisés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Environnements de développement : Anaconda et Jupyter notebook.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Librairies Python d’analyse de données : pandas, NumPy, SciPy, Matplotlib, </a:t>
            </a:r>
            <a:r>
              <a:rPr lang="fr-FR" sz="2400" dirty="0" err="1"/>
              <a:t>seaborn</a:t>
            </a:r>
            <a:r>
              <a:rPr lang="fr-FR" sz="2400" dirty="0"/>
              <a:t>.</a:t>
            </a:r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3EA787-9322-1248-A45A-21F20152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312" y="5669187"/>
            <a:ext cx="1963637" cy="360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15E4F05-B60A-E04E-805B-F9F0FEFBE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318" y="5647079"/>
            <a:ext cx="2125162" cy="36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C39ED1E-AFD7-9144-9619-92DDA1C34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958" y="5669187"/>
            <a:ext cx="890722" cy="36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510207D-D59D-7E46-B847-D94BF3F44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049" y="5669187"/>
            <a:ext cx="800000" cy="360000"/>
          </a:xfrm>
          <a:prstGeom prst="rect">
            <a:avLst/>
          </a:prstGeom>
        </p:spPr>
      </p:pic>
      <p:pic>
        <p:nvPicPr>
          <p:cNvPr id="17" name="Image 1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B75C574-D669-0347-BFD5-D1AF51E099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418" y="5669187"/>
            <a:ext cx="1067525" cy="360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14E8EBD-F5BB-754E-8A5B-208207B22A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383" y="3146319"/>
            <a:ext cx="1453585" cy="720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177B8F1-4EBC-C346-9D55-69425E1F4E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93034" y="3146319"/>
            <a:ext cx="621359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57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3. Librairies et outils utilisés.</a:t>
            </a:r>
          </a:p>
        </p:txBody>
      </p:sp>
    </p:spTree>
    <p:extLst>
      <p:ext uri="{BB962C8B-B14F-4D97-AF65-F5344CB8AC3E}">
        <p14:creationId xmlns:p14="http://schemas.microsoft.com/office/powerpoint/2010/main" val="2692839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Cycle de vie des données : remarques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réalité est plus complexe et souvent moins séquentielle, il peut y avoir des “allers-retours“ entre certaines des différentes étapes.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points 3 et 4 sont du ressort de l’</a:t>
            </a:r>
            <a:r>
              <a:rPr lang="fr-FR" sz="2400" b="1" dirty="0"/>
              <a:t>ingénieur data</a:t>
            </a:r>
            <a:r>
              <a:rPr lang="fr-F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 </a:t>
            </a:r>
            <a:r>
              <a:rPr lang="fr-FR" sz="2400" b="1" dirty="0"/>
              <a:t>data scientist </a:t>
            </a:r>
            <a:r>
              <a:rPr lang="fr-FR" sz="2400" dirty="0"/>
              <a:t>va lui se consacrer aux phases 5, 6 et 7 et éventuellement d’une partie de la phase 3.</a:t>
            </a:r>
          </a:p>
        </p:txBody>
      </p:sp>
      <p:pic>
        <p:nvPicPr>
          <p:cNvPr id="9" name="Graphique 8" descr="Homme scientifique avec un remplissage uni">
            <a:extLst>
              <a:ext uri="{FF2B5EF4-FFF2-40B4-BE49-F238E27FC236}">
                <a16:creationId xmlns:a16="http://schemas.microsoft.com/office/drawing/2014/main" id="{0A1FD561-8D99-7344-A8C3-3CAADC355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1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Objectifs de l’analyse exploratoire des données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Étude globale d’un jeu de données comportant de nombreuses observations et de nombreuses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va chercher à synthétiser les données, les visualiser puis détecter des relations entre les différentes variables et/ou les différentes observations.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7" name="Graphique 6" descr="Jongleur avec un remplissage uni">
            <a:extLst>
              <a:ext uri="{FF2B5EF4-FFF2-40B4-BE49-F238E27FC236}">
                <a16:creationId xmlns:a16="http://schemas.microsoft.com/office/drawing/2014/main" id="{4DA0404F-3D23-5146-80B0-983A384D9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5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Concepts mathématiques sous-jacents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Algèbre linéaire.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Théorie des probabilités.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Statistiques.</a:t>
            </a:r>
          </a:p>
        </p:txBody>
      </p:sp>
      <p:pic>
        <p:nvPicPr>
          <p:cNvPr id="5" name="Graphique 4" descr="Distribution normale avec un remplissage uni">
            <a:extLst>
              <a:ext uri="{FF2B5EF4-FFF2-40B4-BE49-F238E27FC236}">
                <a16:creationId xmlns:a16="http://schemas.microsoft.com/office/drawing/2014/main" id="{E6F07716-1714-C349-9BA3-499ECD616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Des techniques et des idées pour la plupart très anciennes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Collecte et recensement de données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Chine : 23 ème siècle avant J.-C.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Egypte : 18 ème siècle avant J.-C.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France : naissance de l’état civil au 14 ème </a:t>
            </a:r>
            <a:r>
              <a:rPr lang="fr-FR" sz="2400"/>
              <a:t>siècle après </a:t>
            </a:r>
            <a:r>
              <a:rPr lang="fr-FR" sz="2400" dirty="0"/>
              <a:t>J.-C.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Premières estimations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France : estimation de la population à l’aide du décompte du nombre de feux (17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Angleterre : estimation de la population à l’aide du décompte du nombre d’enterrements (18 ème siècle)</a:t>
            </a:r>
          </a:p>
        </p:txBody>
      </p:sp>
    </p:spTree>
    <p:extLst>
      <p:ext uri="{BB962C8B-B14F-4D97-AF65-F5344CB8AC3E}">
        <p14:creationId xmlns:p14="http://schemas.microsoft.com/office/powerpoint/2010/main" val="1820717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Contexte.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Des techniques et des idées pour la plupart très anciennes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Calculs de paramètres statistiques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Moyenne arithmétique : Tycho Brahé (16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Médiane : Roger Boscovitch (18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Visualisation 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Diagrammes circulaires et à barres : William Playfair (18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Cartographie : Charles Dupin (19 ème siècle)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Boîte à moustache : John Tukey (20 ème siècle)</a:t>
            </a:r>
          </a:p>
        </p:txBody>
      </p:sp>
    </p:spTree>
    <p:extLst>
      <p:ext uri="{BB962C8B-B14F-4D97-AF65-F5344CB8AC3E}">
        <p14:creationId xmlns:p14="http://schemas.microsoft.com/office/powerpoint/2010/main" val="1946212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2935</Words>
  <Application>Microsoft Macintosh PowerPoint</Application>
  <PresentationFormat>Grand écran</PresentationFormat>
  <Paragraphs>381</Paragraphs>
  <Slides>48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Thème Office</vt:lpstr>
      <vt:lpstr>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62</cp:revision>
  <dcterms:created xsi:type="dcterms:W3CDTF">2021-02-04T09:09:06Z</dcterms:created>
  <dcterms:modified xsi:type="dcterms:W3CDTF">2022-03-14T16:06:27Z</dcterms:modified>
</cp:coreProperties>
</file>