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67" r:id="rId4"/>
    <p:sldId id="335" r:id="rId5"/>
    <p:sldId id="330" r:id="rId6"/>
    <p:sldId id="336" r:id="rId7"/>
    <p:sldId id="331" r:id="rId8"/>
    <p:sldId id="329" r:id="rId9"/>
    <p:sldId id="364" r:id="rId10"/>
    <p:sldId id="333" r:id="rId11"/>
    <p:sldId id="340" r:id="rId12"/>
    <p:sldId id="338" r:id="rId13"/>
    <p:sldId id="339" r:id="rId14"/>
    <p:sldId id="343" r:id="rId15"/>
    <p:sldId id="344" r:id="rId16"/>
    <p:sldId id="341" r:id="rId17"/>
    <p:sldId id="342" r:id="rId18"/>
    <p:sldId id="345" r:id="rId19"/>
    <p:sldId id="346" r:id="rId20"/>
    <p:sldId id="358" r:id="rId21"/>
    <p:sldId id="359" r:id="rId22"/>
    <p:sldId id="348" r:id="rId23"/>
    <p:sldId id="347" r:id="rId24"/>
    <p:sldId id="361" r:id="rId25"/>
    <p:sldId id="362" r:id="rId26"/>
    <p:sldId id="325" r:id="rId27"/>
    <p:sldId id="262" r:id="rId28"/>
    <p:sldId id="268" r:id="rId29"/>
    <p:sldId id="365" r:id="rId30"/>
    <p:sldId id="366" r:id="rId31"/>
    <p:sldId id="368" r:id="rId32"/>
    <p:sldId id="369" r:id="rId33"/>
    <p:sldId id="382" r:id="rId34"/>
    <p:sldId id="350" r:id="rId35"/>
    <p:sldId id="379" r:id="rId36"/>
    <p:sldId id="353" r:id="rId37"/>
    <p:sldId id="378" r:id="rId38"/>
    <p:sldId id="372" r:id="rId39"/>
    <p:sldId id="373" r:id="rId40"/>
    <p:sldId id="374" r:id="rId41"/>
    <p:sldId id="375" r:id="rId42"/>
    <p:sldId id="376" r:id="rId43"/>
    <p:sldId id="354" r:id="rId44"/>
    <p:sldId id="328" r:id="rId45"/>
    <p:sldId id="272" r:id="rId4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2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6"/>
    <p:restoredTop sz="84626"/>
  </p:normalViewPr>
  <p:slideViewPr>
    <p:cSldViewPr snapToGrid="0" snapToObjects="1">
      <p:cViewPr varScale="1">
        <p:scale>
          <a:sx n="117" d="100"/>
          <a:sy n="117" d="100"/>
        </p:scale>
        <p:origin x="2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44D0C-1CB1-E645-87B8-5887239B9ECD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A1237-63C0-2149-90AD-33FFCF7C85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76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© SUPINFO</a:t>
            </a:r>
          </a:p>
          <a:p>
            <a:r>
              <a:rPr lang="fr-FR" dirty="0"/>
              <a:t>Auteur : Laurent GODEFROY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732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Appellation pour le moins trompeuse au premier abord.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 anglais « missing at random (MAR) ».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660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 anglais « missing not at random (MNAR) ».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4381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anglais « listwise deletion ».</a:t>
            </a:r>
          </a:p>
          <a:p>
            <a:r>
              <a:rPr lang="fr-FR" dirty="0"/>
              <a:t>Elle n’est pas recommandée du tout dans le cas de séries temporelles.</a:t>
            </a:r>
          </a:p>
          <a:p>
            <a:r>
              <a:rPr lang="fr-FR" dirty="0"/>
              <a:t>On se fixe parfois un seuil de 5% des valeurs à ne pas dépasser.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374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 anglais « pairwise deletion ».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1831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66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devrait parler en toute rigueur d’imputation simple. D’autres techniques plus sophistiquées existent mais sortent du cadre de ce cours.</a:t>
            </a:r>
          </a:p>
          <a:p>
            <a:r>
              <a:rPr lang="fr-FR" dirty="0"/>
              <a:t>On reviendra sur ces estimateurs dans le cours 4MLSP.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089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Il s’agit plus ou moins d’un travail manuel et très fastidieux.</a:t>
            </a:r>
          </a:p>
          <a:p>
            <a:r>
              <a:rPr lang="fr-FR" dirty="0"/>
              <a:t>Souvent un problème de minuscules/majuscules dans le cas de variables qualitatives.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806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problème provient régulièrement lors de la fusion de deux datasets.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84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Toute cette partie suit l’article “Tidy Data“ de Hadley </a:t>
            </a:r>
            <a:r>
              <a:rPr lang="fr-FR" dirty="0" err="1"/>
              <a:t>Wickham</a:t>
            </a:r>
            <a:r>
              <a:rPr lang="fr-FR" dirty="0"/>
              <a:t>, paru au “Journal of </a:t>
            </a:r>
            <a:r>
              <a:rPr lang="fr-FR" dirty="0" err="1"/>
              <a:t>Statistical</a:t>
            </a:r>
            <a:r>
              <a:rPr lang="fr-FR" dirty="0"/>
              <a:t> Software“. Nous reprendrons d’ailleurs les mêmes exemples que lui. Ce papier est réellement d’excellente qualité et constitue la référence en la matière.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779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Cela facilitera également la communication entre analystes.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09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deux tables à droite sont considérées comme faisant partie d’une même représentation.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849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français on dit “jeu de données rangé“ ce qui n’est pas très élégant. Nous adopterons donc la terminologie (classique) anglaise.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962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va donner un exemple pour chacun de ces cas de figure.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75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Nous n’avons pas affiché toutes les colonnes de ce </a:t>
            </a:r>
            <a:r>
              <a:rPr lang="fr-FR" dirty="0" err="1"/>
              <a:t>dataframe</a:t>
            </a:r>
            <a:r>
              <a:rPr lang="fr-FR" dirty="0"/>
              <a:t>, mais les autres intitulés se devinent aisément.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007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Cette liste est non exhaustive.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578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En anglais « missing completely at random (MCAR) ».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05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35FED-2507-6347-9B57-3FF5AFCD8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D8B847-1B82-BE49-A9A7-C3023CD2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11D94-0717-E14D-B19C-F142F7DB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D62BDA-0F08-504D-9BDA-A04B89E8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0C21CC-1B92-B44B-AE72-CDCCB2D8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40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EDC94-6368-2D4E-8A75-930EFDF0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EE47BB-5DBD-034C-84DA-C86FA33B9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E7FE81-3F94-FB4B-AB88-842AE52D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51EDF4-8F0D-4644-BC7F-8EDA683F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779F0B-3D1B-234B-8E0E-0005BA6E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13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D2D733-6537-F246-9DD6-47A2CFFE2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ED1EB9-F8C4-6F42-9293-8EFB0A55D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78BEE2-EC2A-B14D-8087-8A8A25C4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088C9-8381-E84F-AEB6-0CE68238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FA170-D382-C048-933C-9BCF9266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4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A51D4-1867-8845-820C-C21D7BCE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3841B2-2299-484D-98D4-2509FDD8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7F3535-31CB-2243-9FD7-D6385CE3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828F9A-0BE6-2040-B200-CA9AD150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53960E-7BA0-5744-B871-2625A924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75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28FD5-3D75-FF4B-8910-57BF5A27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4D373C-AC4E-4749-AF27-1D4F5473F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4B37BF-0D5B-EE4F-B5D2-4991975B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C8B85-AF4B-D347-9A59-97FD4522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0FD24F-150A-1443-9905-84B822D4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40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38437-A9AA-1649-93B3-41C10243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52425-B188-F44E-AE00-4A68E5EA4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1B7208-E02E-5B44-B5B0-8F7E4329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479033-F7B2-3340-AA42-C9315CC6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C51178-4562-B14F-81E9-EEB57190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B1059-2BD2-DE48-8A78-A1F0952E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04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87D52-2FB1-1B49-AB3F-B878A6C6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5322B7-F0A2-534D-A6BC-4D36CFB7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541A8E-94B9-9948-9F7F-B59CE4A7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7F5E04-45D9-0B41-A49B-C539BB240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5050A4-C507-9A4F-B6CE-71C0EC9B7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AFD617-5DC0-7146-8644-37FDEF3C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6D3D1A-4433-FB46-BCB3-2FC07477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8BE2A0-7142-7944-9978-9CF0A02E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94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3AE92-F78E-674F-9897-3D26B7A9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C96ECA-9486-6E4B-B4BC-7E76B34E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B4D8AF-4BB6-934B-A379-CBF84C9A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8E009D-38CE-D34C-82BA-3182CA4F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5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844418-3E68-CA4E-AC8C-9D66D925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D285BC-A399-C24D-9863-55D71A82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BC877D-0D91-8442-9A72-AF3420B9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73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C8412-37C8-4B46-9CE8-3469F189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9CD95-5780-714B-A453-63A2F345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D7CA0C-E415-F14F-9EF8-44A9C7CBE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697766-D919-5247-A55B-2A12BA74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B77295-5D11-2841-AC5B-84946CEA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AF8E56-0D31-804D-9F4F-DD615D5E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1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54B13-E418-4E42-B170-1BC86021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349CDA-C85B-4F42-B8C6-26E684EDA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E92AAF-FCE8-F84A-8EB9-CC618F3F7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B83901-E98D-6B44-A440-F9809CD8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B5FCBB-5385-494D-A3C1-C59A68C9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4BFBC5-500C-E04C-A17A-AC6C64E8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2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016B3E-7434-F444-85B1-81A3F66D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C2A833-B532-5441-8F6F-770D7BDE7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AD43F0-39EC-1047-86D5-82DFE14D5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14F5-1D21-F14F-B36B-BCA0A34A15FF}" type="datetimeFigureOut">
              <a:rPr lang="fr-FR" smtClean="0"/>
              <a:t>24/03/2022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6F5D3-EF53-A447-B4AC-97397E1C3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542739-B2AF-EA41-A1C0-C7A7135EE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0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8221A-BD6C-D743-8F79-B5CC237B7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Préparation des données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6B8DA83-B860-924D-B9FE-FE02FD8A3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5983"/>
            <a:ext cx="9144000" cy="1655762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Analyse exploratoire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A1A31C-D020-0B43-A654-BC830BBC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200" y="5454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6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Structuration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Problèmes fréquemment rencontrés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messy dataset ont en général l’un des problèmes de structure suivants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914400" lvl="1" indent="-457200">
              <a:buFont typeface="+mj-lt"/>
              <a:buAutoNum type="arabicPeriod"/>
            </a:pPr>
            <a:r>
              <a:rPr lang="fr-FR" sz="2400" dirty="0"/>
              <a:t>L’en-tête des colonnes contient des valeurs et non uniquement des noms de variables.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dirty="0"/>
              <a:t>Une colonne contient plusieurs variables.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dirty="0"/>
              <a:t> Des variables sont mémorisées à la fois dans des lignes et des colonnes.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dirty="0"/>
              <a:t>Des observations de plusieurs types sont dans une même table.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dirty="0"/>
              <a:t>Des observations du même type sont dans plusieurs tables.</a:t>
            </a:r>
          </a:p>
        </p:txBody>
      </p:sp>
    </p:spTree>
    <p:extLst>
      <p:ext uri="{BB962C8B-B14F-4D97-AF65-F5344CB8AC3E}">
        <p14:creationId xmlns:p14="http://schemas.microsoft.com/office/powerpoint/2010/main" val="23903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Structuration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L’en-tête des colonnes contient des valeurs : exemple</a:t>
            </a:r>
          </a:p>
          <a:p>
            <a:endParaRPr lang="fr-F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</p:txBody>
      </p:sp>
      <p:pic>
        <p:nvPicPr>
          <p:cNvPr id="7" name="Image 6" descr="Une image contenant texte, moniteur, différent, écran&#10;&#10;Description générée automatiquement">
            <a:extLst>
              <a:ext uri="{FF2B5EF4-FFF2-40B4-BE49-F238E27FC236}">
                <a16:creationId xmlns:a16="http://schemas.microsoft.com/office/drawing/2014/main" id="{3642F086-5D73-EB48-9EB2-9E6C7113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5" y="2700000"/>
            <a:ext cx="120650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0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Structuration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L’en-tête des colonnes contient des valeurs : exemple (suite)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crée donc une variable “income“ pour renseigner le salaire et une variable “count“ pour l’effectif correspondant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CA059E-755F-E34D-9928-55D9F96F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00" y="3420000"/>
            <a:ext cx="37338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65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Structuration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Une colonne contient plusieurs variables : exemple</a:t>
            </a:r>
          </a:p>
        </p:txBody>
      </p:sp>
      <p:pic>
        <p:nvPicPr>
          <p:cNvPr id="5" name="Image 4" descr="Une image contenant texte, différent, capture d’écran&#10;&#10;Description générée automatiquement">
            <a:extLst>
              <a:ext uri="{FF2B5EF4-FFF2-40B4-BE49-F238E27FC236}">
                <a16:creationId xmlns:a16="http://schemas.microsoft.com/office/drawing/2014/main" id="{DDF95FE0-949B-2C41-AE9B-608124F43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395" y="2700000"/>
            <a:ext cx="85344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2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Structuration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Une colonne contient plusieurs variables : exemple (suite)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crée d’abord une nouvelle variable pour que dans l’en-tête ne figurent plus de valeurs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D5286E-C9AA-C744-AD1A-CAA3E0E27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3420000"/>
            <a:ext cx="33147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23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Structuration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Une colonne contient plusieurs variables : exemple (fin)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sépare ensuite cette variable nouvellement créée en une variable “sex“ et une variable “age“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5C1728-9B85-6944-B652-04A0808D7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0" y="3420000"/>
            <a:ext cx="33655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5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Structuration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Des variables sont mémorisées à la fois dans des lignes et des colonnes : exemple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C254E5-099C-8D41-BFCA-5499A6211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700000"/>
            <a:ext cx="77343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86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Structuration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Des variables sont mémorisées à la fois dans des lignes et des colonnes : exemple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crée d’abord une nouvelle variable “day“ pour que dans l’en-tête ne figurent plus de valeurs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C9EFB4-19E0-6145-97B1-F610D2421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0" y="3420000"/>
            <a:ext cx="46355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37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Structuration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Des variables sont mémorisées à la fois dans des lignes et des colonnes : exemple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variables “tmin“ et “tmax“ doivent maintenant être mémorisées dans des colonnes et non plus des lignes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950BCE-D674-9E49-908E-A53C2DBC5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95" y="3420000"/>
            <a:ext cx="43180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5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Structuration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Plusieurs types d’observations dans une même table : exemple</a:t>
            </a:r>
          </a:p>
        </p:txBody>
      </p:sp>
      <p:pic>
        <p:nvPicPr>
          <p:cNvPr id="5" name="Image 4" descr="Une image contenant texte, capture d’écran, moniteur&#10;&#10;Description générée automatiquement">
            <a:extLst>
              <a:ext uri="{FF2B5EF4-FFF2-40B4-BE49-F238E27FC236}">
                <a16:creationId xmlns:a16="http://schemas.microsoft.com/office/drawing/2014/main" id="{367F4F3B-9582-1C4D-A203-FA785238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700000"/>
            <a:ext cx="102489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4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2554565"/>
            <a:ext cx="10515600" cy="285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Structuration des données.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Nettoyage des données.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19DB8DF-56A9-C146-8CC5-1A72BBF66B41}"/>
              </a:ext>
            </a:extLst>
          </p:cNvPr>
          <p:cNvSpPr txBox="1">
            <a:spLocks/>
          </p:cNvSpPr>
          <p:nvPr/>
        </p:nvSpPr>
        <p:spPr>
          <a:xfrm>
            <a:off x="4994689" y="402196"/>
            <a:ext cx="2189922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i="1" dirty="0">
                <a:solidFill>
                  <a:schemeClr val="bg1"/>
                </a:solidFill>
              </a:rPr>
              <a:t>Sommaire</a:t>
            </a:r>
          </a:p>
        </p:txBody>
      </p:sp>
      <p:pic>
        <p:nvPicPr>
          <p:cNvPr id="6" name="Graphique 5" descr="Menu avec un remplissage uni">
            <a:extLst>
              <a:ext uri="{FF2B5EF4-FFF2-40B4-BE49-F238E27FC236}">
                <a16:creationId xmlns:a16="http://schemas.microsoft.com/office/drawing/2014/main" id="{F3640D13-DDD0-8D47-9978-9A138749B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23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Structuration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Plusieurs types d’observations dans une même table : exemple (suite)</a:t>
            </a:r>
          </a:p>
          <a:p>
            <a:endParaRPr lang="fr-F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crée d’abord une nouvelle variable “week“ pour que dans l’en-tête ne figurent plus de valeurs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64318B-B870-7A44-90D5-1321195F9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645" y="3420000"/>
            <a:ext cx="75819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94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Structuration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Plusieurs types d’observations dans une même table : exemple (suite)</a:t>
            </a:r>
          </a:p>
          <a:p>
            <a:endParaRPr lang="fr-F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peut alors reformater certaines variables même si cela ne résoudra pas le problème initial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E304F1-3803-3447-B3A9-C0CFA71D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795" y="3420000"/>
            <a:ext cx="74676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59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Structuration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Plusieurs types d’observations dans une même table : exemple (fin)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sépare enfin les données en deux tables, l’une pour les caractéristiques des chansons et l’autre pour leurs classements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459E800-4987-D643-9441-1D7D9A289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35" y="3420000"/>
            <a:ext cx="4864100" cy="2832100"/>
          </a:xfrm>
          <a:prstGeom prst="rect">
            <a:avLst/>
          </a:prstGeom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6E92BA2C-8C14-E543-9692-57519BD27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765" y="3420000"/>
            <a:ext cx="24384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33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Structuration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Un même type d’observations dans plusieurs tables : exemple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À gauche les prénoms d’enfants les plus donnés aux USA en 2014 et à droite en 2015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DAE331-EB45-9F43-B379-A6D8F41B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57" y="3240000"/>
            <a:ext cx="3327400" cy="3200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3417F2E-FE3C-7F46-9D1B-453D47425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645" y="3240000"/>
            <a:ext cx="3327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97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Structuration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Un même type d’observations dans plusieurs tables : exemple (suite)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Il faut d’abord rajouter une variable à chacune des tables pour indiquer l’année de l’étude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305A5B-5C57-9C45-8944-4C683DC4D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00" y="3240000"/>
            <a:ext cx="3924300" cy="3200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CEAE6A7-ACEC-CF49-AD51-45FD0F16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302" y="3240000"/>
            <a:ext cx="3924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06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Structuration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Un même type d’observations dans plusieurs tables : exemple (fin)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Il ne reste alors plus qu’à regrouper les deux tables en une seule :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77D5F47-C951-2443-9A1F-1E4787F7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445" y="3060000"/>
            <a:ext cx="39243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81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117F3F9E-E45E-9844-8215-AA148A5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784514D-DFE8-6540-A8D9-ED1329C44D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1. Structuration des données.</a:t>
            </a:r>
          </a:p>
        </p:txBody>
      </p:sp>
    </p:spTree>
    <p:extLst>
      <p:ext uri="{BB962C8B-B14F-4D97-AF65-F5344CB8AC3E}">
        <p14:creationId xmlns:p14="http://schemas.microsoft.com/office/powerpoint/2010/main" val="1926402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2. Nettoyage des données.</a:t>
            </a:r>
          </a:p>
        </p:txBody>
      </p:sp>
    </p:spTree>
    <p:extLst>
      <p:ext uri="{BB962C8B-B14F-4D97-AF65-F5344CB8AC3E}">
        <p14:creationId xmlns:p14="http://schemas.microsoft.com/office/powerpoint/2010/main" val="227131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Nettoyage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Problèmes récurrents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Valeurs manquantes.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Valeurs impossibles.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Valeurs aberrantes (voir chapitres suivants).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Valeurs incohérentes.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Observations en double.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Types incorrects.</a:t>
            </a:r>
          </a:p>
        </p:txBody>
      </p:sp>
      <p:pic>
        <p:nvPicPr>
          <p:cNvPr id="5" name="Graphique 4" descr="Diamant avec un remplissage uni">
            <a:extLst>
              <a:ext uri="{FF2B5EF4-FFF2-40B4-BE49-F238E27FC236}">
                <a16:creationId xmlns:a16="http://schemas.microsoft.com/office/drawing/2014/main" id="{22099DD6-FD85-3B42-9F86-991691714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61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Nettoyage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Valeurs manquantes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Comme son nom l’indique, une valeur manquante correspond au fait que pour une certaine observation on ne connaisse pas la valeur d’une certaine 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Pour décider de la stratégie à adopter il est nécessaire de comprendre les causes d’une telle absence.</a:t>
            </a:r>
          </a:p>
        </p:txBody>
      </p:sp>
      <p:pic>
        <p:nvPicPr>
          <p:cNvPr id="5" name="Graphique 4" descr="Insecte sous une loupe avec un remplissage uni">
            <a:extLst>
              <a:ext uri="{FF2B5EF4-FFF2-40B4-BE49-F238E27FC236}">
                <a16:creationId xmlns:a16="http://schemas.microsoft.com/office/drawing/2014/main" id="{174050E2-BA22-954E-BC54-45BD2413C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1. Structuration des données.</a:t>
            </a:r>
          </a:p>
        </p:txBody>
      </p:sp>
    </p:spTree>
    <p:extLst>
      <p:ext uri="{BB962C8B-B14F-4D97-AF65-F5344CB8AC3E}">
        <p14:creationId xmlns:p14="http://schemas.microsoft.com/office/powerpoint/2010/main" val="1118698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Nettoyage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Valeurs manquantes de manière complètement aléatoire MMCA  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Cas de figure où les valeurs manquantes d’une certaine variable n’ont rien à voir avec les autres variables ou avec la variable elle-même.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Leurs occurrences sont totalement aléatoires et les observations en question peuvent être retirées de l’échantillon.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Elles sont souvent dues à des facteurs externes (défaillance dans l’observation ou l’enregistrement de l’observation).</a:t>
            </a:r>
          </a:p>
        </p:txBody>
      </p:sp>
    </p:spTree>
    <p:extLst>
      <p:ext uri="{BB962C8B-B14F-4D97-AF65-F5344CB8AC3E}">
        <p14:creationId xmlns:p14="http://schemas.microsoft.com/office/powerpoint/2010/main" val="2499898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Nettoyage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Valeurs manquantes aléatoirement MA 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Dans cette situation les valeurs d’une variable sont manquantes pour une certaine partie (plus ou moins) identifiable de l’échantillon.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Leurs occurrences ne sont pas aléatoires et ces valeurs manquantes peuvent être prédites à l’aide des autres observations et/ou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Il s’agit par exemple d’un sous-groupe de personnes peu enclines par pudeur à répondre à une certaine question lors d’un sondage.</a:t>
            </a:r>
          </a:p>
        </p:txBody>
      </p:sp>
    </p:spTree>
    <p:extLst>
      <p:ext uri="{BB962C8B-B14F-4D97-AF65-F5344CB8AC3E}">
        <p14:creationId xmlns:p14="http://schemas.microsoft.com/office/powerpoint/2010/main" val="3164648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Nettoyage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Valeurs manquantes par omission prévisible MOP 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Cas de figure en partie similaire au MA, on peut identifier le sous-groupe de l’échantillon où les valeurs sont manquantes.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Mais cette fois-ci les valeurs manquantes ne peuvent pas être prédites à l’aide des autres observations et/ou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Il y a en effet une relation entre les valeurs absentes et la cause de leur absence.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81029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Nettoyage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Valeurs manquantes : exemples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MMCA : panne de la batterie d’un capteur, coupure réseau empêchant la transmission de données, perte de fichiers, absence de la prise d’un médicament due à un oubli,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MCA : non réponse par des hommes à une question binaire indiquant la survenue d’une dépression.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MOP : personnes en situation de surpoids ne renseignant pas la valeur de leur poids.</a:t>
            </a:r>
          </a:p>
        </p:txBody>
      </p:sp>
    </p:spTree>
    <p:extLst>
      <p:ext uri="{BB962C8B-B14F-4D97-AF65-F5344CB8AC3E}">
        <p14:creationId xmlns:p14="http://schemas.microsoft.com/office/powerpoint/2010/main" val="1149839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Nettoyage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Suppression par liste : principe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supprime toutes les observations possédant une (ou plusieurs) valeur(s) manquante(s).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Utilisé dans le cas MMCA et si cela ne conduit pas à trop de pertes de données.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Cette méthode peut en effet impliquer un grand nombre de suppressions même si chaque variable a peu de valeurs manquantes. Il suffit en effet que ces valeurs manquantes ne concernent pas les mêmes observations.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28425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Nettoyage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Suppression par liste : exemple</a:t>
            </a:r>
            <a:endParaRPr lang="fr-FR" sz="2400" dirty="0"/>
          </a:p>
        </p:txBody>
      </p:sp>
      <p:pic>
        <p:nvPicPr>
          <p:cNvPr id="11" name="Image 10" descr="Une image contenant texte, moniteur, capture d’écran, noir&#10;&#10;Description générée automatiquement">
            <a:extLst>
              <a:ext uri="{FF2B5EF4-FFF2-40B4-BE49-F238E27FC236}">
                <a16:creationId xmlns:a16="http://schemas.microsoft.com/office/drawing/2014/main" id="{91218C4C-4D44-474D-B95B-FF9A92680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95" y="2631600"/>
            <a:ext cx="10896600" cy="2832100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B343D1E-6075-1746-AC53-510693DC5AED}"/>
              </a:ext>
            </a:extLst>
          </p:cNvPr>
          <p:cNvCxnSpPr>
            <a:cxnSpLocks/>
          </p:cNvCxnSpPr>
          <p:nvPr/>
        </p:nvCxnSpPr>
        <p:spPr>
          <a:xfrm>
            <a:off x="1530000" y="3505201"/>
            <a:ext cx="984068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B22782E-9410-C449-ABB8-BA9AD3B6FFF3}"/>
              </a:ext>
            </a:extLst>
          </p:cNvPr>
          <p:cNvCxnSpPr>
            <a:cxnSpLocks/>
          </p:cNvCxnSpPr>
          <p:nvPr/>
        </p:nvCxnSpPr>
        <p:spPr>
          <a:xfrm>
            <a:off x="1530000" y="4920350"/>
            <a:ext cx="984068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F7D2673-999F-E94D-84DF-EE7709B47ED7}"/>
              </a:ext>
            </a:extLst>
          </p:cNvPr>
          <p:cNvCxnSpPr>
            <a:cxnSpLocks/>
          </p:cNvCxnSpPr>
          <p:nvPr/>
        </p:nvCxnSpPr>
        <p:spPr>
          <a:xfrm>
            <a:off x="1530000" y="5279571"/>
            <a:ext cx="984068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39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Nettoyage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Suppression par paire : principe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ne supprime pas les observations du dataset mais lors du traitement d’une variable on ignore les observations n’ayant pas de valeur pour cette 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Utilisé là aussi dans le cas MMCA.</a:t>
            </a:r>
          </a:p>
        </p:txBody>
      </p:sp>
      <p:pic>
        <p:nvPicPr>
          <p:cNvPr id="5" name="Graphique 4" descr="Lunettes 3D avec un remplissage uni">
            <a:extLst>
              <a:ext uri="{FF2B5EF4-FFF2-40B4-BE49-F238E27FC236}">
                <a16:creationId xmlns:a16="http://schemas.microsoft.com/office/drawing/2014/main" id="{14CA8EB4-3865-C14D-9316-AEEAA4D75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75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Nettoyage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Suppression par paire : exemple</a:t>
            </a:r>
            <a:endParaRPr lang="fr-FR" sz="2400" dirty="0"/>
          </a:p>
        </p:txBody>
      </p:sp>
      <p:pic>
        <p:nvPicPr>
          <p:cNvPr id="4" name="Image 3" descr="Une image contenant texte, moniteur, capture d’écran, noir&#10;&#10;Description générée automatiquement">
            <a:extLst>
              <a:ext uri="{FF2B5EF4-FFF2-40B4-BE49-F238E27FC236}">
                <a16:creationId xmlns:a16="http://schemas.microsoft.com/office/drawing/2014/main" id="{7C427C51-8CDD-F147-9C68-2436E224A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95" y="2631600"/>
            <a:ext cx="10896600" cy="2832100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45F4DE4-A101-8943-9D0C-D0443BE4BF51}"/>
              </a:ext>
            </a:extLst>
          </p:cNvPr>
          <p:cNvCxnSpPr>
            <a:cxnSpLocks/>
          </p:cNvCxnSpPr>
          <p:nvPr/>
        </p:nvCxnSpPr>
        <p:spPr>
          <a:xfrm>
            <a:off x="5111400" y="3505201"/>
            <a:ext cx="540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9B1DBBC-3414-AB42-A702-6B1E2E4BC5A9}"/>
              </a:ext>
            </a:extLst>
          </p:cNvPr>
          <p:cNvCxnSpPr>
            <a:cxnSpLocks/>
          </p:cNvCxnSpPr>
          <p:nvPr/>
        </p:nvCxnSpPr>
        <p:spPr>
          <a:xfrm>
            <a:off x="8181172" y="3505201"/>
            <a:ext cx="540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17004BB-74B5-1840-A355-0A3586BBBF7B}"/>
              </a:ext>
            </a:extLst>
          </p:cNvPr>
          <p:cNvCxnSpPr>
            <a:cxnSpLocks/>
          </p:cNvCxnSpPr>
          <p:nvPr/>
        </p:nvCxnSpPr>
        <p:spPr>
          <a:xfrm>
            <a:off x="8975829" y="3505201"/>
            <a:ext cx="540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2684C3D-6EA0-7E45-A2CF-C1E00069EFF4}"/>
              </a:ext>
            </a:extLst>
          </p:cNvPr>
          <p:cNvCxnSpPr>
            <a:cxnSpLocks/>
          </p:cNvCxnSpPr>
          <p:nvPr/>
        </p:nvCxnSpPr>
        <p:spPr>
          <a:xfrm>
            <a:off x="3794229" y="4920344"/>
            <a:ext cx="540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15821F3-B7FE-7C44-A0F7-9C33D993B3BD}"/>
              </a:ext>
            </a:extLst>
          </p:cNvPr>
          <p:cNvCxnSpPr>
            <a:cxnSpLocks/>
          </p:cNvCxnSpPr>
          <p:nvPr/>
        </p:nvCxnSpPr>
        <p:spPr>
          <a:xfrm>
            <a:off x="6178200" y="5268686"/>
            <a:ext cx="540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554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Nettoyage des données.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Suppression d’une variable : principe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Si une variable contient trop de valeurs manquantes on peut la considérer comme non-pertinente et la supprimer dans son intégralité.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Seuil par exemple de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panose="02040503050406030204" pitchFamily="18" charset="0"/>
                      </a:rPr>
                      <m:t>80%</m:t>
                    </m:r>
                  </m:oMath>
                </a14:m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2677656"/>
              </a:xfrm>
              <a:prstGeom prst="rect">
                <a:avLst/>
              </a:prstGeom>
              <a:blipFill>
                <a:blip r:embed="rId2"/>
                <a:stretch>
                  <a:fillRect l="-843" t="-1887" b="-42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Porte ouverte avec un remplissage uni">
            <a:extLst>
              <a:ext uri="{FF2B5EF4-FFF2-40B4-BE49-F238E27FC236}">
                <a16:creationId xmlns:a16="http://schemas.microsoft.com/office/drawing/2014/main" id="{38A4D0F3-EBBE-2944-9C44-105C2BD88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Nettoyage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Imputation : principe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peut remplacer les valeurs manquantes d’une variable par des valeurs sensées les substituer au mieux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Moyenne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Médiane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Mode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Utilisation d’estimateurs (régression linéaire, plus proches voisins,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Technique utilisée dans le cas MA.</a:t>
            </a:r>
          </a:p>
        </p:txBody>
      </p:sp>
    </p:spTree>
    <p:extLst>
      <p:ext uri="{BB962C8B-B14F-4D97-AF65-F5344CB8AC3E}">
        <p14:creationId xmlns:p14="http://schemas.microsoft.com/office/powerpoint/2010/main" val="377157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Structuration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Objectifs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jeux de données que l’on utilise sont toujours sous la forme d’un tableau à double entrée mais le sens des lignes et colonnes peut varier d’un cas à l’autre.</a:t>
            </a:r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va donc définir une norme pour uniformiser et optimiser la structuration de ces jeux de données.</a:t>
            </a:r>
          </a:p>
        </p:txBody>
      </p:sp>
      <p:pic>
        <p:nvPicPr>
          <p:cNvPr id="5" name="Graphique 4" descr="Mur de briques en construction avec un remplissage uni">
            <a:extLst>
              <a:ext uri="{FF2B5EF4-FFF2-40B4-BE49-F238E27FC236}">
                <a16:creationId xmlns:a16="http://schemas.microsoft.com/office/drawing/2014/main" id="{A9388626-943F-5249-A973-A1A84B6CD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6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Nettoyage des données.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Valeurs impossibles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Il s’agit de valeurs résultant d’erreurs dans la phase de collecte ou de structuration des données.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Par exemple une taille négative, un âge d’humain égal à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panose="02040503050406030204" pitchFamily="18" charset="0"/>
                      </a:rPr>
                      <m:t>666</m:t>
                    </m:r>
                  </m:oMath>
                </a14:m>
                <a:r>
                  <a:rPr lang="fr-FR" sz="2400" dirty="0"/>
                  <a:t>, un calcul de durée invalide, etc.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traitement de ces cas sera similaire à celui des valeurs manquantes sauf si toute la variable est touchée auquel cas on la supprimera.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blipFill>
                <a:blip r:embed="rId2"/>
                <a:stretch>
                  <a:fillRect l="-843" t="-1338" r="-120" b="-30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925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Nettoyage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Valeurs incohérentes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Il s’agit de valeurs existantes et valides mais présentant des erreurs de cohérence dans leurs expressions.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Par exemple un prix exprimé dans plusieurs systèmes monétaires, une taille mesurée dans différentes unités, les modalités d’une variable qualitative différemment orthographiées,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Il convient alors de standardiser les valeurs problématiques. </a:t>
            </a:r>
          </a:p>
        </p:txBody>
      </p:sp>
    </p:spTree>
    <p:extLst>
      <p:ext uri="{BB962C8B-B14F-4D97-AF65-F5344CB8AC3E}">
        <p14:creationId xmlns:p14="http://schemas.microsoft.com/office/powerpoint/2010/main" val="4282553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Nettoyage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Observations en double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 dataset peut contenir des observations dont les valeurs sont strictement identiques pour chacune des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Deux cas de figure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Il s’agit de réels doublons, </a:t>
            </a:r>
            <a:r>
              <a:rPr lang="fr-FR" sz="2400" i="1" dirty="0"/>
              <a:t>i.e.</a:t>
            </a:r>
            <a:r>
              <a:rPr lang="fr-FR" sz="2400" dirty="0"/>
              <a:t> une observation enregistrée plusieurs fois, auquel cas on ne garde qu’un exemplaire.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Il s’agit d’une coïncidence, </a:t>
            </a:r>
            <a:r>
              <a:rPr lang="fr-FR" sz="2400" i="1" dirty="0"/>
              <a:t>i.e.</a:t>
            </a:r>
            <a:r>
              <a:rPr lang="fr-FR" sz="2400" dirty="0"/>
              <a:t> plusieurs observations différentes ayant les mêmes valeurs, auquel cas on les conserve toutes.</a:t>
            </a:r>
          </a:p>
        </p:txBody>
      </p:sp>
    </p:spTree>
    <p:extLst>
      <p:ext uri="{BB962C8B-B14F-4D97-AF65-F5344CB8AC3E}">
        <p14:creationId xmlns:p14="http://schemas.microsoft.com/office/powerpoint/2010/main" val="1056700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Nettoyage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Types incorrects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Problèmes de formatage pour des types de données spécifiques (par exemple pour les dates et heures).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Types mal interprétés lors de l’import d’un dataset via un outil (variable qualitative au lieu de quantitative par exemple).</a:t>
            </a:r>
          </a:p>
        </p:txBody>
      </p:sp>
      <p:pic>
        <p:nvPicPr>
          <p:cNvPr id="5" name="Graphique 4" descr="Voleur avec un remplissage uni">
            <a:extLst>
              <a:ext uri="{FF2B5EF4-FFF2-40B4-BE49-F238E27FC236}">
                <a16:creationId xmlns:a16="http://schemas.microsoft.com/office/drawing/2014/main" id="{8568AD8C-4A2E-804E-93A2-2B7E75217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195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117F3F9E-E45E-9844-8215-AA148A5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784514D-DFE8-6540-A8D9-ED1329C44D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2. Nettoyage des données.</a:t>
            </a:r>
          </a:p>
        </p:txBody>
      </p:sp>
    </p:spTree>
    <p:extLst>
      <p:ext uri="{BB962C8B-B14F-4D97-AF65-F5344CB8AC3E}">
        <p14:creationId xmlns:p14="http://schemas.microsoft.com/office/powerpoint/2010/main" val="11844676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Drapeau de course avec un remplissage uni">
            <a:extLst>
              <a:ext uri="{FF2B5EF4-FFF2-40B4-BE49-F238E27FC236}">
                <a16:creationId xmlns:a16="http://schemas.microsoft.com/office/drawing/2014/main" id="{31EA9D4C-4724-F749-BAC8-105B32CB0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Structuration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Exemple : quatre représentations d’un même jeu de donnée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074DBA-67EB-F648-998C-05004E177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948" y="3093575"/>
            <a:ext cx="4292600" cy="2476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1FE4842-953D-204E-890B-0850D805E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52" y="2026775"/>
            <a:ext cx="46736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4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Structuration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Exemple : quatre représentations d’un même jeu de donnée (suite)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D3A8BC-5DBB-1740-95C3-A603C96C3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" y="2950270"/>
            <a:ext cx="4203700" cy="2476500"/>
          </a:xfrm>
          <a:prstGeom prst="rect">
            <a:avLst/>
          </a:prstGeom>
        </p:spPr>
      </p:pic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6064F990-F8AD-2B49-9FE3-83DF86750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149" y="2379907"/>
            <a:ext cx="3251200" cy="1409700"/>
          </a:xfrm>
          <a:prstGeom prst="rect">
            <a:avLst/>
          </a:prstGeom>
        </p:spPr>
      </p:pic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C9553A4E-B114-694B-A92A-CB6C1DBCD9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299" y="4276619"/>
            <a:ext cx="4152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9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Structuration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Exemple : quatre représentations d’un même jeu de donnée (fin)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Laquelle des quatre représentations précédentes est la plus manipulable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Quel est le principal défaut des trois autres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Comment corriger ces défauts ?</a:t>
            </a:r>
          </a:p>
        </p:txBody>
      </p:sp>
      <p:pic>
        <p:nvPicPr>
          <p:cNvPr id="5" name="Graphique 4" descr="Badge point d’interrogation avec un remplissage uni">
            <a:extLst>
              <a:ext uri="{FF2B5EF4-FFF2-40B4-BE49-F238E27FC236}">
                <a16:creationId xmlns:a16="http://schemas.microsoft.com/office/drawing/2014/main" id="{E744C141-738C-8F49-B13E-A59FB61B9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5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Structuration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Notion de tidy dataset : définition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dira qu’un dataset est un </a:t>
            </a:r>
            <a:r>
              <a:rPr lang="fr-FR" sz="2400" b="1" dirty="0"/>
              <a:t>tidy dataset </a:t>
            </a:r>
            <a:r>
              <a:rPr lang="fr-FR" sz="2400" dirty="0"/>
              <a:t>s’il satisfait aux trois conditions suivantes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914400" lvl="1" indent="-457200">
              <a:buFont typeface="+mj-lt"/>
              <a:buAutoNum type="arabicPeriod"/>
            </a:pPr>
            <a:r>
              <a:rPr lang="fr-FR" sz="2400" dirty="0"/>
              <a:t>Chaque variable constitue une colonne.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dirty="0"/>
              <a:t>Chaque observation constitue une ligne.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dirty="0"/>
              <a:t>Chaque type d’observation constitue une table.</a:t>
            </a:r>
          </a:p>
          <a:p>
            <a:pPr marL="914400" lvl="1" indent="-457200">
              <a:buFont typeface="+mj-lt"/>
              <a:buAutoNum type="arabicPeriod"/>
            </a:pPr>
            <a:endParaRPr lang="fr-F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400" dirty="0"/>
              <a:t>Inversement, si ces critères ne sont pas vérifiés on parlera de </a:t>
            </a:r>
            <a:r>
              <a:rPr lang="fr-FR" sz="2400" b="1" dirty="0"/>
              <a:t>messy dataset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350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Structuration des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Notion de tidy dataset : visualisation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AA6C8F-E362-134B-B7B5-71B275E9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4475"/>
            <a:ext cx="2880000" cy="16615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AA6A368-5447-A842-9A15-82F098380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000" y="2724475"/>
            <a:ext cx="2880000" cy="16615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9409D35-2F4B-3347-A81D-F4E89A473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800" y="2724475"/>
            <a:ext cx="2880000" cy="1661538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F4255A5-D5C4-5144-8590-171E10F7BBC7}"/>
              </a:ext>
            </a:extLst>
          </p:cNvPr>
          <p:cNvCxnSpPr>
            <a:cxnSpLocks/>
          </p:cNvCxnSpPr>
          <p:nvPr/>
        </p:nvCxnSpPr>
        <p:spPr>
          <a:xfrm>
            <a:off x="3340394" y="3016357"/>
            <a:ext cx="0" cy="126000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4828EB2-5A79-0848-A482-07952BFCCCC0}"/>
              </a:ext>
            </a:extLst>
          </p:cNvPr>
          <p:cNvCxnSpPr>
            <a:cxnSpLocks/>
          </p:cNvCxnSpPr>
          <p:nvPr/>
        </p:nvCxnSpPr>
        <p:spPr>
          <a:xfrm>
            <a:off x="2632823" y="3014643"/>
            <a:ext cx="0" cy="126000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4705FF6-43BF-7E47-BEDD-77CB2BA8E8ED}"/>
              </a:ext>
            </a:extLst>
          </p:cNvPr>
          <p:cNvCxnSpPr>
            <a:cxnSpLocks/>
          </p:cNvCxnSpPr>
          <p:nvPr/>
        </p:nvCxnSpPr>
        <p:spPr>
          <a:xfrm>
            <a:off x="2132081" y="3014643"/>
            <a:ext cx="0" cy="126000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B5F7005-F9A4-F546-B73C-A765F5BCC45C}"/>
              </a:ext>
            </a:extLst>
          </p:cNvPr>
          <p:cNvCxnSpPr>
            <a:cxnSpLocks/>
          </p:cNvCxnSpPr>
          <p:nvPr/>
        </p:nvCxnSpPr>
        <p:spPr>
          <a:xfrm>
            <a:off x="1587794" y="3014643"/>
            <a:ext cx="0" cy="126000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2B9503A-E157-6A4B-A9F1-DC680DA0CDF3}"/>
              </a:ext>
            </a:extLst>
          </p:cNvPr>
          <p:cNvCxnSpPr>
            <a:cxnSpLocks/>
          </p:cNvCxnSpPr>
          <p:nvPr/>
        </p:nvCxnSpPr>
        <p:spPr>
          <a:xfrm>
            <a:off x="4991938" y="3070787"/>
            <a:ext cx="2412000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CBCA9CE-BD7C-2143-8D9D-16E2174F46DD}"/>
              </a:ext>
            </a:extLst>
          </p:cNvPr>
          <p:cNvCxnSpPr>
            <a:cxnSpLocks/>
          </p:cNvCxnSpPr>
          <p:nvPr/>
        </p:nvCxnSpPr>
        <p:spPr>
          <a:xfrm>
            <a:off x="4991938" y="3310273"/>
            <a:ext cx="2412000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3E91A32-35B0-EB40-99A5-A0E10E97ACE9}"/>
              </a:ext>
            </a:extLst>
          </p:cNvPr>
          <p:cNvCxnSpPr>
            <a:cxnSpLocks/>
          </p:cNvCxnSpPr>
          <p:nvPr/>
        </p:nvCxnSpPr>
        <p:spPr>
          <a:xfrm>
            <a:off x="4991938" y="3533472"/>
            <a:ext cx="2412000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CFD9DC7-8F61-AC46-A7E7-DD0C4A3B4668}"/>
              </a:ext>
            </a:extLst>
          </p:cNvPr>
          <p:cNvCxnSpPr>
            <a:cxnSpLocks/>
          </p:cNvCxnSpPr>
          <p:nvPr/>
        </p:nvCxnSpPr>
        <p:spPr>
          <a:xfrm>
            <a:off x="4991938" y="3772958"/>
            <a:ext cx="2412000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71CE397-2C2C-EC4A-BF3F-B9CDAE493292}"/>
              </a:ext>
            </a:extLst>
          </p:cNvPr>
          <p:cNvCxnSpPr>
            <a:cxnSpLocks/>
          </p:cNvCxnSpPr>
          <p:nvPr/>
        </p:nvCxnSpPr>
        <p:spPr>
          <a:xfrm>
            <a:off x="4991938" y="4012443"/>
            <a:ext cx="2412000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485B690-583A-5547-888D-37187F97093E}"/>
              </a:ext>
            </a:extLst>
          </p:cNvPr>
          <p:cNvCxnSpPr>
            <a:cxnSpLocks/>
          </p:cNvCxnSpPr>
          <p:nvPr/>
        </p:nvCxnSpPr>
        <p:spPr>
          <a:xfrm>
            <a:off x="4991938" y="4252871"/>
            <a:ext cx="2412000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2A1B7F14-02AF-7541-9BD9-E5822B2362FC}"/>
              </a:ext>
            </a:extLst>
          </p:cNvPr>
          <p:cNvSpPr/>
          <p:nvPr/>
        </p:nvSpPr>
        <p:spPr>
          <a:xfrm>
            <a:off x="9041363" y="3266730"/>
            <a:ext cx="356204" cy="8708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6AE7373-E130-AC45-A904-013B8329777D}"/>
              </a:ext>
            </a:extLst>
          </p:cNvPr>
          <p:cNvSpPr/>
          <p:nvPr/>
        </p:nvSpPr>
        <p:spPr>
          <a:xfrm>
            <a:off x="9041363" y="3031213"/>
            <a:ext cx="356204" cy="8708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4A614AA-9DE0-4D45-9C0D-58948155F35A}"/>
              </a:ext>
            </a:extLst>
          </p:cNvPr>
          <p:cNvSpPr/>
          <p:nvPr/>
        </p:nvSpPr>
        <p:spPr>
          <a:xfrm>
            <a:off x="9041363" y="3511701"/>
            <a:ext cx="356204" cy="8708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58AE7D3-C14F-5441-8D08-1419CB53D4FD}"/>
              </a:ext>
            </a:extLst>
          </p:cNvPr>
          <p:cNvSpPr/>
          <p:nvPr/>
        </p:nvSpPr>
        <p:spPr>
          <a:xfrm>
            <a:off x="9041363" y="3756672"/>
            <a:ext cx="356204" cy="8708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F336B77-141E-EE42-9C70-EFB47524B8DF}"/>
              </a:ext>
            </a:extLst>
          </p:cNvPr>
          <p:cNvSpPr/>
          <p:nvPr/>
        </p:nvSpPr>
        <p:spPr>
          <a:xfrm>
            <a:off x="9041363" y="3984256"/>
            <a:ext cx="356204" cy="8708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45F02DA-9C96-9245-99D3-06FDBF6D099C}"/>
              </a:ext>
            </a:extLst>
          </p:cNvPr>
          <p:cNvSpPr/>
          <p:nvPr/>
        </p:nvSpPr>
        <p:spPr>
          <a:xfrm>
            <a:off x="9041363" y="4201704"/>
            <a:ext cx="356204" cy="8708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5F053AA3-C1FF-3148-AA3B-D40DF2203CCE}"/>
              </a:ext>
            </a:extLst>
          </p:cNvPr>
          <p:cNvSpPr/>
          <p:nvPr/>
        </p:nvSpPr>
        <p:spPr>
          <a:xfrm>
            <a:off x="9585650" y="3252583"/>
            <a:ext cx="356204" cy="8708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D71CCB21-5EBD-A14E-99A0-FE1FF2B24652}"/>
              </a:ext>
            </a:extLst>
          </p:cNvPr>
          <p:cNvSpPr/>
          <p:nvPr/>
        </p:nvSpPr>
        <p:spPr>
          <a:xfrm>
            <a:off x="9585650" y="3017066"/>
            <a:ext cx="356204" cy="8708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B76BB994-3BC5-8F41-90BF-E38AF42A22C9}"/>
              </a:ext>
            </a:extLst>
          </p:cNvPr>
          <p:cNvSpPr/>
          <p:nvPr/>
        </p:nvSpPr>
        <p:spPr>
          <a:xfrm>
            <a:off x="9585650" y="3497554"/>
            <a:ext cx="356204" cy="8708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C527CD3-57AB-6D4E-8200-A466F8EB58FB}"/>
              </a:ext>
            </a:extLst>
          </p:cNvPr>
          <p:cNvSpPr/>
          <p:nvPr/>
        </p:nvSpPr>
        <p:spPr>
          <a:xfrm>
            <a:off x="9585650" y="3742525"/>
            <a:ext cx="356204" cy="8708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70CB9A0B-21DD-2D49-B85D-8C6D6AC056CF}"/>
              </a:ext>
            </a:extLst>
          </p:cNvPr>
          <p:cNvSpPr/>
          <p:nvPr/>
        </p:nvSpPr>
        <p:spPr>
          <a:xfrm>
            <a:off x="9585650" y="3970109"/>
            <a:ext cx="356204" cy="8708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20FA1ADF-885C-E543-AE7E-4EBE642DCCA8}"/>
              </a:ext>
            </a:extLst>
          </p:cNvPr>
          <p:cNvSpPr/>
          <p:nvPr/>
        </p:nvSpPr>
        <p:spPr>
          <a:xfrm>
            <a:off x="9585650" y="4187557"/>
            <a:ext cx="356204" cy="8708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3B30CF58-CD74-FB4F-9088-0C21B0C62859}"/>
              </a:ext>
            </a:extLst>
          </p:cNvPr>
          <p:cNvSpPr/>
          <p:nvPr/>
        </p:nvSpPr>
        <p:spPr>
          <a:xfrm>
            <a:off x="10112878" y="3252583"/>
            <a:ext cx="356204" cy="8708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820C8437-6FEB-224F-819A-FF75DEC21E30}"/>
              </a:ext>
            </a:extLst>
          </p:cNvPr>
          <p:cNvSpPr/>
          <p:nvPr/>
        </p:nvSpPr>
        <p:spPr>
          <a:xfrm>
            <a:off x="10112878" y="3017066"/>
            <a:ext cx="356204" cy="8708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394C8CA1-8D7F-2D41-B457-277277B62B1C}"/>
              </a:ext>
            </a:extLst>
          </p:cNvPr>
          <p:cNvSpPr/>
          <p:nvPr/>
        </p:nvSpPr>
        <p:spPr>
          <a:xfrm>
            <a:off x="10112878" y="3497554"/>
            <a:ext cx="356204" cy="8708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94B58F5E-883A-0741-AB9A-736D3A0E2634}"/>
              </a:ext>
            </a:extLst>
          </p:cNvPr>
          <p:cNvSpPr/>
          <p:nvPr/>
        </p:nvSpPr>
        <p:spPr>
          <a:xfrm>
            <a:off x="10112878" y="3742525"/>
            <a:ext cx="356204" cy="8708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14A2542-3281-444B-9E99-FCDC947D085A}"/>
              </a:ext>
            </a:extLst>
          </p:cNvPr>
          <p:cNvSpPr/>
          <p:nvPr/>
        </p:nvSpPr>
        <p:spPr>
          <a:xfrm>
            <a:off x="10112878" y="3970109"/>
            <a:ext cx="356204" cy="8708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63B6B032-C9CC-6447-9801-DF25F395C6A6}"/>
              </a:ext>
            </a:extLst>
          </p:cNvPr>
          <p:cNvSpPr/>
          <p:nvPr/>
        </p:nvSpPr>
        <p:spPr>
          <a:xfrm>
            <a:off x="10112878" y="4187557"/>
            <a:ext cx="356204" cy="8708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4B61078D-3623-6D49-AFCE-6666B275547E}"/>
              </a:ext>
            </a:extLst>
          </p:cNvPr>
          <p:cNvSpPr/>
          <p:nvPr/>
        </p:nvSpPr>
        <p:spPr>
          <a:xfrm>
            <a:off x="10835267" y="3252583"/>
            <a:ext cx="356204" cy="8708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52B8665-9AA0-1442-8031-2898F265EEB4}"/>
              </a:ext>
            </a:extLst>
          </p:cNvPr>
          <p:cNvSpPr/>
          <p:nvPr/>
        </p:nvSpPr>
        <p:spPr>
          <a:xfrm>
            <a:off x="10835267" y="3017066"/>
            <a:ext cx="356204" cy="8708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7C32E844-8915-E344-99B9-EE7426EF88F2}"/>
              </a:ext>
            </a:extLst>
          </p:cNvPr>
          <p:cNvSpPr/>
          <p:nvPr/>
        </p:nvSpPr>
        <p:spPr>
          <a:xfrm>
            <a:off x="10835267" y="3497554"/>
            <a:ext cx="356204" cy="8708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27A29E10-33F4-C149-8140-2F1C166B75EA}"/>
              </a:ext>
            </a:extLst>
          </p:cNvPr>
          <p:cNvSpPr/>
          <p:nvPr/>
        </p:nvSpPr>
        <p:spPr>
          <a:xfrm>
            <a:off x="10835267" y="3742525"/>
            <a:ext cx="356204" cy="8708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A5516E2-3BDB-C449-B7D3-D7A5200DF0BA}"/>
              </a:ext>
            </a:extLst>
          </p:cNvPr>
          <p:cNvSpPr/>
          <p:nvPr/>
        </p:nvSpPr>
        <p:spPr>
          <a:xfrm>
            <a:off x="10835267" y="3970109"/>
            <a:ext cx="356204" cy="8708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480C47F5-4406-8E42-BA03-4C5F55DB9C8C}"/>
              </a:ext>
            </a:extLst>
          </p:cNvPr>
          <p:cNvSpPr/>
          <p:nvPr/>
        </p:nvSpPr>
        <p:spPr>
          <a:xfrm>
            <a:off x="10835267" y="4187557"/>
            <a:ext cx="356204" cy="87086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F4E0A5CA-7D01-814A-8E14-93F4AE9FB893}"/>
              </a:ext>
            </a:extLst>
          </p:cNvPr>
          <p:cNvSpPr txBox="1"/>
          <p:nvPr/>
        </p:nvSpPr>
        <p:spPr>
          <a:xfrm>
            <a:off x="1288360" y="4690326"/>
            <a:ext cx="1979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Les variables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C913101-3342-AE48-8D2D-CBFAE7CC8DBC}"/>
              </a:ext>
            </a:extLst>
          </p:cNvPr>
          <p:cNvSpPr txBox="1"/>
          <p:nvPr/>
        </p:nvSpPr>
        <p:spPr>
          <a:xfrm>
            <a:off x="5056524" y="4690326"/>
            <a:ext cx="2282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Les observations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45C6E38-F6F5-2A47-AAC3-0B824D870632}"/>
              </a:ext>
            </a:extLst>
          </p:cNvPr>
          <p:cNvSpPr txBox="1"/>
          <p:nvPr/>
        </p:nvSpPr>
        <p:spPr>
          <a:xfrm>
            <a:off x="9397567" y="4690326"/>
            <a:ext cx="1786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Les valeurs</a:t>
            </a:r>
          </a:p>
        </p:txBody>
      </p:sp>
    </p:spTree>
    <p:extLst>
      <p:ext uri="{BB962C8B-B14F-4D97-AF65-F5344CB8AC3E}">
        <p14:creationId xmlns:p14="http://schemas.microsoft.com/office/powerpoint/2010/main" val="9723827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1971</Words>
  <Application>Microsoft Macintosh PowerPoint</Application>
  <PresentationFormat>Grand écran</PresentationFormat>
  <Paragraphs>283</Paragraphs>
  <Slides>45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Thème Office</vt:lpstr>
      <vt:lpstr>Préparation des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Laurent Godefroy</dc:creator>
  <cp:lastModifiedBy>Laurent Godefroy</cp:lastModifiedBy>
  <cp:revision>51</cp:revision>
  <dcterms:created xsi:type="dcterms:W3CDTF">2021-02-04T09:09:06Z</dcterms:created>
  <dcterms:modified xsi:type="dcterms:W3CDTF">2022-03-24T09:24:12Z</dcterms:modified>
</cp:coreProperties>
</file>