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5"/>
  </p:notesMasterIdLst>
  <p:sldIdLst>
    <p:sldId id="256" r:id="rId2"/>
    <p:sldId id="257" r:id="rId3"/>
    <p:sldId id="267" r:id="rId4"/>
    <p:sldId id="258" r:id="rId5"/>
    <p:sldId id="331" r:id="rId6"/>
    <p:sldId id="329" r:id="rId7"/>
    <p:sldId id="391" r:id="rId8"/>
    <p:sldId id="401" r:id="rId9"/>
    <p:sldId id="393" r:id="rId10"/>
    <p:sldId id="330" r:id="rId11"/>
    <p:sldId id="332" r:id="rId12"/>
    <p:sldId id="335" r:id="rId13"/>
    <p:sldId id="343" r:id="rId14"/>
    <p:sldId id="345" r:id="rId15"/>
    <p:sldId id="344" r:id="rId16"/>
    <p:sldId id="347" r:id="rId17"/>
    <p:sldId id="348" r:id="rId18"/>
    <p:sldId id="337" r:id="rId19"/>
    <p:sldId id="354" r:id="rId20"/>
    <p:sldId id="365" r:id="rId21"/>
    <p:sldId id="340" r:id="rId22"/>
    <p:sldId id="349" r:id="rId23"/>
    <p:sldId id="356" r:id="rId24"/>
    <p:sldId id="346" r:id="rId25"/>
    <p:sldId id="352" r:id="rId26"/>
    <p:sldId id="357" r:id="rId27"/>
    <p:sldId id="415" r:id="rId28"/>
    <p:sldId id="358" r:id="rId29"/>
    <p:sldId id="362" r:id="rId30"/>
    <p:sldId id="360" r:id="rId31"/>
    <p:sldId id="361" r:id="rId32"/>
    <p:sldId id="416" r:id="rId33"/>
    <p:sldId id="363" r:id="rId34"/>
    <p:sldId id="325" r:id="rId35"/>
    <p:sldId id="262" r:id="rId36"/>
    <p:sldId id="268" r:id="rId37"/>
    <p:sldId id="367" r:id="rId38"/>
    <p:sldId id="368" r:id="rId39"/>
    <p:sldId id="394" r:id="rId40"/>
    <p:sldId id="396" r:id="rId41"/>
    <p:sldId id="395" r:id="rId42"/>
    <p:sldId id="397" r:id="rId43"/>
    <p:sldId id="398" r:id="rId44"/>
    <p:sldId id="405" r:id="rId45"/>
    <p:sldId id="406" r:id="rId46"/>
    <p:sldId id="407" r:id="rId47"/>
    <p:sldId id="408" r:id="rId48"/>
    <p:sldId id="369" r:id="rId49"/>
    <p:sldId id="370" r:id="rId50"/>
    <p:sldId id="372" r:id="rId51"/>
    <p:sldId id="374" r:id="rId52"/>
    <p:sldId id="381" r:id="rId53"/>
    <p:sldId id="377" r:id="rId54"/>
    <p:sldId id="376" r:id="rId55"/>
    <p:sldId id="402" r:id="rId56"/>
    <p:sldId id="419" r:id="rId57"/>
    <p:sldId id="403" r:id="rId58"/>
    <p:sldId id="385" r:id="rId59"/>
    <p:sldId id="404" r:id="rId60"/>
    <p:sldId id="417" r:id="rId61"/>
    <p:sldId id="413" r:id="rId62"/>
    <p:sldId id="328" r:id="rId63"/>
    <p:sldId id="272" r:id="rId6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6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97"/>
    <p:restoredTop sz="84644"/>
  </p:normalViewPr>
  <p:slideViewPr>
    <p:cSldViewPr snapToGrid="0" snapToObjects="1">
      <p:cViewPr varScale="1">
        <p:scale>
          <a:sx n="115" d="100"/>
          <a:sy n="115" d="100"/>
        </p:scale>
        <p:origin x="232" y="25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4D0C-1CB1-E645-87B8-5887239B9ECD}" type="datetimeFigureOut">
              <a:rPr lang="fr-FR" smtClean="0"/>
              <a:t>18/03/2022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1237-63C0-2149-90AD-33FFCF7C8578}" type="slidenum">
              <a:rPr lang="fr-FR" smtClean="0"/>
              <a:t>‹N°›</a:t>
            </a:fld>
            <a:endParaRPr lang="fr-FR"/>
          </a:p>
        </p:txBody>
      </p:sp>
    </p:spTree>
    <p:extLst>
      <p:ext uri="{BB962C8B-B14F-4D97-AF65-F5344CB8AC3E}">
        <p14:creationId xmlns:p14="http://schemas.microsoft.com/office/powerpoint/2010/main" val="7777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SUPINFO</a:t>
            </a:r>
          </a:p>
          <a:p>
            <a:r>
              <a:rPr lang="fr-FR" dirty="0"/>
              <a:t>Auteur : Laurent GODEFROY</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a:t>
            </a:fld>
            <a:endParaRPr lang="fr-FR"/>
          </a:p>
        </p:txBody>
      </p:sp>
    </p:spTree>
    <p:extLst>
      <p:ext uri="{BB962C8B-B14F-4D97-AF65-F5344CB8AC3E}">
        <p14:creationId xmlns:p14="http://schemas.microsoft.com/office/powerpoint/2010/main" val="105173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r>
                  <a:rPr lang="fr-FR" dirty="0"/>
                  <a:t>Cette valeur-</a:t>
                </a:r>
                <a14:m>
                  <m:oMath xmlns:m="http://schemas.openxmlformats.org/officeDocument/2006/math">
                    <m:r>
                      <a:rPr lang="fr-FR" b="0" i="1" smtClean="0">
                        <a:latin typeface="Cambria Math" panose="02040503050406030204" pitchFamily="18" charset="0"/>
                      </a:rPr>
                      <m:t>𝑝</m:t>
                    </m:r>
                  </m:oMath>
                </a14:m>
                <a:r>
                  <a:rPr lang="fr-FR" dirty="0"/>
                  <a:t> est calculée par toutes</a:t>
                </a:r>
                <a:r>
                  <a:rPr lang="fr-FR" baseline="0" dirty="0"/>
                  <a:t> les librairies statistiques.</a:t>
                </a:r>
                <a:endParaRPr lang="fr-FR" dirty="0"/>
              </a:p>
            </p:txBody>
          </p:sp>
        </mc:Choice>
        <mc:Fallback xmlns="">
          <p:sp>
            <p:nvSpPr>
              <p:cNvPr id="3" name="Espace réservé des notes 2"/>
              <p:cNvSpPr>
                <a:spLocks noGrp="1"/>
              </p:cNvSpPr>
              <p:nvPr>
                <p:ph type="body" idx="1"/>
              </p:nvPr>
            </p:nvSpPr>
            <p:spPr/>
            <p:txBody>
              <a:bodyPr/>
              <a:lstStyle/>
              <a:p>
                <a:r>
                  <a:rPr lang="fr-FR" dirty="0"/>
                  <a:t>Cette valeur-</a:t>
                </a:r>
                <a:r>
                  <a:rPr lang="fr-FR" b="0" i="0">
                    <a:latin typeface="Cambria Math" panose="02040503050406030204" pitchFamily="18" charset="0"/>
                  </a:rPr>
                  <a:t>𝑝</a:t>
                </a:r>
                <a:r>
                  <a:rPr lang="fr-FR" dirty="0"/>
                  <a:t> est calculée par toutes</a:t>
                </a:r>
                <a:r>
                  <a:rPr lang="fr-FR" baseline="0" dirty="0"/>
                  <a:t> les librairies statistiques.</a:t>
                </a:r>
                <a:endParaRPr lang="fr-FR" dirty="0"/>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26</a:t>
            </a:fld>
            <a:endParaRPr lang="fr-FR"/>
          </a:p>
        </p:txBody>
      </p:sp>
    </p:spTree>
    <p:extLst>
      <p:ext uri="{BB962C8B-B14F-4D97-AF65-F5344CB8AC3E}">
        <p14:creationId xmlns:p14="http://schemas.microsoft.com/office/powerpoint/2010/main" val="1858398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r>
                  <a:rPr lang="fr-FR" dirty="0"/>
                  <a:t>Cette valeur-</a:t>
                </a:r>
                <a14:m>
                  <m:oMath xmlns:m="http://schemas.openxmlformats.org/officeDocument/2006/math">
                    <m:r>
                      <a:rPr lang="fr-FR" b="0" i="1" smtClean="0">
                        <a:latin typeface="Cambria Math" panose="02040503050406030204" pitchFamily="18" charset="0"/>
                      </a:rPr>
                      <m:t>𝑝</m:t>
                    </m:r>
                  </m:oMath>
                </a14:m>
                <a:r>
                  <a:rPr lang="fr-FR" dirty="0"/>
                  <a:t> est calculée par toutes</a:t>
                </a:r>
                <a:r>
                  <a:rPr lang="fr-FR" baseline="0" dirty="0"/>
                  <a:t> les librairies statistiques.</a:t>
                </a:r>
                <a:endParaRPr lang="fr-FR" dirty="0"/>
              </a:p>
            </p:txBody>
          </p:sp>
        </mc:Choice>
        <mc:Fallback xmlns="">
          <p:sp>
            <p:nvSpPr>
              <p:cNvPr id="3" name="Espace réservé des notes 2"/>
              <p:cNvSpPr>
                <a:spLocks noGrp="1"/>
              </p:cNvSpPr>
              <p:nvPr>
                <p:ph type="body" idx="1"/>
              </p:nvPr>
            </p:nvSpPr>
            <p:spPr/>
            <p:txBody>
              <a:bodyPr/>
              <a:lstStyle/>
              <a:p>
                <a:r>
                  <a:rPr lang="fr-FR" dirty="0"/>
                  <a:t>Cette valeur-</a:t>
                </a:r>
                <a:r>
                  <a:rPr lang="fr-FR" b="0" i="0">
                    <a:latin typeface="Cambria Math" panose="02040503050406030204" pitchFamily="18" charset="0"/>
                  </a:rPr>
                  <a:t>𝑝</a:t>
                </a:r>
                <a:r>
                  <a:rPr lang="fr-FR" dirty="0"/>
                  <a:t> est calculée par toutes</a:t>
                </a:r>
                <a:r>
                  <a:rPr lang="fr-FR" baseline="0" dirty="0"/>
                  <a:t> les librairies statistiques.</a:t>
                </a:r>
                <a:endParaRPr lang="fr-FR" dirty="0"/>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27</a:t>
            </a:fld>
            <a:endParaRPr lang="fr-FR"/>
          </a:p>
        </p:txBody>
      </p:sp>
    </p:spTree>
    <p:extLst>
      <p:ext uri="{BB962C8B-B14F-4D97-AF65-F5344CB8AC3E}">
        <p14:creationId xmlns:p14="http://schemas.microsoft.com/office/powerpoint/2010/main" val="2271594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a retenu ici que les quatre principales maisons.</a:t>
            </a:r>
          </a:p>
          <a:p>
            <a:r>
              <a:rPr lang="fr-FR" dirty="0"/>
              <a:t>Les modalités sont classées ici par effectifs décroissant mais cela n’a aucune importance/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29</a:t>
            </a:fld>
            <a:endParaRPr lang="fr-FR"/>
          </a:p>
        </p:txBody>
      </p:sp>
    </p:spTree>
    <p:extLst>
      <p:ext uri="{BB962C8B-B14F-4D97-AF65-F5344CB8AC3E}">
        <p14:creationId xmlns:p14="http://schemas.microsoft.com/office/powerpoint/2010/main" val="56808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37</a:t>
            </a:fld>
            <a:endParaRPr lang="fr-FR"/>
          </a:p>
        </p:txBody>
      </p:sp>
    </p:spTree>
    <p:extLst>
      <p:ext uri="{BB962C8B-B14F-4D97-AF65-F5344CB8AC3E}">
        <p14:creationId xmlns:p14="http://schemas.microsoft.com/office/powerpoint/2010/main" val="1460786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40</a:t>
            </a:fld>
            <a:endParaRPr lang="fr-FR"/>
          </a:p>
        </p:txBody>
      </p:sp>
    </p:spTree>
    <p:extLst>
      <p:ext uri="{BB962C8B-B14F-4D97-AF65-F5344CB8AC3E}">
        <p14:creationId xmlns:p14="http://schemas.microsoft.com/office/powerpoint/2010/main" val="4164477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pourra aussi faire un tableau de contingence avec les fréquences.</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41</a:t>
            </a:fld>
            <a:endParaRPr lang="fr-FR"/>
          </a:p>
        </p:txBody>
      </p:sp>
    </p:spTree>
    <p:extLst>
      <p:ext uri="{BB962C8B-B14F-4D97-AF65-F5344CB8AC3E}">
        <p14:creationId xmlns:p14="http://schemas.microsoft.com/office/powerpoint/2010/main" val="3616421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a retenu ici que les quatre principales maisons.</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42</a:t>
            </a:fld>
            <a:endParaRPr lang="fr-FR"/>
          </a:p>
        </p:txBody>
      </p:sp>
    </p:spTree>
    <p:extLst>
      <p:ext uri="{BB962C8B-B14F-4D97-AF65-F5344CB8AC3E}">
        <p14:creationId xmlns:p14="http://schemas.microsoft.com/office/powerpoint/2010/main" val="412825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Pas facile à expliquer textuellement, les exemples parleront d’eux-mêmes.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43</a:t>
            </a:fld>
            <a:endParaRPr lang="fr-FR"/>
          </a:p>
        </p:txBody>
      </p:sp>
    </p:spTree>
    <p:extLst>
      <p:ext uri="{BB962C8B-B14F-4D97-AF65-F5344CB8AC3E}">
        <p14:creationId xmlns:p14="http://schemas.microsoft.com/office/powerpoint/2010/main" val="80041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dit “</a:t>
            </a:r>
            <a:r>
              <a:rPr lang="fr-FR" dirty="0" err="1"/>
              <a:t>grouped</a:t>
            </a:r>
            <a:r>
              <a:rPr lang="fr-FR" dirty="0"/>
              <a:t> bar chart“ en anglais.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44</a:t>
            </a:fld>
            <a:endParaRPr lang="fr-FR"/>
          </a:p>
        </p:txBody>
      </p:sp>
    </p:spTree>
    <p:extLst>
      <p:ext uri="{BB962C8B-B14F-4D97-AF65-F5344CB8AC3E}">
        <p14:creationId xmlns:p14="http://schemas.microsoft.com/office/powerpoint/2010/main" val="36455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dit “stacked bar chart“ en anglais.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type de graphique est assez décrié car il est difficilement lisible et donc interprétable.</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45</a:t>
            </a:fld>
            <a:endParaRPr lang="fr-FR"/>
          </a:p>
        </p:txBody>
      </p:sp>
    </p:spTree>
    <p:extLst>
      <p:ext uri="{BB962C8B-B14F-4D97-AF65-F5344CB8AC3E}">
        <p14:creationId xmlns:p14="http://schemas.microsoft.com/office/powerpoint/2010/main" val="3778812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11</a:t>
            </a:fld>
            <a:endParaRPr lang="fr-FR"/>
          </a:p>
        </p:txBody>
      </p:sp>
    </p:spTree>
    <p:extLst>
      <p:ext uri="{BB962C8B-B14F-4D97-AF65-F5344CB8AC3E}">
        <p14:creationId xmlns:p14="http://schemas.microsoft.com/office/powerpoint/2010/main" val="4010683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français, la dénomination n’est vraiment pas élégante. On dit “segmented bar chart“ en anglais.</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46</a:t>
            </a:fld>
            <a:endParaRPr lang="fr-FR"/>
          </a:p>
        </p:txBody>
      </p:sp>
    </p:spTree>
    <p:extLst>
      <p:ext uri="{BB962C8B-B14F-4D97-AF65-F5344CB8AC3E}">
        <p14:creationId xmlns:p14="http://schemas.microsoft.com/office/powerpoint/2010/main" val="390198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verra plus tard que l’on peut également appliquer ce test à deux variables quantitatives discrètes ne prenant qu’un nombre fini de valeurs.</a:t>
            </a:r>
          </a:p>
          <a:p>
            <a:r>
              <a:rPr lang="fr-FR" dirty="0"/>
              <a:t>Rappelons que si deux variables ont indépendantes, connaître les valeurs de l’une ne donne aucune information sur les valeurs de l’autre.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48</a:t>
            </a:fld>
            <a:endParaRPr lang="fr-FR"/>
          </a:p>
        </p:txBody>
      </p:sp>
    </p:spTree>
    <p:extLst>
      <p:ext uri="{BB962C8B-B14F-4D97-AF65-F5344CB8AC3E}">
        <p14:creationId xmlns:p14="http://schemas.microsoft.com/office/powerpoint/2010/main" val="3720920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retrouve la règle du produit lors de l’indépendance de deux variables aléatoires.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52</a:t>
            </a:fld>
            <a:endParaRPr lang="fr-FR"/>
          </a:p>
        </p:txBody>
      </p:sp>
    </p:spTree>
    <p:extLst>
      <p:ext uri="{BB962C8B-B14F-4D97-AF65-F5344CB8AC3E}">
        <p14:creationId xmlns:p14="http://schemas.microsoft.com/office/powerpoint/2010/main" val="1164686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valeur-</a:t>
                </a:r>
                <a14:m>
                  <m:oMath xmlns:m="http://schemas.openxmlformats.org/officeDocument/2006/math">
                    <m:r>
                      <a:rPr lang="fr-FR" b="0" i="1" smtClean="0">
                        <a:latin typeface="Cambria Math" panose="02040503050406030204" pitchFamily="18" charset="0"/>
                      </a:rPr>
                      <m:t>𝑝</m:t>
                    </m:r>
                  </m:oMath>
                </a14:m>
                <a:r>
                  <a:rPr lang="fr-FR" dirty="0"/>
                  <a:t> est calculée par toutes</a:t>
                </a:r>
                <a:r>
                  <a:rPr lang="fr-FR" baseline="0" dirty="0"/>
                  <a:t> les librairies statistiques.</a:t>
                </a:r>
                <a:endParaRPr lang="fr-FR" dirty="0"/>
              </a:p>
              <a:p>
                <a:endParaRPr lang="fr-FR" dirty="0"/>
              </a:p>
            </p:txBody>
          </p:sp>
        </mc:Choice>
        <mc:Fallback xmlns="">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valeur-</a:t>
                </a:r>
                <a:r>
                  <a:rPr lang="fr-FR" b="0" i="0">
                    <a:latin typeface="Cambria Math" panose="02040503050406030204" pitchFamily="18" charset="0"/>
                  </a:rPr>
                  <a:t>𝑝</a:t>
                </a:r>
                <a:r>
                  <a:rPr lang="fr-FR" dirty="0"/>
                  <a:t> est calculée par toutes</a:t>
                </a:r>
                <a:r>
                  <a:rPr lang="fr-FR" baseline="0" dirty="0"/>
                  <a:t> les librairies statistiques.</a:t>
                </a:r>
                <a:endParaRPr lang="fr-FR" dirty="0"/>
              </a:p>
              <a:p>
                <a:endParaRPr lang="fr-FR" dirty="0"/>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54</a:t>
            </a:fld>
            <a:endParaRPr lang="fr-FR"/>
          </a:p>
        </p:txBody>
      </p:sp>
    </p:spTree>
    <p:extLst>
      <p:ext uri="{BB962C8B-B14F-4D97-AF65-F5344CB8AC3E}">
        <p14:creationId xmlns:p14="http://schemas.microsoft.com/office/powerpoint/2010/main" val="284470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un avoir un affichage correct il faudrait quasiment mettre les noms des modalités à la verticale, ce qui complique d’autant la lecture.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14</a:t>
            </a:fld>
            <a:endParaRPr lang="fr-FR"/>
          </a:p>
        </p:txBody>
      </p:sp>
    </p:spTree>
    <p:extLst>
      <p:ext uri="{BB962C8B-B14F-4D97-AF65-F5344CB8AC3E}">
        <p14:creationId xmlns:p14="http://schemas.microsoft.com/office/powerpoint/2010/main" val="354339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 pseudos-diagrammes en 3D faussent complètement les perspectives et il est alors impossible de déterminer quel secteur est prépondérant sur tel autre secteur.</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17</a:t>
            </a:fld>
            <a:endParaRPr lang="fr-FR"/>
          </a:p>
        </p:txBody>
      </p:sp>
    </p:spTree>
    <p:extLst>
      <p:ext uri="{BB962C8B-B14F-4D97-AF65-F5344CB8AC3E}">
        <p14:creationId xmlns:p14="http://schemas.microsoft.com/office/powerpoint/2010/main" val="221201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Même interprétation qu’un diagramme circulaire.</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19</a:t>
            </a:fld>
            <a:endParaRPr lang="fr-FR"/>
          </a:p>
        </p:txBody>
      </p:sp>
    </p:spTree>
    <p:extLst>
      <p:ext uri="{BB962C8B-B14F-4D97-AF65-F5344CB8AC3E}">
        <p14:creationId xmlns:p14="http://schemas.microsoft.com/office/powerpoint/2010/main" val="114347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verra plus tard que l’on peut également appliquer ce test à une variable quantitative discrète ne prenant qu’un nombre fini de valeurs.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21</a:t>
            </a:fld>
            <a:endParaRPr lang="fr-FR"/>
          </a:p>
        </p:txBody>
      </p:sp>
    </p:spTree>
    <p:extLst>
      <p:ext uri="{BB962C8B-B14F-4D97-AF65-F5344CB8AC3E}">
        <p14:creationId xmlns:p14="http://schemas.microsoft.com/office/powerpoint/2010/main" val="1245176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r>
                  <a:rPr lang="fr-FR" dirty="0"/>
                  <a:t>Cette histoire de distance “petite“ ou “trop grande“ est commune à la plupart des tests statistiques. Elle va se traduite par le calcul de la valeur-</a:t>
                </a:r>
                <a14:m>
                  <m:oMath xmlns:m="http://schemas.openxmlformats.org/officeDocument/2006/math">
                    <m:r>
                      <a:rPr lang="fr-FR" b="0" i="1" smtClean="0">
                        <a:latin typeface="Cambria Math" panose="02040503050406030204" pitchFamily="18" charset="0"/>
                      </a:rPr>
                      <m:t>𝑝</m:t>
                    </m:r>
                  </m:oMath>
                </a14:m>
                <a:r>
                  <a:rPr lang="fr-FR" dirty="0"/>
                  <a:t>.</a:t>
                </a:r>
              </a:p>
            </p:txBody>
          </p:sp>
        </mc:Choice>
        <mc:Fallback xmlns="">
          <p:sp>
            <p:nvSpPr>
              <p:cNvPr id="3" name="Espace réservé des notes 2"/>
              <p:cNvSpPr>
                <a:spLocks noGrp="1"/>
              </p:cNvSpPr>
              <p:nvPr>
                <p:ph type="body" idx="1"/>
              </p:nvPr>
            </p:nvSpPr>
            <p:spPr/>
            <p:txBody>
              <a:bodyPr/>
              <a:lstStyle/>
              <a:p>
                <a:r>
                  <a:rPr lang="fr-FR" dirty="0"/>
                  <a:t>Cette histoire de distance “petite“ ou “trop grande“ est commune à la plupart des tests statistiques. Elle va se traduite par le calcul de la valeur-</a:t>
                </a:r>
                <a:r>
                  <a:rPr lang="fr-FR" b="0" i="0">
                    <a:latin typeface="Cambria Math" panose="02040503050406030204" pitchFamily="18" charset="0"/>
                  </a:rPr>
                  <a:t>𝑝</a:t>
                </a:r>
                <a:r>
                  <a:rPr lang="fr-FR" dirty="0"/>
                  <a:t>.</a:t>
                </a:r>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22</a:t>
            </a:fld>
            <a:endParaRPr lang="fr-FR"/>
          </a:p>
        </p:txBody>
      </p:sp>
    </p:spTree>
    <p:extLst>
      <p:ext uri="{BB962C8B-B14F-4D97-AF65-F5344CB8AC3E}">
        <p14:creationId xmlns:p14="http://schemas.microsoft.com/office/powerpoint/2010/main" val="2784919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r>
                  <a:rPr lang="fr-FR" dirty="0"/>
                  <a:t>En pratique on prendra </a:t>
                </a:r>
                <a14:m>
                  <m:oMath xmlns:m="http://schemas.openxmlformats.org/officeDocument/2006/math">
                    <m:r>
                      <a:rPr lang="fr-FR" b="0" i="1" smtClean="0">
                        <a:latin typeface="Cambria Math" panose="02040503050406030204" pitchFamily="18" charset="0"/>
                      </a:rPr>
                      <m:t>𝛼</m:t>
                    </m:r>
                  </m:oMath>
                </a14:m>
                <a:r>
                  <a:rPr lang="fr-FR" dirty="0"/>
                  <a:t> proche de </a:t>
                </a:r>
                <a14:m>
                  <m:oMath xmlns:m="http://schemas.openxmlformats.org/officeDocument/2006/math">
                    <m:r>
                      <a:rPr lang="fr-FR" b="0" i="1" smtClean="0">
                        <a:latin typeface="Cambria Math" panose="02040503050406030204" pitchFamily="18" charset="0"/>
                      </a:rPr>
                      <m:t>0</m:t>
                    </m:r>
                  </m:oMath>
                </a14:m>
                <a:r>
                  <a:rPr lang="fr-FR" dirty="0"/>
                  <a:t>, souvent </a:t>
                </a:r>
                <a14:m>
                  <m:oMath xmlns:m="http://schemas.openxmlformats.org/officeDocument/2006/math">
                    <m:r>
                      <a:rPr lang="fr-FR" b="0" i="1" smtClean="0">
                        <a:latin typeface="Cambria Math" panose="02040503050406030204" pitchFamily="18" charset="0"/>
                      </a:rPr>
                      <m:t>𝛼</m:t>
                    </m:r>
                    <m:r>
                      <a:rPr lang="fr-FR" b="0" i="1" smtClean="0">
                        <a:latin typeface="Cambria Math" panose="02040503050406030204" pitchFamily="18" charset="0"/>
                      </a:rPr>
                      <m:t>=0,05</m:t>
                    </m:r>
                  </m:oMath>
                </a14:m>
                <a:r>
                  <a:rPr lang="fr-FR" dirty="0"/>
                  <a:t>.</a:t>
                </a:r>
              </a:p>
            </p:txBody>
          </p:sp>
        </mc:Choice>
        <mc:Fallback xmlns="">
          <p:sp>
            <p:nvSpPr>
              <p:cNvPr id="3" name="Espace réservé des notes 2"/>
              <p:cNvSpPr>
                <a:spLocks noGrp="1"/>
              </p:cNvSpPr>
              <p:nvPr>
                <p:ph type="body" idx="1"/>
              </p:nvPr>
            </p:nvSpPr>
            <p:spPr/>
            <p:txBody>
              <a:bodyPr/>
              <a:lstStyle/>
              <a:p>
                <a:r>
                  <a:rPr lang="fr-FR" dirty="0"/>
                  <a:t>En pratique on prendra </a:t>
                </a:r>
                <a:r>
                  <a:rPr lang="fr-FR" b="0" i="0">
                    <a:latin typeface="Cambria Math" panose="02040503050406030204" pitchFamily="18" charset="0"/>
                  </a:rPr>
                  <a:t>𝛼</a:t>
                </a:r>
                <a:r>
                  <a:rPr lang="fr-FR" dirty="0"/>
                  <a:t> proche de </a:t>
                </a:r>
                <a:r>
                  <a:rPr lang="fr-FR" b="0" i="0">
                    <a:latin typeface="Cambria Math" panose="02040503050406030204" pitchFamily="18" charset="0"/>
                  </a:rPr>
                  <a:t>0</a:t>
                </a:r>
                <a:r>
                  <a:rPr lang="fr-FR" dirty="0"/>
                  <a:t>, souvent </a:t>
                </a:r>
                <a:r>
                  <a:rPr lang="fr-FR" b="0" i="0">
                    <a:latin typeface="Cambria Math" panose="02040503050406030204" pitchFamily="18" charset="0"/>
                  </a:rPr>
                  <a:t>𝛼=0,05</a:t>
                </a:r>
                <a:r>
                  <a:rPr lang="fr-FR" dirty="0"/>
                  <a:t>.</a:t>
                </a:r>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24</a:t>
            </a:fld>
            <a:endParaRPr lang="fr-FR"/>
          </a:p>
        </p:txBody>
      </p:sp>
    </p:spTree>
    <p:extLst>
      <p:ext uri="{BB962C8B-B14F-4D97-AF65-F5344CB8AC3E}">
        <p14:creationId xmlns:p14="http://schemas.microsoft.com/office/powerpoint/2010/main" val="322436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parle de “distance“ ou de “statistique du test“.</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25</a:t>
            </a:fld>
            <a:endParaRPr lang="fr-FR"/>
          </a:p>
        </p:txBody>
      </p:sp>
    </p:spTree>
    <p:extLst>
      <p:ext uri="{BB962C8B-B14F-4D97-AF65-F5344CB8AC3E}">
        <p14:creationId xmlns:p14="http://schemas.microsoft.com/office/powerpoint/2010/main" val="288854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5FED-2507-6347-9B57-3FF5AFCD8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D8B847-1B82-BE49-A9A7-C3023CD2D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B611D94-0717-E14D-B19C-F142F7DBD343}"/>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DBD62BDA-0F08-504D-9BDA-A04B89E826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0C21CC-1B92-B44B-AE72-CDCCB2D831B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6414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EDC94-6368-2D4E-8A75-930EFDF09C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47BB-5DBD-034C-84DA-C86FA33B90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7FE81-3F94-FB4B-AB88-842AE52DCBEE}"/>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B151EDF4-8F0D-4644-BC7F-8EDA683F6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9F0B-3D1B-234B-8E0E-0005BA6EEB7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99213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FD2D733-6537-F246-9DD6-47A2CFFE25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ED1EB9-F8C4-6F42-9293-8EFB0A55D0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8BEE2-EC2A-B14D-8087-8A8A25C4DC17}"/>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26C088C9-8381-E84F-AEB6-0CE68238A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EFA170-D382-C048-933C-9BCF9266E4E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4024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51D4-1867-8845-820C-C21D7BCEC9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3841B2-2299-484D-98D4-2509FDD873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F3535-31CB-2243-9FD7-D6385CE3DE0D}"/>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B1828F9A-0BE6-2040-B200-CA9AD150D7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3960E-7BA0-5744-B871-2625A92460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79775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28FD5-3D75-FF4B-8910-57BF5A2780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4D373C-AC4E-4749-AF27-1D4F5473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4B37BF-0D5B-EE4F-B5D2-4991975BEABC}"/>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15CC8B85-AF4B-D347-9A59-97FD4522E6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0FD24F-150A-1443-9905-84B822D46C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454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38437-A9AA-1649-93B3-41C10243C8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052425-B188-F44E-AE00-4A68E5EA43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1B7208-E02E-5B44-B5B0-8F7E4329BF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479033-F7B2-3340-AA42-C9315CC63A98}"/>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6" name="Espace réservé du pied de page 5">
            <a:extLst>
              <a:ext uri="{FF2B5EF4-FFF2-40B4-BE49-F238E27FC236}">
                <a16:creationId xmlns:a16="http://schemas.microsoft.com/office/drawing/2014/main" id="{9BC51178-4562-B14F-81E9-EEB57190D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B1059-2BD2-DE48-8A78-A1F0952EFC4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13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87D52-2FB1-1B49-AB3F-B878A6C6CEB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35322B7-F0A2-534D-A6BC-4D36CFB7E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541A8E-94B9-9948-9F7F-B59CE4A7A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7F5E04-45D9-0B41-A49B-C539BB240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5050A4-C507-9A4F-B6CE-71C0EC9B7E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AFD617-5DC0-7146-8644-37FDEF3C4611}"/>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8" name="Espace réservé du pied de page 7">
            <a:extLst>
              <a:ext uri="{FF2B5EF4-FFF2-40B4-BE49-F238E27FC236}">
                <a16:creationId xmlns:a16="http://schemas.microsoft.com/office/drawing/2014/main" id="{066D3D1A-4433-FB46-BCB3-2FC07477E3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BE2A0-7142-7944-9978-9CF0A02E57C9}"/>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5719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3AE92-F78E-674F-9897-3D26B7A9FD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AC96ECA-9486-6E4B-B4BC-7E76B34EFF98}"/>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4" name="Espace réservé du pied de page 3">
            <a:extLst>
              <a:ext uri="{FF2B5EF4-FFF2-40B4-BE49-F238E27FC236}">
                <a16:creationId xmlns:a16="http://schemas.microsoft.com/office/drawing/2014/main" id="{B8B4D8AF-4BB6-934B-A379-CBF84C9A41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8E009D-38CE-D34C-82BA-3182CA4F15F6}"/>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5855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844418-3E68-CA4E-AC8C-9D66D9255062}"/>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3" name="Espace réservé du pied de page 2">
            <a:extLst>
              <a:ext uri="{FF2B5EF4-FFF2-40B4-BE49-F238E27FC236}">
                <a16:creationId xmlns:a16="http://schemas.microsoft.com/office/drawing/2014/main" id="{ACD285BC-A399-C24D-9863-55D71A8255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BC877D-0D91-8442-9A72-AF3420B9465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3407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C8412-37C8-4B46-9CE8-3469F1893F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A9CD95-5780-714B-A453-63A2F345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D7CA0C-E415-F14F-9EF8-44A9C7C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97766-D919-5247-A55B-2A12BA74BE2E}"/>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6" name="Espace réservé du pied de page 5">
            <a:extLst>
              <a:ext uri="{FF2B5EF4-FFF2-40B4-BE49-F238E27FC236}">
                <a16:creationId xmlns:a16="http://schemas.microsoft.com/office/drawing/2014/main" id="{DFB77295-5D11-2841-AC5B-84946CEA3B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AF8E56-0D31-804D-9F4F-DD615D5E8564}"/>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40501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4B13-E418-4E42-B170-1BC860212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349CDA-C85B-4F42-B8C6-26E684EDA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E92AAF-FCE8-F84A-8EB9-CC618F3F7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B83901-E98D-6B44-A440-F9809CD85A51}"/>
              </a:ext>
            </a:extLst>
          </p:cNvPr>
          <p:cNvSpPr>
            <a:spLocks noGrp="1"/>
          </p:cNvSpPr>
          <p:nvPr>
            <p:ph type="dt" sz="half" idx="10"/>
          </p:nvPr>
        </p:nvSpPr>
        <p:spPr/>
        <p:txBody>
          <a:bodyPr/>
          <a:lstStyle/>
          <a:p>
            <a:fld id="{760B14F5-1D21-F14F-B36B-BCA0A34A15FF}" type="datetimeFigureOut">
              <a:rPr lang="fr-FR" smtClean="0"/>
              <a:t>18/03/2022</a:t>
            </a:fld>
            <a:endParaRPr lang="fr-FR"/>
          </a:p>
        </p:txBody>
      </p:sp>
      <p:sp>
        <p:nvSpPr>
          <p:cNvPr id="6" name="Espace réservé du pied de page 5">
            <a:extLst>
              <a:ext uri="{FF2B5EF4-FFF2-40B4-BE49-F238E27FC236}">
                <a16:creationId xmlns:a16="http://schemas.microsoft.com/office/drawing/2014/main" id="{8AB5FCBB-5385-494D-A3C1-C59A68C9E9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4BFBC5-500C-E04C-A17A-AC6C64E82723}"/>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029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016B3E-7434-F444-85B1-81A3F66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6C2A833-B532-5441-8F6F-770D7BDE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D43F0-39EC-1047-86D5-82DFE14D5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14F5-1D21-F14F-B36B-BCA0A34A15FF}" type="datetimeFigureOut">
              <a:rPr lang="fr-FR" smtClean="0"/>
              <a:t>18/03/2022</a:t>
            </a:fld>
            <a:endParaRPr lang="fr-FR"/>
          </a:p>
        </p:txBody>
      </p:sp>
      <p:sp>
        <p:nvSpPr>
          <p:cNvPr id="5" name="Espace réservé du pied de page 4">
            <a:extLst>
              <a:ext uri="{FF2B5EF4-FFF2-40B4-BE49-F238E27FC236}">
                <a16:creationId xmlns:a16="http://schemas.microsoft.com/office/drawing/2014/main" id="{D406F5D3-EF53-A447-B4AC-97397E1C3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542739-B2AF-EA41-A1C0-C7A7135E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FE8A8-8232-1F4D-846D-4EBDDCE93EEF}" type="slidenum">
              <a:rPr lang="fr-FR" smtClean="0"/>
              <a:t>‹N°›</a:t>
            </a:fld>
            <a:endParaRPr lang="fr-FR"/>
          </a:p>
        </p:txBody>
      </p:sp>
    </p:spTree>
    <p:extLst>
      <p:ext uri="{BB962C8B-B14F-4D97-AF65-F5344CB8AC3E}">
        <p14:creationId xmlns:p14="http://schemas.microsoft.com/office/powerpoint/2010/main" val="97810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0.png"/><Relationship Id="rId1" Type="http://schemas.openxmlformats.org/officeDocument/2006/relationships/slideLayout" Target="../slideLayouts/slideLayout7.xml"/><Relationship Id="rId4" Type="http://schemas.openxmlformats.org/officeDocument/2006/relationships/image" Target="../media/image44.svg"/></Relationships>
</file>

<file path=ppt/slides/_rels/slide29.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5.svg"/></Relationships>
</file>

<file path=ppt/slides/_rels/slide3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64.svg"/><Relationship Id="rId4" Type="http://schemas.openxmlformats.org/officeDocument/2006/relationships/image" Target="../media/image63.png"/></Relationships>
</file>

<file path=ppt/slides/_rels/slide49.xml.rels><?xml version="1.0" encoding="UTF-8" standalone="yes"?>
<Relationships xmlns="http://schemas.openxmlformats.org/package/2006/relationships"><Relationship Id="rId3" Type="http://schemas.openxmlformats.org/officeDocument/2006/relationships/image" Target="../media/image66.sv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svg"/></Relationships>
</file>

<file path=ppt/slides/_rels/slide52.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4" Type="http://schemas.openxmlformats.org/officeDocument/2006/relationships/image" Target="../media/image71.svg"/></Relationships>
</file>

<file path=ppt/slides/_rels/slide5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sv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20.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66.svg"/></Relationships>
</file>

<file path=ppt/slides/_rels/slide62.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1.sv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8221A-BD6C-D743-8F79-B5CC237B7B3A}"/>
              </a:ext>
            </a:extLst>
          </p:cNvPr>
          <p:cNvSpPr>
            <a:spLocks noGrp="1"/>
          </p:cNvSpPr>
          <p:nvPr>
            <p:ph type="ctrTitle"/>
          </p:nvPr>
        </p:nvSpPr>
        <p:spPr/>
        <p:txBody>
          <a:bodyPr/>
          <a:lstStyle/>
          <a:p>
            <a:r>
              <a:rPr lang="fr-FR" dirty="0">
                <a:solidFill>
                  <a:schemeClr val="bg1"/>
                </a:solidFill>
              </a:rPr>
              <a:t>Variables qualitatives</a:t>
            </a:r>
          </a:p>
        </p:txBody>
      </p:sp>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lstStyle/>
          <a:p>
            <a:r>
              <a:rPr lang="fr-FR" dirty="0">
                <a:solidFill>
                  <a:schemeClr val="bg1"/>
                </a:solidFill>
              </a:rPr>
              <a:t>Analyse exploratoire de données</a:t>
            </a: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spTree>
    <p:extLst>
      <p:ext uri="{BB962C8B-B14F-4D97-AF65-F5344CB8AC3E}">
        <p14:creationId xmlns:p14="http://schemas.microsoft.com/office/powerpoint/2010/main" val="4086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1200329"/>
          </a:xfrm>
          <a:prstGeom prst="rect">
            <a:avLst/>
          </a:prstGeom>
          <a:noFill/>
        </p:spPr>
        <p:txBody>
          <a:bodyPr wrap="square" rtlCol="0">
            <a:spAutoFit/>
          </a:bodyPr>
          <a:lstStyle/>
          <a:p>
            <a:r>
              <a:rPr lang="fr-FR" sz="2400" b="1" dirty="0"/>
              <a:t>Table des effectifs ou des fréquences : exemple</a:t>
            </a:r>
          </a:p>
          <a:p>
            <a:endParaRPr lang="fr-FR" sz="2400" dirty="0"/>
          </a:p>
          <a:p>
            <a:pPr marL="342900" indent="-342900">
              <a:buFont typeface="Arial" panose="020B0604020202020204" pitchFamily="34" charset="0"/>
              <a:buChar char="•"/>
            </a:pPr>
            <a:r>
              <a:rPr lang="fr-FR" sz="2400" dirty="0"/>
              <a:t>Étude de la variable “House“ :</a:t>
            </a:r>
          </a:p>
        </p:txBody>
      </p:sp>
      <p:pic>
        <p:nvPicPr>
          <p:cNvPr id="6" name="Image 5">
            <a:extLst>
              <a:ext uri="{FF2B5EF4-FFF2-40B4-BE49-F238E27FC236}">
                <a16:creationId xmlns:a16="http://schemas.microsoft.com/office/drawing/2014/main" id="{BBF852AF-40A7-2B4A-B845-C938DAF7FDE0}"/>
              </a:ext>
            </a:extLst>
          </p:cNvPr>
          <p:cNvPicPr>
            <a:picLocks noChangeAspect="1"/>
          </p:cNvPicPr>
          <p:nvPr/>
        </p:nvPicPr>
        <p:blipFill>
          <a:blip r:embed="rId2"/>
          <a:stretch>
            <a:fillRect/>
          </a:stretch>
        </p:blipFill>
        <p:spPr>
          <a:xfrm>
            <a:off x="1107552" y="3118571"/>
            <a:ext cx="4216400" cy="2832100"/>
          </a:xfrm>
          <a:prstGeom prst="rect">
            <a:avLst/>
          </a:prstGeom>
        </p:spPr>
      </p:pic>
      <p:pic>
        <p:nvPicPr>
          <p:cNvPr id="10" name="Image 9">
            <a:extLst>
              <a:ext uri="{FF2B5EF4-FFF2-40B4-BE49-F238E27FC236}">
                <a16:creationId xmlns:a16="http://schemas.microsoft.com/office/drawing/2014/main" id="{ED58677B-86A4-D648-B137-42D440D37014}"/>
              </a:ext>
            </a:extLst>
          </p:cNvPr>
          <p:cNvPicPr>
            <a:picLocks noChangeAspect="1"/>
          </p:cNvPicPr>
          <p:nvPr/>
        </p:nvPicPr>
        <p:blipFill>
          <a:blip r:embed="rId3"/>
          <a:stretch>
            <a:fillRect/>
          </a:stretch>
        </p:blipFill>
        <p:spPr>
          <a:xfrm>
            <a:off x="6779148" y="3118571"/>
            <a:ext cx="4305300" cy="2832100"/>
          </a:xfrm>
          <a:prstGeom prst="rect">
            <a:avLst/>
          </a:prstGeom>
        </p:spPr>
      </p:pic>
    </p:spTree>
    <p:extLst>
      <p:ext uri="{BB962C8B-B14F-4D97-AF65-F5344CB8AC3E}">
        <p14:creationId xmlns:p14="http://schemas.microsoft.com/office/powerpoint/2010/main" val="421376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Diagramme à barres : principe</a:t>
            </a:r>
          </a:p>
          <a:p>
            <a:endParaRPr lang="fr-FR" sz="2400" dirty="0"/>
          </a:p>
          <a:p>
            <a:pPr marL="342900" indent="-342900">
              <a:buFont typeface="Arial" panose="020B0604020202020204" pitchFamily="34" charset="0"/>
              <a:buChar char="•"/>
            </a:pPr>
            <a:r>
              <a:rPr lang="fr-FR" sz="2400" dirty="0"/>
              <a:t>Pour chaque modalité on construit une barre de dimension proportionnelle à son effectif.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classera éventuellement les modalités comme dans une table.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Permet de mettre en évidence les différences d’effectifs entre les modalités.</a:t>
            </a:r>
          </a:p>
        </p:txBody>
      </p:sp>
      <p:pic>
        <p:nvPicPr>
          <p:cNvPr id="7" name="Graphique 6" descr="Graphique à barres avec un remplissage uni">
            <a:extLst>
              <a:ext uri="{FF2B5EF4-FFF2-40B4-BE49-F238E27FC236}">
                <a16:creationId xmlns:a16="http://schemas.microsoft.com/office/drawing/2014/main" id="{B49F1E1E-D730-5142-908D-8DCA4F840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4270425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à barres : exemple</a:t>
            </a:r>
            <a:endParaRPr lang="fr-FR" sz="2400" dirty="0"/>
          </a:p>
        </p:txBody>
      </p:sp>
      <p:pic>
        <p:nvPicPr>
          <p:cNvPr id="5" name="Image 4">
            <a:extLst>
              <a:ext uri="{FF2B5EF4-FFF2-40B4-BE49-F238E27FC236}">
                <a16:creationId xmlns:a16="http://schemas.microsoft.com/office/drawing/2014/main" id="{DF5C2288-0762-F04E-83C6-93431F1DDCB3}"/>
              </a:ext>
            </a:extLst>
          </p:cNvPr>
          <p:cNvPicPr>
            <a:picLocks noChangeAspect="1"/>
          </p:cNvPicPr>
          <p:nvPr/>
        </p:nvPicPr>
        <p:blipFill>
          <a:blip r:embed="rId2"/>
          <a:stretch>
            <a:fillRect/>
          </a:stretch>
        </p:blipFill>
        <p:spPr>
          <a:xfrm>
            <a:off x="2496000" y="2379907"/>
            <a:ext cx="7200000" cy="3960000"/>
          </a:xfrm>
          <a:prstGeom prst="rect">
            <a:avLst/>
          </a:prstGeom>
        </p:spPr>
      </p:pic>
    </p:spTree>
    <p:extLst>
      <p:ext uri="{BB962C8B-B14F-4D97-AF65-F5344CB8AC3E}">
        <p14:creationId xmlns:p14="http://schemas.microsoft.com/office/powerpoint/2010/main" val="242039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524315"/>
          </a:xfrm>
          <a:prstGeom prst="rect">
            <a:avLst/>
          </a:prstGeom>
          <a:noFill/>
        </p:spPr>
        <p:txBody>
          <a:bodyPr wrap="square" rtlCol="0">
            <a:spAutoFit/>
          </a:bodyPr>
          <a:lstStyle/>
          <a:p>
            <a:r>
              <a:rPr lang="fr-FR" sz="2400" b="1" dirty="0"/>
              <a:t>Diagramme à barres : remarques</a:t>
            </a:r>
          </a:p>
          <a:p>
            <a:endParaRPr lang="fr-FR" sz="2400" dirty="0"/>
          </a:p>
          <a:p>
            <a:pPr marL="342900" indent="-342900">
              <a:buFont typeface="Arial" panose="020B0604020202020204" pitchFamily="34" charset="0"/>
              <a:buChar char="•"/>
            </a:pPr>
            <a:r>
              <a:rPr lang="fr-FR" sz="2400" dirty="0"/>
              <a:t>Pour des variables nominales il est souvent plus lisible d’orienter les barres horizontalement : </a:t>
            </a:r>
          </a:p>
          <a:p>
            <a:pPr marL="342900"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Cela permet d’afficher des noms de modalités assez longs sans avoir à pivoter les labels.</a:t>
            </a:r>
          </a:p>
          <a:p>
            <a:pPr marL="800100" lvl="1" indent="-342900">
              <a:buFont typeface="Arial" panose="020B0604020202020204" pitchFamily="34" charset="0"/>
              <a:buChar char="•"/>
            </a:pPr>
            <a:r>
              <a:rPr lang="fr-FR" sz="2400" dirty="0"/>
              <a:t>Cela donne des graphiques plus lisibles dans le cas de nombreuses modalités.</a:t>
            </a:r>
          </a:p>
          <a:p>
            <a:pPr marL="800100" lvl="1"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des variables ordinales on orientera les barres verticalement pour mieux visualiser la hiérarchie des modalités sur l’axe des abscisses. </a:t>
            </a:r>
          </a:p>
        </p:txBody>
      </p:sp>
    </p:spTree>
    <p:extLst>
      <p:ext uri="{BB962C8B-B14F-4D97-AF65-F5344CB8AC3E}">
        <p14:creationId xmlns:p14="http://schemas.microsoft.com/office/powerpoint/2010/main" val="408523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à barres : exemples de problèmes avec des barres verticales</a:t>
            </a:r>
            <a:endParaRPr lang="fr-FR" sz="2400" dirty="0"/>
          </a:p>
        </p:txBody>
      </p:sp>
      <p:pic>
        <p:nvPicPr>
          <p:cNvPr id="10" name="Image 9">
            <a:extLst>
              <a:ext uri="{FF2B5EF4-FFF2-40B4-BE49-F238E27FC236}">
                <a16:creationId xmlns:a16="http://schemas.microsoft.com/office/drawing/2014/main" id="{8F023C33-C7DD-D14F-B92F-FF74AA17242C}"/>
              </a:ext>
            </a:extLst>
          </p:cNvPr>
          <p:cNvPicPr>
            <a:picLocks noChangeAspect="1"/>
          </p:cNvPicPr>
          <p:nvPr/>
        </p:nvPicPr>
        <p:blipFill>
          <a:blip r:embed="rId3"/>
          <a:stretch>
            <a:fillRect/>
          </a:stretch>
        </p:blipFill>
        <p:spPr>
          <a:xfrm>
            <a:off x="0" y="2160451"/>
            <a:ext cx="5760000" cy="3840000"/>
          </a:xfrm>
          <a:prstGeom prst="rect">
            <a:avLst/>
          </a:prstGeom>
        </p:spPr>
      </p:pic>
      <p:pic>
        <p:nvPicPr>
          <p:cNvPr id="14" name="Image 13">
            <a:extLst>
              <a:ext uri="{FF2B5EF4-FFF2-40B4-BE49-F238E27FC236}">
                <a16:creationId xmlns:a16="http://schemas.microsoft.com/office/drawing/2014/main" id="{0BF57C5D-9F2F-9B4E-8084-BF66BA1F5F45}"/>
              </a:ext>
            </a:extLst>
          </p:cNvPr>
          <p:cNvPicPr>
            <a:picLocks noChangeAspect="1"/>
          </p:cNvPicPr>
          <p:nvPr/>
        </p:nvPicPr>
        <p:blipFill>
          <a:blip r:embed="rId4"/>
          <a:stretch>
            <a:fillRect/>
          </a:stretch>
        </p:blipFill>
        <p:spPr>
          <a:xfrm>
            <a:off x="5974080" y="2379907"/>
            <a:ext cx="5760000" cy="4320000"/>
          </a:xfrm>
          <a:prstGeom prst="rect">
            <a:avLst/>
          </a:prstGeom>
        </p:spPr>
      </p:pic>
    </p:spTree>
    <p:extLst>
      <p:ext uri="{BB962C8B-B14F-4D97-AF65-F5344CB8AC3E}">
        <p14:creationId xmlns:p14="http://schemas.microsoft.com/office/powerpoint/2010/main" val="154444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77766"/>
          </a:xfrm>
          <a:prstGeom prst="rect">
            <a:avLst/>
          </a:prstGeom>
          <a:noFill/>
        </p:spPr>
        <p:txBody>
          <a:bodyPr wrap="square" rtlCol="0">
            <a:spAutoFit/>
          </a:bodyPr>
          <a:lstStyle/>
          <a:p>
            <a:r>
              <a:rPr lang="fr-FR" sz="2400" b="1" dirty="0"/>
              <a:t>Diagramme circulaire : principe</a:t>
            </a:r>
          </a:p>
          <a:p>
            <a:endParaRPr lang="fr-FR" sz="2400" dirty="0"/>
          </a:p>
          <a:p>
            <a:pPr marL="342900" indent="-342900">
              <a:buFont typeface="Arial" panose="020B0604020202020204" pitchFamily="34" charset="0"/>
              <a:buChar char="•"/>
            </a:pPr>
            <a:r>
              <a:rPr lang="fr-FR" sz="2400" dirty="0"/>
              <a:t>Pour chaque modalité on construit un secteur dont l’angle au centre est proportionnel à son effectif.</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classera éventuellement les modalités comme dans une table.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Permet de bien visualiser la part relative de chaque modalité.</a:t>
            </a:r>
          </a:p>
        </p:txBody>
      </p:sp>
      <p:pic>
        <p:nvPicPr>
          <p:cNvPr id="10" name="Graphique 9" descr="Présentation avec camembert avec un remplissage uni">
            <a:extLst>
              <a:ext uri="{FF2B5EF4-FFF2-40B4-BE49-F238E27FC236}">
                <a16:creationId xmlns:a16="http://schemas.microsoft.com/office/drawing/2014/main" id="{A09C4D39-41B1-8B43-9ECD-575C15ACA1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02484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circulaire : exemple</a:t>
            </a:r>
            <a:endParaRPr lang="fr-FR" sz="2400" dirty="0"/>
          </a:p>
        </p:txBody>
      </p:sp>
      <p:pic>
        <p:nvPicPr>
          <p:cNvPr id="5" name="Image 4">
            <a:extLst>
              <a:ext uri="{FF2B5EF4-FFF2-40B4-BE49-F238E27FC236}">
                <a16:creationId xmlns:a16="http://schemas.microsoft.com/office/drawing/2014/main" id="{C1D54C7F-FAF3-094F-96D3-CCAADFA0A2DC}"/>
              </a:ext>
            </a:extLst>
          </p:cNvPr>
          <p:cNvPicPr>
            <a:picLocks noChangeAspect="1"/>
          </p:cNvPicPr>
          <p:nvPr/>
        </p:nvPicPr>
        <p:blipFill>
          <a:blip r:embed="rId2"/>
          <a:stretch>
            <a:fillRect/>
          </a:stretch>
        </p:blipFill>
        <p:spPr>
          <a:xfrm>
            <a:off x="3407595" y="1892895"/>
            <a:ext cx="5400000" cy="5400000"/>
          </a:xfrm>
          <a:prstGeom prst="rect">
            <a:avLst/>
          </a:prstGeom>
        </p:spPr>
      </p:pic>
    </p:spTree>
    <p:extLst>
      <p:ext uri="{BB962C8B-B14F-4D97-AF65-F5344CB8AC3E}">
        <p14:creationId xmlns:p14="http://schemas.microsoft.com/office/powerpoint/2010/main" val="2641598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Diagramme circulaire : remarques</a:t>
            </a:r>
          </a:p>
          <a:p>
            <a:endParaRPr lang="fr-FR" sz="2400" dirty="0"/>
          </a:p>
          <a:p>
            <a:pPr marL="342900" indent="-342900">
              <a:buFont typeface="Arial" panose="020B0604020202020204" pitchFamily="34" charset="0"/>
              <a:buChar char="•"/>
            </a:pPr>
            <a:r>
              <a:rPr lang="fr-FR" sz="2400" dirty="0"/>
              <a:t>Ce type de graphique a le défaut majeur de ne pas permettre facilement la comparaison de deux modalités.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faciliter cela on peut toutefois préciser explicitement la part de chaque modalité, en pourcentage par exemple.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Les diagrammes circulaires avec un aspect 3D sont à proscrire radicalement.</a:t>
            </a:r>
          </a:p>
        </p:txBody>
      </p:sp>
      <p:pic>
        <p:nvPicPr>
          <p:cNvPr id="5" name="Graphique 4" descr="Fromage avec un remplissage uni">
            <a:extLst>
              <a:ext uri="{FF2B5EF4-FFF2-40B4-BE49-F238E27FC236}">
                <a16:creationId xmlns:a16="http://schemas.microsoft.com/office/drawing/2014/main" id="{D4530E45-95E7-7A4E-B7E4-5313ED3F4A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25975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circulaire : exemple, rajout des pourcentages</a:t>
            </a:r>
            <a:endParaRPr lang="fr-FR" sz="2400" dirty="0"/>
          </a:p>
        </p:txBody>
      </p:sp>
      <p:pic>
        <p:nvPicPr>
          <p:cNvPr id="5" name="Image 4">
            <a:extLst>
              <a:ext uri="{FF2B5EF4-FFF2-40B4-BE49-F238E27FC236}">
                <a16:creationId xmlns:a16="http://schemas.microsoft.com/office/drawing/2014/main" id="{37572993-0F66-B24E-90B9-9A762D101AB0}"/>
              </a:ext>
            </a:extLst>
          </p:cNvPr>
          <p:cNvPicPr>
            <a:picLocks noChangeAspect="1"/>
          </p:cNvPicPr>
          <p:nvPr/>
        </p:nvPicPr>
        <p:blipFill>
          <a:blip r:embed="rId2"/>
          <a:stretch>
            <a:fillRect/>
          </a:stretch>
        </p:blipFill>
        <p:spPr>
          <a:xfrm>
            <a:off x="3407595" y="1893600"/>
            <a:ext cx="5400000" cy="5400000"/>
          </a:xfrm>
          <a:prstGeom prst="rect">
            <a:avLst/>
          </a:prstGeom>
        </p:spPr>
      </p:pic>
    </p:spTree>
    <p:extLst>
      <p:ext uri="{BB962C8B-B14F-4D97-AF65-F5344CB8AC3E}">
        <p14:creationId xmlns:p14="http://schemas.microsoft.com/office/powerpoint/2010/main" val="253124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Représentation graphique plus exotique (1) : tree map</a:t>
            </a:r>
          </a:p>
        </p:txBody>
      </p:sp>
      <p:pic>
        <p:nvPicPr>
          <p:cNvPr id="10" name="Image 9">
            <a:extLst>
              <a:ext uri="{FF2B5EF4-FFF2-40B4-BE49-F238E27FC236}">
                <a16:creationId xmlns:a16="http://schemas.microsoft.com/office/drawing/2014/main" id="{810B286D-2938-2E44-83D9-40CB5D9EF44F}"/>
              </a:ext>
            </a:extLst>
          </p:cNvPr>
          <p:cNvPicPr>
            <a:picLocks noChangeAspect="1"/>
          </p:cNvPicPr>
          <p:nvPr/>
        </p:nvPicPr>
        <p:blipFill>
          <a:blip r:embed="rId3"/>
          <a:stretch>
            <a:fillRect/>
          </a:stretch>
        </p:blipFill>
        <p:spPr>
          <a:xfrm>
            <a:off x="2507595" y="1892895"/>
            <a:ext cx="7200000" cy="4800000"/>
          </a:xfrm>
          <a:prstGeom prst="rect">
            <a:avLst/>
          </a:prstGeom>
        </p:spPr>
      </p:pic>
    </p:spTree>
    <p:extLst>
      <p:ext uri="{BB962C8B-B14F-4D97-AF65-F5344CB8AC3E}">
        <p14:creationId xmlns:p14="http://schemas.microsoft.com/office/powerpoint/2010/main" val="398078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FR" sz="3600" dirty="0">
                <a:solidFill>
                  <a:schemeClr val="bg1"/>
                </a:solidFill>
              </a:rPr>
              <a:t>Analyse univariée.</a:t>
            </a:r>
          </a:p>
          <a:p>
            <a:pPr marL="742950" indent="-742950">
              <a:buAutoNum type="arabicPeriod"/>
            </a:pPr>
            <a:r>
              <a:rPr lang="fr-FR" sz="3600" dirty="0">
                <a:solidFill>
                  <a:schemeClr val="bg1"/>
                </a:solidFill>
              </a:rPr>
              <a:t>Analyse bivariée.</a:t>
            </a:r>
          </a:p>
          <a:p>
            <a:endParaRPr lang="fr-FR" sz="3600" dirty="0">
              <a:solidFill>
                <a:schemeClr val="bg1"/>
              </a:solidFill>
            </a:endParaRP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994689" y="402196"/>
            <a:ext cx="2189922"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Sommaire</a:t>
            </a:r>
          </a:p>
        </p:txBody>
      </p:sp>
      <p:pic>
        <p:nvPicPr>
          <p:cNvPr id="6" name="Graphique 5" descr="Menu avec un remplissage uni">
            <a:extLst>
              <a:ext uri="{FF2B5EF4-FFF2-40B4-BE49-F238E27FC236}">
                <a16:creationId xmlns:a16="http://schemas.microsoft.com/office/drawing/2014/main" id="{F3640D13-DDD0-8D47-9978-9A138749BA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2717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Représentation graphique plus exotique (2) : word cloud</a:t>
            </a:r>
          </a:p>
        </p:txBody>
      </p:sp>
      <p:pic>
        <p:nvPicPr>
          <p:cNvPr id="5" name="Image 4" descr="Une image contenant texte&#10;&#10;Description générée automatiquement">
            <a:extLst>
              <a:ext uri="{FF2B5EF4-FFF2-40B4-BE49-F238E27FC236}">
                <a16:creationId xmlns:a16="http://schemas.microsoft.com/office/drawing/2014/main" id="{C45964CC-7CBE-C84B-AA6D-EB5E10A5B0E7}"/>
              </a:ext>
            </a:extLst>
          </p:cNvPr>
          <p:cNvPicPr>
            <a:picLocks noChangeAspect="1"/>
          </p:cNvPicPr>
          <p:nvPr/>
        </p:nvPicPr>
        <p:blipFill>
          <a:blip r:embed="rId2"/>
          <a:stretch>
            <a:fillRect/>
          </a:stretch>
        </p:blipFill>
        <p:spPr>
          <a:xfrm>
            <a:off x="1371000" y="1892895"/>
            <a:ext cx="9450000" cy="5040000"/>
          </a:xfrm>
          <a:prstGeom prst="rect">
            <a:avLst/>
          </a:prstGeom>
        </p:spPr>
      </p:pic>
    </p:spTree>
    <p:extLst>
      <p:ext uri="{BB962C8B-B14F-4D97-AF65-F5344CB8AC3E}">
        <p14:creationId xmlns:p14="http://schemas.microsoft.com/office/powerpoint/2010/main" val="363337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Test d’adéquation du khi-deux : principe</a:t>
                </a:r>
              </a:p>
              <a:p>
                <a:endParaRPr lang="fr-FR" sz="2400" dirty="0"/>
              </a:p>
              <a:p>
                <a:pPr marL="342900" indent="-342900">
                  <a:buFont typeface="Arial" panose="020B0604020202020204" pitchFamily="34" charset="0"/>
                  <a:buChar char="•"/>
                </a:pPr>
                <a:r>
                  <a:rPr lang="fr-FR" sz="2400" dirty="0"/>
                  <a:t>Le but est de déterminer si la distribution des modalités d’une variable qualitative </a:t>
                </a:r>
                <a14:m>
                  <m:oMath xmlns:m="http://schemas.openxmlformats.org/officeDocument/2006/math">
                    <m:r>
                      <a:rPr lang="fr-FR" sz="2400" b="0" i="1" smtClean="0">
                        <a:latin typeface="Cambria Math" panose="02040503050406030204" pitchFamily="18" charset="0"/>
                      </a:rPr>
                      <m:t>𝑋</m:t>
                    </m:r>
                  </m:oMath>
                </a14:m>
                <a:r>
                  <a:rPr lang="fr-FR" sz="2400" dirty="0"/>
                  <a:t> suit une certaine loi de probabilité.</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cela on calcule les effectifs que l’on aurait théoriquement si la variable suivait cette loi.</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mesure ensuite la distance entre ces effectifs théoriques et les effectifs réellement observés sur l’échantillon.</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785652"/>
              </a:xfrm>
              <a:prstGeom prst="rect">
                <a:avLst/>
              </a:prstGeom>
              <a:blipFill>
                <a:blip r:embed="rId3"/>
                <a:stretch>
                  <a:fillRect l="-843" t="-1338" b="-3010"/>
                </a:stretch>
              </a:blipFill>
            </p:spPr>
            <p:txBody>
              <a:bodyPr/>
              <a:lstStyle/>
              <a:p>
                <a:r>
                  <a:rPr lang="fr-FR">
                    <a:noFill/>
                  </a:rPr>
                  <a:t> </a:t>
                </a:r>
              </a:p>
            </p:txBody>
          </p:sp>
        </mc:Fallback>
      </mc:AlternateContent>
    </p:spTree>
    <p:extLst>
      <p:ext uri="{BB962C8B-B14F-4D97-AF65-F5344CB8AC3E}">
        <p14:creationId xmlns:p14="http://schemas.microsoft.com/office/powerpoint/2010/main" val="294292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675174" cy="3416320"/>
          </a:xfrm>
          <a:prstGeom prst="rect">
            <a:avLst/>
          </a:prstGeom>
          <a:noFill/>
        </p:spPr>
        <p:txBody>
          <a:bodyPr wrap="square" rtlCol="0">
            <a:spAutoFit/>
          </a:bodyPr>
          <a:lstStyle/>
          <a:p>
            <a:r>
              <a:rPr lang="fr-FR" sz="2400" b="1" dirty="0"/>
              <a:t>Test d’adéquation du khi-deux : principe (suite)</a:t>
            </a:r>
          </a:p>
          <a:p>
            <a:endParaRPr lang="fr-FR" sz="2400" dirty="0"/>
          </a:p>
          <a:p>
            <a:pPr marL="342900" indent="-342900">
              <a:buFont typeface="Arial" panose="020B0604020202020204" pitchFamily="34" charset="0"/>
              <a:buChar char="•"/>
            </a:pPr>
            <a:r>
              <a:rPr lang="fr-FR" sz="2400" dirty="0"/>
              <a:t>Si cette distance est “petite“, on considère que les différences entre les effectifs théoriques et les effectifs observés proviennent de fluctuations d’échantillonnage, et donc que la distribution de la variable suit bien la loi fixée a priori.</a:t>
            </a:r>
          </a:p>
          <a:p>
            <a:endParaRPr lang="fr-FR" sz="2400" dirty="0"/>
          </a:p>
          <a:p>
            <a:endParaRPr lang="fr-FR" sz="2400" dirty="0"/>
          </a:p>
          <a:p>
            <a:pPr marL="342900" indent="-342900">
              <a:buFont typeface="Arial" panose="020B0604020202020204" pitchFamily="34" charset="0"/>
              <a:buChar char="•"/>
            </a:pPr>
            <a:r>
              <a:rPr lang="fr-FR" sz="2400" dirty="0"/>
              <a:t>Si par contre cette distance est “trop grande“, on conclut que la variable ne peut pas suivre cette loi.</a:t>
            </a:r>
          </a:p>
        </p:txBody>
      </p:sp>
      <p:pic>
        <p:nvPicPr>
          <p:cNvPr id="5" name="Graphique 4" descr="Marteau d'officiel avec un remplissage uni">
            <a:extLst>
              <a:ext uri="{FF2B5EF4-FFF2-40B4-BE49-F238E27FC236}">
                <a16:creationId xmlns:a16="http://schemas.microsoft.com/office/drawing/2014/main" id="{D7565831-A37E-4C49-95F6-9EA6094591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89694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154984"/>
              </a:xfrm>
              <a:prstGeom prst="rect">
                <a:avLst/>
              </a:prstGeom>
              <a:noFill/>
            </p:spPr>
            <p:txBody>
              <a:bodyPr wrap="square" rtlCol="0">
                <a:spAutoFit/>
              </a:bodyPr>
              <a:lstStyle/>
              <a:p>
                <a:r>
                  <a:rPr lang="fr-FR" sz="2400" b="1" dirty="0"/>
                  <a:t>Test d’adéquation du khi-deux : les hypothèses </a:t>
                </a:r>
              </a:p>
              <a:p>
                <a:endParaRPr lang="fr-FR" sz="2400" dirty="0"/>
              </a:p>
              <a:p>
                <a:pPr marL="342900" indent="-342900">
                  <a:buFont typeface="Arial" panose="020B0604020202020204" pitchFamily="34" charset="0"/>
                  <a:buChar char="•"/>
                </a:pPr>
                <a:r>
                  <a:rPr lang="fr-FR" sz="2400" dirty="0"/>
                  <a:t>Soit </a:t>
                </a:r>
                <a14:m>
                  <m:oMath xmlns:m="http://schemas.openxmlformats.org/officeDocument/2006/math">
                    <m:r>
                      <a:rPr lang="fr-FR" sz="2400" i="1">
                        <a:latin typeface="Cambria Math" panose="02040503050406030204" pitchFamily="18" charset="0"/>
                      </a:rPr>
                      <m:t>𝑃</m:t>
                    </m:r>
                    <m:r>
                      <a:rPr lang="fr-FR" sz="2400" i="1">
                        <a:latin typeface="Cambria Math" panose="02040503050406030204" pitchFamily="18" charset="0"/>
                      </a:rPr>
                      <m:t>=</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𝑘</m:t>
                            </m:r>
                          </m:sub>
                        </m:sSub>
                      </m:e>
                    </m:d>
                  </m:oMath>
                </a14:m>
                <a:r>
                  <a:rPr lang="fr-FR" sz="2400" dirty="0"/>
                  <a:t> une loi de probabilité sur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Hypothèse nulle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2400" i="1" smtClean="0">
                              <a:latin typeface="Cambria Math" panose="02040503050406030204" pitchFamily="18" charset="0"/>
                            </a:rPr>
                          </m:ctrlPr>
                        </m:mPr>
                        <m:mr>
                          <m:e>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ℋ</m:t>
                                </m:r>
                              </m:e>
                              <m:sub>
                                <m:r>
                                  <a:rPr lang="fr-FR" sz="2400" b="0" i="1" smtClean="0">
                                    <a:latin typeface="Cambria Math" panose="02040503050406030204" pitchFamily="18" charset="0"/>
                                  </a:rPr>
                                  <m:t>0</m:t>
                                </m:r>
                              </m:sub>
                            </m:sSub>
                          </m:e>
                          <m:e>
                            <m:r>
                              <a:rPr lang="fr-FR" sz="2400" b="0" i="1" smtClean="0">
                                <a:latin typeface="Cambria Math" panose="02040503050406030204" pitchFamily="18" charset="0"/>
                              </a:rPr>
                              <m:t>:</m:t>
                            </m:r>
                          </m:e>
                          <m:e>
                            <m:r>
                              <a:rPr lang="fr-FR" sz="2400" b="0" i="1" smtClean="0">
                                <a:latin typeface="Cambria Math" panose="02040503050406030204" pitchFamily="18" charset="0"/>
                              </a:rPr>
                              <m:t>𝑋</m:t>
                            </m:r>
                            <m:r>
                              <a:rPr lang="fr-FR" sz="2400" b="0" i="1" smtClean="0">
                                <a:latin typeface="Cambria Math" panose="02040503050406030204" pitchFamily="18" charset="0"/>
                              </a:rPr>
                              <m:t> </m:t>
                            </m:r>
                            <m:r>
                              <m:rPr>
                                <m:nor/>
                              </m:rPr>
                              <a:rPr lang="fr-FR" sz="2400" b="0" i="0" smtClean="0">
                                <a:latin typeface="Cambria Math" panose="02040503050406030204" pitchFamily="18" charset="0"/>
                              </a:rPr>
                              <m:t>suit</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la</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loi</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de</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probabilit</m:t>
                            </m:r>
                            <m:r>
                              <m:rPr>
                                <m:nor/>
                              </m:rPr>
                              <a:rPr lang="fr-FR" sz="2400" b="0" i="0" smtClean="0">
                                <a:latin typeface="Cambria Math" panose="02040503050406030204" pitchFamily="18" charset="0"/>
                              </a:rPr>
                              <m:t>é </m:t>
                            </m:r>
                            <m:r>
                              <a:rPr lang="fr-FR" sz="2400" b="0" i="1" smtClean="0">
                                <a:latin typeface="Cambria Math" panose="02040503050406030204" pitchFamily="18" charset="0"/>
                              </a:rPr>
                              <m:t>𝑃</m:t>
                            </m:r>
                          </m:e>
                        </m:mr>
                      </m:m>
                      <m:r>
                        <a:rPr lang="fr-FR" sz="2400" b="0" i="1" smtClean="0">
                          <a:latin typeface="Cambria Math" panose="02040503050406030204" pitchFamily="18" charset="0"/>
                        </a:rPr>
                        <m:t>, </m:t>
                      </m:r>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𝑒</m:t>
                      </m:r>
                      <m:r>
                        <a:rPr lang="fr-FR" sz="2400" b="0" i="1" smtClean="0">
                          <a:latin typeface="Cambria Math" panose="02040503050406030204" pitchFamily="18" charset="0"/>
                        </a:rPr>
                        <m:t>. </m:t>
                      </m:r>
                      <m:r>
                        <a:rPr lang="fr-FR" sz="2400" b="0" i="1" smtClean="0">
                          <a:latin typeface="Cambria Math" panose="02040503050406030204" pitchFamily="18" charset="0"/>
                        </a:rPr>
                        <m:t>ℙ</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𝑋</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𝑥</m:t>
                              </m:r>
                            </m:e>
                            <m:sub>
                              <m:r>
                                <a:rPr lang="fr-FR" sz="2400" b="0" i="1" smtClean="0">
                                  <a:latin typeface="Cambria Math" panose="02040503050406030204" pitchFamily="18" charset="0"/>
                                </a:rPr>
                                <m:t>𝑖</m:t>
                              </m:r>
                            </m:sub>
                          </m:sSub>
                        </m:e>
                      </m:d>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 ∀</m:t>
                      </m:r>
                      <m:r>
                        <a:rPr lang="fr-FR" sz="2400" b="0" i="1" smtClean="0">
                          <a:latin typeface="Cambria Math" panose="02040503050406030204" pitchFamily="18" charset="0"/>
                        </a:rPr>
                        <m:t>𝑖</m:t>
                      </m:r>
                      <m:r>
                        <a:rPr lang="fr-FR" sz="2400" b="0" i="1" smtClean="0">
                          <a:latin typeface="Cambria Math" panose="02040503050406030204" pitchFamily="18" charset="0"/>
                        </a:rPr>
                        <m:t>,1≤</m:t>
                      </m:r>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𝑘</m:t>
                      </m:r>
                    </m:oMath>
                  </m:oMathPara>
                </a14:m>
                <a:endParaRPr lang="fr-FR" sz="2400" dirty="0"/>
              </a:p>
              <a:p>
                <a:endParaRPr lang="fr-FR" sz="2400" dirty="0"/>
              </a:p>
              <a:p>
                <a:pPr marL="342900" indent="-342900">
                  <a:buFont typeface="Arial" panose="020B0604020202020204" pitchFamily="34" charset="0"/>
                  <a:buChar char="•"/>
                </a:pPr>
                <a:r>
                  <a:rPr lang="fr-FR" sz="2400" dirty="0"/>
                  <a:t>Hypothèse alternative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2400" i="1">
                              <a:latin typeface="Cambria Math" panose="02040503050406030204" pitchFamily="18" charset="0"/>
                            </a:rPr>
                          </m:ctrlPr>
                        </m:mPr>
                        <m:mr>
                          <m:e>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b="0" i="1" smtClean="0">
                                    <a:latin typeface="Cambria Math" panose="02040503050406030204" pitchFamily="18" charset="0"/>
                                  </a:rPr>
                                  <m:t>1</m:t>
                                </m:r>
                              </m:sub>
                            </m:sSub>
                          </m:e>
                          <m:e>
                            <m:r>
                              <a:rPr lang="fr-FR" sz="2400" i="1">
                                <a:latin typeface="Cambria Math" panose="02040503050406030204" pitchFamily="18" charset="0"/>
                              </a:rPr>
                              <m:t>:</m:t>
                            </m:r>
                          </m:e>
                          <m:e>
                            <m:r>
                              <a:rPr lang="fr-FR" sz="2400" i="1">
                                <a:latin typeface="Cambria Math" panose="02040503050406030204" pitchFamily="18" charset="0"/>
                              </a:rPr>
                              <m:t>𝑋</m:t>
                            </m:r>
                            <m:r>
                              <a:rPr lang="fr-FR" sz="2400" i="1">
                                <a:latin typeface="Cambria Math" panose="02040503050406030204" pitchFamily="18" charset="0"/>
                              </a:rPr>
                              <m:t> </m:t>
                            </m:r>
                            <m:r>
                              <m:rPr>
                                <m:nor/>
                              </m:rPr>
                              <a:rPr lang="fr-FR" sz="2400" b="0" i="0" smtClean="0">
                                <a:latin typeface="Cambria Math" panose="02040503050406030204" pitchFamily="18" charset="0"/>
                              </a:rPr>
                              <m:t>ne</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suit</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pas</m:t>
                            </m:r>
                            <m:r>
                              <m:rPr>
                                <m:nor/>
                              </m:rPr>
                              <a:rPr lang="fr-FR" sz="2400">
                                <a:latin typeface="Cambria Math" panose="02040503050406030204" pitchFamily="18" charset="0"/>
                              </a:rPr>
                              <m:t> </m:t>
                            </m:r>
                            <m:r>
                              <m:rPr>
                                <m:nor/>
                              </m:rPr>
                              <a:rPr lang="fr-FR" sz="2400">
                                <a:latin typeface="Cambria Math" panose="02040503050406030204" pitchFamily="18" charset="0"/>
                              </a:rPr>
                              <m:t>la</m:t>
                            </m:r>
                            <m:r>
                              <m:rPr>
                                <m:nor/>
                              </m:rPr>
                              <a:rPr lang="fr-FR" sz="2400">
                                <a:latin typeface="Cambria Math" panose="02040503050406030204" pitchFamily="18" charset="0"/>
                              </a:rPr>
                              <m:t> </m:t>
                            </m:r>
                            <m:r>
                              <m:rPr>
                                <m:nor/>
                              </m:rPr>
                              <a:rPr lang="fr-FR" sz="2400">
                                <a:latin typeface="Cambria Math" panose="02040503050406030204" pitchFamily="18" charset="0"/>
                              </a:rPr>
                              <m:t>loi</m:t>
                            </m:r>
                            <m:r>
                              <m:rPr>
                                <m:nor/>
                              </m:rPr>
                              <a:rPr lang="fr-FR" sz="2400">
                                <a:latin typeface="Cambria Math" panose="02040503050406030204" pitchFamily="18" charset="0"/>
                              </a:rPr>
                              <m:t> </m:t>
                            </m:r>
                            <m:r>
                              <m:rPr>
                                <m:nor/>
                              </m:rPr>
                              <a:rPr lang="fr-FR" sz="2400">
                                <a:latin typeface="Cambria Math" panose="02040503050406030204" pitchFamily="18" charset="0"/>
                              </a:rPr>
                              <m:t>de</m:t>
                            </m:r>
                            <m:r>
                              <m:rPr>
                                <m:nor/>
                              </m:rPr>
                              <a:rPr lang="fr-FR" sz="2400">
                                <a:latin typeface="Cambria Math" panose="02040503050406030204" pitchFamily="18" charset="0"/>
                              </a:rPr>
                              <m:t> </m:t>
                            </m:r>
                            <m:r>
                              <m:rPr>
                                <m:nor/>
                              </m:rPr>
                              <a:rPr lang="fr-FR" sz="2400">
                                <a:latin typeface="Cambria Math" panose="02040503050406030204" pitchFamily="18" charset="0"/>
                              </a:rPr>
                              <m:t>probabilit</m:t>
                            </m:r>
                            <m:r>
                              <m:rPr>
                                <m:nor/>
                              </m:rPr>
                              <a:rPr lang="fr-FR" sz="2400">
                                <a:latin typeface="Cambria Math" panose="02040503050406030204" pitchFamily="18" charset="0"/>
                              </a:rPr>
                              <m:t>é </m:t>
                            </m:r>
                            <m:r>
                              <a:rPr lang="fr-FR" sz="2400" i="1">
                                <a:latin typeface="Cambria Math" panose="02040503050406030204" pitchFamily="18" charset="0"/>
                              </a:rPr>
                              <m:t>𝑃</m:t>
                            </m:r>
                          </m:e>
                        </m:mr>
                      </m:m>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154984"/>
              </a:xfrm>
              <a:prstGeom prst="rect">
                <a:avLst/>
              </a:prstGeom>
              <a:blipFill>
                <a:blip r:embed="rId2"/>
                <a:stretch>
                  <a:fillRect l="-843" t="-1220" b="-1524"/>
                </a:stretch>
              </a:blipFill>
            </p:spPr>
            <p:txBody>
              <a:bodyPr/>
              <a:lstStyle/>
              <a:p>
                <a:r>
                  <a:rPr lang="fr-FR">
                    <a:noFill/>
                  </a:rPr>
                  <a:t> </a:t>
                </a:r>
              </a:p>
            </p:txBody>
          </p:sp>
        </mc:Fallback>
      </mc:AlternateContent>
      <p:pic>
        <p:nvPicPr>
          <p:cNvPr id="5" name="Graphique 4" descr="Insecte sous une loupe avec un remplissage uni">
            <a:extLst>
              <a:ext uri="{FF2B5EF4-FFF2-40B4-BE49-F238E27FC236}">
                <a16:creationId xmlns:a16="http://schemas.microsoft.com/office/drawing/2014/main" id="{41B1694E-68FA-F34C-BEA7-631489527C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840826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d’adéquation du khi-deux : les risques</a:t>
                </a:r>
              </a:p>
              <a:p>
                <a:endParaRPr lang="fr-FR" sz="2400" dirty="0"/>
              </a:p>
              <a:p>
                <a:pPr marL="342900" indent="-342900">
                  <a:buFont typeface="Arial" panose="020B0604020202020204" pitchFamily="34" charset="0"/>
                  <a:buChar char="•"/>
                </a:pPr>
                <a:r>
                  <a:rPr lang="fr-FR" sz="2400" dirty="0"/>
                  <a:t>Rappelons que le risque de première espèce est la probabilité de rejeter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ℋ</m:t>
                        </m:r>
                      </m:e>
                      <m:sub>
                        <m:r>
                          <a:rPr lang="fr-FR" sz="2400" b="0" i="1" smtClean="0">
                            <a:latin typeface="Cambria Math" panose="02040503050406030204" pitchFamily="18" charset="0"/>
                          </a:rPr>
                          <m:t>0</m:t>
                        </m:r>
                      </m:sub>
                    </m:sSub>
                  </m:oMath>
                </a14:m>
                <a:r>
                  <a:rPr lang="fr-FR" sz="2400" dirty="0"/>
                  <a:t> alors qu’elle est vraie tandis que le risque de seconde espèce est celle de ne pas rejeter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alors qu’elle est fausse.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choisit de minimiser le risque de première espèce.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se fixe donc un seuil de risque </a:t>
                </a:r>
                <a14:m>
                  <m:oMath xmlns:m="http://schemas.openxmlformats.org/officeDocument/2006/math">
                    <m:r>
                      <a:rPr lang="fr-FR" sz="2400" b="0" i="1" smtClean="0">
                        <a:latin typeface="Cambria Math" panose="02040503050406030204" pitchFamily="18" charset="0"/>
                      </a:rPr>
                      <m:t>𝛼</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0;1</m:t>
                        </m:r>
                      </m:e>
                    </m:d>
                  </m:oMath>
                </a14:m>
                <a:r>
                  <a:rPr lang="fr-FR" sz="2400" dirty="0"/>
                  <a:t>.</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416320"/>
              </a:xfrm>
              <a:prstGeom prst="rect">
                <a:avLst/>
              </a:prstGeom>
              <a:blipFill>
                <a:blip r:embed="rId3"/>
                <a:stretch>
                  <a:fillRect l="-843" t="-1481" b="-3333"/>
                </a:stretch>
              </a:blipFill>
            </p:spPr>
            <p:txBody>
              <a:bodyPr/>
              <a:lstStyle/>
              <a:p>
                <a:r>
                  <a:rPr lang="fr-FR">
                    <a:noFill/>
                  </a:rPr>
                  <a:t> </a:t>
                </a:r>
              </a:p>
            </p:txBody>
          </p:sp>
        </mc:Fallback>
      </mc:AlternateContent>
      <p:pic>
        <p:nvPicPr>
          <p:cNvPr id="5" name="Graphique 4" descr="Porte ouverte avec un remplissage uni">
            <a:extLst>
              <a:ext uri="{FF2B5EF4-FFF2-40B4-BE49-F238E27FC236}">
                <a16:creationId xmlns:a16="http://schemas.microsoft.com/office/drawing/2014/main" id="{9EE5BDF7-B20E-F24B-A5AA-BAF3FF52E1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907628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887995" cy="4092915"/>
              </a:xfrm>
              <a:prstGeom prst="rect">
                <a:avLst/>
              </a:prstGeom>
              <a:noFill/>
            </p:spPr>
            <p:txBody>
              <a:bodyPr wrap="square" rtlCol="0">
                <a:spAutoFit/>
              </a:bodyPr>
              <a:lstStyle/>
              <a:p>
                <a:r>
                  <a:rPr lang="fr-FR" sz="2400" b="1" dirty="0"/>
                  <a:t>Test d’adéquation du khi-deux : les effectifs et la distance</a:t>
                </a:r>
              </a:p>
              <a:p>
                <a:endParaRPr lang="fr-FR" sz="2400" dirty="0"/>
              </a:p>
              <a:p>
                <a:pPr marL="342900" indent="-342900">
                  <a:buFont typeface="Arial" panose="020B0604020202020204" pitchFamily="34" charset="0"/>
                  <a:buChar char="•"/>
                </a:pPr>
                <a:r>
                  <a:rPr lang="fr-FR" sz="2400" dirty="0"/>
                  <a:t>Les effectifs observés sur l’échantillon de chacune des modalités sont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𝑘</m:t>
                        </m:r>
                      </m:sub>
                    </m:sSub>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Les effectifs théoriques sont eux égaux à </a:t>
                </a:r>
                <a14:m>
                  <m:oMath xmlns:m="http://schemas.openxmlformats.org/officeDocument/2006/math">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m:t>
                    </m:r>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2</m:t>
                        </m:r>
                      </m:sub>
                    </m:sSub>
                    <m:r>
                      <a:rPr lang="fr-FR" sz="2400" b="0" i="1" smtClean="0">
                        <a:latin typeface="Cambria Math" panose="02040503050406030204" pitchFamily="18" charset="0"/>
                      </a:rPr>
                      <m:t>,…,</m:t>
                    </m:r>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𝑘</m:t>
                        </m:r>
                      </m:sub>
                    </m:sSub>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définit alors la statistique du test, </a:t>
                </a:r>
                <a:r>
                  <a:rPr lang="fr-FR" sz="2400" i="1" dirty="0"/>
                  <a:t>i.e.</a:t>
                </a:r>
                <a:r>
                  <a:rPr lang="fr-FR" sz="2400" dirty="0"/>
                  <a:t> la distance du khi-deux</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p>
                        <m:sSupPr>
                          <m:ctrlPr>
                            <a:rPr lang="fr-FR" sz="2400" i="1" smtClean="0">
                              <a:latin typeface="Cambria Math" panose="02040503050406030204" pitchFamily="18" charset="0"/>
                            </a:rPr>
                          </m:ctrlPr>
                        </m:sSupPr>
                        <m:e>
                          <m:r>
                            <a:rPr lang="fr-FR" sz="2400" b="0" i="1" smtClean="0">
                              <a:latin typeface="Cambria Math" panose="02040503050406030204" pitchFamily="18" charset="0"/>
                            </a:rPr>
                            <m:t>𝜒</m:t>
                          </m:r>
                        </m:e>
                        <m:sup>
                          <m:r>
                            <a:rPr lang="fr-FR" sz="2400" b="0" i="1" smtClean="0">
                              <a:latin typeface="Cambria Math" panose="02040503050406030204" pitchFamily="18" charset="0"/>
                            </a:rPr>
                            <m:t>2</m:t>
                          </m:r>
                        </m:sup>
                      </m:sSup>
                      <m:r>
                        <a:rPr lang="fr-FR" sz="2400" b="0" i="1" smtClean="0">
                          <a:latin typeface="Cambria Math" panose="02040503050406030204" pitchFamily="18" charset="0"/>
                        </a:rPr>
                        <m:t>=</m:t>
                      </m:r>
                      <m:nary>
                        <m:naryPr>
                          <m:chr m:val="∑"/>
                          <m:ctrlPr>
                            <a:rPr lang="fr-FR" sz="2400" b="0" i="1" smtClean="0">
                              <a:latin typeface="Cambria Math" panose="02040503050406030204" pitchFamily="18" charset="0"/>
                            </a:rPr>
                          </m:ctrlPr>
                        </m:naryPr>
                        <m:sub>
                          <m:r>
                            <m:rPr>
                              <m:brk m:alnAt="23"/>
                            </m:rPr>
                            <a:rPr lang="fr-FR" sz="2400" b="0" i="1" smtClean="0">
                              <a:latin typeface="Cambria Math" panose="02040503050406030204" pitchFamily="18" charset="0"/>
                            </a:rPr>
                            <m:t>𝑖</m:t>
                          </m:r>
                          <m:r>
                            <a:rPr lang="fr-FR" sz="2400" b="0" i="1" smtClean="0">
                              <a:latin typeface="Cambria Math" panose="02040503050406030204" pitchFamily="18" charset="0"/>
                            </a:rPr>
                            <m:t>=1</m:t>
                          </m:r>
                        </m:sub>
                        <m:sup>
                          <m:r>
                            <a:rPr lang="fr-FR" sz="2400" b="0" i="1" smtClean="0">
                              <a:latin typeface="Cambria Math" panose="02040503050406030204" pitchFamily="18" charset="0"/>
                            </a:rPr>
                            <m:t>𝑘</m:t>
                          </m:r>
                        </m:sup>
                        <m:e>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d>
                                    <m:dPr>
                                      <m:ctrlPr>
                                        <a:rPr lang="fr-FR" sz="2400" b="0" i="1" smtClean="0">
                                          <a:latin typeface="Cambria Math" panose="02040503050406030204" pitchFamily="18" charset="0"/>
                                        </a:rPr>
                                      </m:ctrlPr>
                                    </m:dPr>
                                    <m:e>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𝑖</m:t>
                                          </m:r>
                                        </m:sub>
                                      </m:sSub>
                                    </m:e>
                                  </m:d>
                                </m:e>
                                <m:sup>
                                  <m:r>
                                    <a:rPr lang="fr-FR" sz="2400" b="0" i="1" smtClean="0">
                                      <a:latin typeface="Cambria Math" panose="02040503050406030204" pitchFamily="18" charset="0"/>
                                    </a:rPr>
                                    <m:t>2</m:t>
                                  </m:r>
                                </m:sup>
                              </m:sSup>
                            </m:num>
                            <m:den>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𝑖</m:t>
                                  </m:r>
                                </m:sub>
                              </m:sSub>
                            </m:den>
                          </m:f>
                        </m:e>
                      </m:nary>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887995" cy="4092915"/>
              </a:xfrm>
              <a:prstGeom prst="rect">
                <a:avLst/>
              </a:prstGeom>
              <a:blipFill>
                <a:blip r:embed="rId3"/>
                <a:stretch>
                  <a:fillRect l="-815" t="-1238" b="-43344"/>
                </a:stretch>
              </a:blipFill>
            </p:spPr>
            <p:txBody>
              <a:bodyPr/>
              <a:lstStyle/>
              <a:p>
                <a:r>
                  <a:rPr lang="fr-FR">
                    <a:noFill/>
                  </a:rPr>
                  <a:t> </a:t>
                </a:r>
              </a:p>
            </p:txBody>
          </p:sp>
        </mc:Fallback>
      </mc:AlternateContent>
    </p:spTree>
    <p:extLst>
      <p:ext uri="{BB962C8B-B14F-4D97-AF65-F5344CB8AC3E}">
        <p14:creationId xmlns:p14="http://schemas.microsoft.com/office/powerpoint/2010/main" val="384026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847785"/>
              </a:xfrm>
              <a:prstGeom prst="rect">
                <a:avLst/>
              </a:prstGeom>
              <a:noFill/>
            </p:spPr>
            <p:txBody>
              <a:bodyPr wrap="square" rtlCol="0">
                <a:spAutoFit/>
              </a:bodyPr>
              <a:lstStyle/>
              <a:p>
                <a:r>
                  <a:rPr lang="fr-FR" sz="2400" b="1" dirty="0"/>
                  <a:t>Test d’adéquation du khi-deux : la valeur-</a:t>
                </a:r>
                <a14:m>
                  <m:oMath xmlns:m="http://schemas.openxmlformats.org/officeDocument/2006/math">
                    <m:r>
                      <a:rPr lang="fr-FR" sz="2400" b="1" i="1" smtClean="0">
                        <a:latin typeface="Cambria Math" panose="02040503050406030204" pitchFamily="18" charset="0"/>
                      </a:rPr>
                      <m:t>𝒑</m:t>
                    </m:r>
                  </m:oMath>
                </a14:m>
                <a:endParaRPr lang="fr-FR" sz="2400" b="1" dirty="0"/>
              </a:p>
              <a:p>
                <a:endParaRPr lang="fr-FR" sz="2400" dirty="0"/>
              </a:p>
              <a:p>
                <a:pPr marL="342900" indent="-342900">
                  <a:buFont typeface="Arial" panose="020B0604020202020204" pitchFamily="34" charset="0"/>
                  <a:buChar char="•"/>
                </a:pPr>
                <a:r>
                  <a:rPr lang="fr-FR" sz="2400" dirty="0"/>
                  <a:t>Si l’hypothèse</a:t>
                </a:r>
                <a14:m>
                  <m:oMath xmlns:m="http://schemas.openxmlformats.org/officeDocument/2006/math">
                    <m:r>
                      <a:rPr lang="fr-FR" sz="2400" b="0" i="0" smtClean="0">
                        <a:latin typeface="Cambria Math" panose="02040503050406030204" pitchFamily="18" charset="0"/>
                      </a:rPr>
                      <m:t> </m:t>
                    </m:r>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ℋ</m:t>
                        </m:r>
                      </m:e>
                      <m:sub>
                        <m:r>
                          <a:rPr lang="fr-FR" sz="2400" b="0" i="1" smtClean="0">
                            <a:latin typeface="Cambria Math" panose="02040503050406030204" pitchFamily="18" charset="0"/>
                          </a:rPr>
                          <m:t>0</m:t>
                        </m:r>
                      </m:sub>
                    </m:sSub>
                  </m:oMath>
                </a14:m>
                <a:r>
                  <a:rPr lang="fr-FR" sz="2400" dirty="0"/>
                  <a:t> est vraie, on peut démontrer que la distance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suit une loi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à </a:t>
                </a:r>
                <a14:m>
                  <m:oMath xmlns:m="http://schemas.openxmlformats.org/officeDocument/2006/math">
                    <m:r>
                      <a:rPr lang="fr-FR" sz="2400" b="0" i="1" smtClean="0">
                        <a:latin typeface="Cambria Math" panose="02040503050406030204" pitchFamily="18" charset="0"/>
                      </a:rPr>
                      <m:t>𝑘</m:t>
                    </m:r>
                    <m:r>
                      <a:rPr lang="fr-FR" sz="2400" b="0" i="1" smtClean="0">
                        <a:latin typeface="Cambria Math" panose="02040503050406030204" pitchFamily="18" charset="0"/>
                      </a:rPr>
                      <m:t>−1</m:t>
                    </m:r>
                  </m:oMath>
                </a14:m>
                <a:r>
                  <a:rPr lang="fr-FR" sz="2400" dirty="0"/>
                  <a:t> degrés de liberté.</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définit alors la valeur-</a:t>
                </a:r>
                <a14:m>
                  <m:oMath xmlns:m="http://schemas.openxmlformats.org/officeDocument/2006/math">
                    <m:r>
                      <a:rPr lang="fr-FR" sz="2400" b="0" i="1" smtClean="0">
                        <a:latin typeface="Cambria Math" panose="02040503050406030204" pitchFamily="18" charset="0"/>
                      </a:rPr>
                      <m:t>𝑝</m:t>
                    </m:r>
                  </m:oMath>
                </a14:m>
                <a:r>
                  <a:rPr lang="fr-FR" sz="2400" dirty="0"/>
                  <a:t> du test comme étant la probabilité d’obtenir la valeur de la distance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calculée sur l’échantillon, notée </a:t>
                </a:r>
                <a14:m>
                  <m:oMath xmlns:m="http://schemas.openxmlformats.org/officeDocument/2006/math">
                    <m:sSubSup>
                      <m:sSubSupPr>
                        <m:ctrlPr>
                          <a:rPr lang="fr-FR" sz="240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oMath>
                </a14:m>
                <a:r>
                  <a:rPr lang="fr-FR" sz="2400" dirty="0"/>
                  <a:t>, c’est-à-dire</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𝑝</m:t>
                      </m:r>
                      <m:r>
                        <a:rPr lang="fr-FR" sz="2400" b="0" i="1" smtClean="0">
                          <a:latin typeface="Cambria Math" panose="02040503050406030204" pitchFamily="18" charset="0"/>
                        </a:rPr>
                        <m:t>=</m:t>
                      </m:r>
                      <m:r>
                        <a:rPr lang="fr-FR" sz="2400" b="0" i="1" smtClean="0">
                          <a:latin typeface="Cambria Math" panose="02040503050406030204" pitchFamily="18" charset="0"/>
                        </a:rPr>
                        <m:t>ℙ</m:t>
                      </m:r>
                      <m:d>
                        <m:dPr>
                          <m:ctrlPr>
                            <a:rPr lang="fr-FR" sz="2400" b="0" i="1" smtClean="0">
                              <a:latin typeface="Cambria Math" panose="02040503050406030204" pitchFamily="18" charset="0"/>
                            </a:rPr>
                          </m:ctrlPr>
                        </m:dPr>
                        <m:e>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𝜒</m:t>
                              </m:r>
                            </m:e>
                            <m:sup>
                              <m:r>
                                <a:rPr lang="fr-FR" sz="2400" b="0" i="1" smtClean="0">
                                  <a:latin typeface="Cambria Math" panose="02040503050406030204" pitchFamily="18" charset="0"/>
                                </a:rPr>
                                <m:t>2</m:t>
                              </m:r>
                            </m:sup>
                          </m:s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𝑘</m:t>
                              </m:r>
                              <m:r>
                                <a:rPr lang="fr-FR" sz="2400" b="0" i="1" smtClean="0">
                                  <a:latin typeface="Cambria Math" panose="02040503050406030204" pitchFamily="18" charset="0"/>
                                </a:rPr>
                                <m:t>−1</m:t>
                              </m:r>
                            </m:e>
                          </m:d>
                          <m:r>
                            <a:rPr lang="fr-FR" sz="2400" b="0" i="1" smtClean="0">
                              <a:latin typeface="Cambria Math" panose="02040503050406030204" pitchFamily="18" charset="0"/>
                            </a:rPr>
                            <m:t>≥</m:t>
                          </m:r>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e>
                      </m:d>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847785"/>
              </a:xfrm>
              <a:prstGeom prst="rect">
                <a:avLst/>
              </a:prstGeom>
              <a:blipFill>
                <a:blip r:embed="rId3"/>
                <a:stretch>
                  <a:fillRect l="-843" t="-987" r="-1084"/>
                </a:stretch>
              </a:blipFill>
            </p:spPr>
            <p:txBody>
              <a:bodyPr/>
              <a:lstStyle/>
              <a:p>
                <a:r>
                  <a:rPr lang="fr-FR">
                    <a:noFill/>
                  </a:rPr>
                  <a:t> </a:t>
                </a:r>
              </a:p>
            </p:txBody>
          </p:sp>
        </mc:Fallback>
      </mc:AlternateContent>
    </p:spTree>
    <p:extLst>
      <p:ext uri="{BB962C8B-B14F-4D97-AF65-F5344CB8AC3E}">
        <p14:creationId xmlns:p14="http://schemas.microsoft.com/office/powerpoint/2010/main" val="559785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d’adéquation du khi-deux : la conclusion du test</a:t>
                </a:r>
              </a:p>
              <a:p>
                <a:endParaRPr lang="fr-FR" sz="2400" dirty="0"/>
              </a:p>
              <a:p>
                <a:pPr marL="342900" indent="-342900">
                  <a:buFont typeface="Arial" panose="020B0604020202020204" pitchFamily="34" charset="0"/>
                  <a:buChar char="•"/>
                </a:pPr>
                <a:r>
                  <a:rPr lang="fr-FR" sz="2400" dirty="0"/>
                  <a:t>Pour conclure, on compare la valeur-</a:t>
                </a:r>
                <a14:m>
                  <m:oMath xmlns:m="http://schemas.openxmlformats.org/officeDocument/2006/math">
                    <m:r>
                      <a:rPr lang="fr-FR" sz="2400" b="0" i="1" smtClean="0">
                        <a:latin typeface="Cambria Math" panose="02040503050406030204" pitchFamily="18" charset="0"/>
                      </a:rPr>
                      <m:t>𝑝</m:t>
                    </m:r>
                  </m:oMath>
                </a14:m>
                <a:r>
                  <a:rPr lang="fr-FR" sz="2400" dirty="0"/>
                  <a:t> au seuil de risque </a:t>
                </a:r>
                <a14:m>
                  <m:oMath xmlns:m="http://schemas.openxmlformats.org/officeDocument/2006/math">
                    <m:r>
                      <a:rPr lang="fr-FR" sz="2400" b="0" i="1" smtClean="0">
                        <a:latin typeface="Cambria Math" panose="02040503050406030204" pitchFamily="18" charset="0"/>
                      </a:rPr>
                      <m:t>𝛼</m:t>
                    </m:r>
                  </m:oMath>
                </a14:m>
                <a:r>
                  <a:rPr lang="fr-FR" sz="2400" dirty="0"/>
                  <a:t> : </a:t>
                </a:r>
              </a:p>
              <a:p>
                <a:pPr marL="342900"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Si </a:t>
                </a:r>
                <a14:m>
                  <m:oMath xmlns:m="http://schemas.openxmlformats.org/officeDocument/2006/math">
                    <m:r>
                      <a:rPr lang="fr-FR" sz="2400" b="0" i="1" smtClean="0">
                        <a:latin typeface="Cambria Math" panose="02040503050406030204" pitchFamily="18" charset="0"/>
                      </a:rPr>
                      <m:t>𝑝</m:t>
                    </m:r>
                    <m:r>
                      <a:rPr lang="fr-FR" sz="2400" b="0" i="1" smtClean="0">
                        <a:latin typeface="Cambria Math" panose="02040503050406030204" pitchFamily="18" charset="0"/>
                      </a:rPr>
                      <m:t>&lt;</m:t>
                    </m:r>
                    <m:r>
                      <a:rPr lang="fr-FR" sz="2400" b="0" i="1" smtClean="0">
                        <a:latin typeface="Cambria Math" panose="02040503050406030204" pitchFamily="18" charset="0"/>
                      </a:rPr>
                      <m:t>𝛼</m:t>
                    </m:r>
                  </m:oMath>
                </a14:m>
                <a:r>
                  <a:rPr lang="fr-FR" sz="2400" dirty="0"/>
                  <a:t>, on rejette l’hypothèse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et l’on considère que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b="0" i="1" smtClean="0">
                            <a:latin typeface="Cambria Math" panose="02040503050406030204" pitchFamily="18" charset="0"/>
                          </a:rPr>
                          <m:t>1</m:t>
                        </m:r>
                      </m:sub>
                    </m:sSub>
                  </m:oMath>
                </a14:m>
                <a:r>
                  <a:rPr lang="fr-FR" sz="2400" dirty="0"/>
                  <a:t> est vraie. On a alors une probabilité égale à </a:t>
                </a:r>
                <a14:m>
                  <m:oMath xmlns:m="http://schemas.openxmlformats.org/officeDocument/2006/math">
                    <m:r>
                      <a:rPr lang="fr-FR" sz="2400" b="0" i="1" smtClean="0">
                        <a:latin typeface="Cambria Math" panose="02040503050406030204" pitchFamily="18" charset="0"/>
                      </a:rPr>
                      <m:t>𝛼</m:t>
                    </m:r>
                  </m:oMath>
                </a14:m>
                <a:r>
                  <a:rPr lang="fr-FR" sz="2400" dirty="0"/>
                  <a:t> de se tromper en faisant cela.</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Si </a:t>
                </a:r>
                <a14:m>
                  <m:oMath xmlns:m="http://schemas.openxmlformats.org/officeDocument/2006/math">
                    <m:r>
                      <a:rPr lang="fr-FR" sz="2400" b="0" i="1" smtClean="0">
                        <a:latin typeface="Cambria Math" panose="02040503050406030204" pitchFamily="18" charset="0"/>
                      </a:rPr>
                      <m:t>𝑝</m:t>
                    </m:r>
                    <m:r>
                      <a:rPr lang="fr-FR" sz="2400" b="0" i="1" smtClean="0">
                        <a:latin typeface="Cambria Math" panose="02040503050406030204" pitchFamily="18" charset="0"/>
                      </a:rPr>
                      <m:t>≥</m:t>
                    </m:r>
                    <m:r>
                      <a:rPr lang="fr-FR" sz="2400" b="0" i="1" smtClean="0">
                        <a:latin typeface="Cambria Math" panose="02040503050406030204" pitchFamily="18" charset="0"/>
                      </a:rPr>
                      <m:t>𝛼</m:t>
                    </m:r>
                  </m:oMath>
                </a14:m>
                <a:r>
                  <a:rPr lang="fr-FR" sz="2400" dirty="0"/>
                  <a:t>, on ne rejette pas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Cela ne signifie pas que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est vraie, mais que rien ne permet de dire qu’elle est fausse à partir des observations.</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416320"/>
              </a:xfrm>
              <a:prstGeom prst="rect">
                <a:avLst/>
              </a:prstGeom>
              <a:blipFill>
                <a:blip r:embed="rId3"/>
                <a:stretch>
                  <a:fillRect l="-843" t="-1481" b="-3333"/>
                </a:stretch>
              </a:blipFill>
            </p:spPr>
            <p:txBody>
              <a:bodyPr/>
              <a:lstStyle/>
              <a:p>
                <a:r>
                  <a:rPr lang="fr-FR">
                    <a:noFill/>
                  </a:rPr>
                  <a:t> </a:t>
                </a:r>
              </a:p>
            </p:txBody>
          </p:sp>
        </mc:Fallback>
      </mc:AlternateContent>
      <p:pic>
        <p:nvPicPr>
          <p:cNvPr id="5" name="Graphique 4" descr="Tête avec engrenages avec un remplissage uni">
            <a:extLst>
              <a:ext uri="{FF2B5EF4-FFF2-40B4-BE49-F238E27FC236}">
                <a16:creationId xmlns:a16="http://schemas.microsoft.com/office/drawing/2014/main" id="{C0D53516-F014-E344-8AEB-AE7FA394AF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71780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Test d’adéquation du khi-deux : remarque</a:t>
                </a:r>
              </a:p>
              <a:p>
                <a:endParaRPr lang="fr-FR" sz="2400" dirty="0"/>
              </a:p>
              <a:p>
                <a:pPr marL="342900" indent="-342900">
                  <a:buFont typeface="Arial" panose="020B0604020202020204" pitchFamily="34" charset="0"/>
                  <a:buChar char="•"/>
                </a:pPr>
                <a:r>
                  <a:rPr lang="fr-FR" sz="2400" dirty="0"/>
                  <a:t>Pour que le test du khi-deux s’applique il faut que l’effectif théorique de chaque modalité soit supérieur ou égal à </a:t>
                </a:r>
                <a14:m>
                  <m:oMath xmlns:m="http://schemas.openxmlformats.org/officeDocument/2006/math">
                    <m:r>
                      <a:rPr lang="fr-FR" sz="2400" b="0" i="1" smtClean="0">
                        <a:latin typeface="Cambria Math" panose="02040503050406030204" pitchFamily="18" charset="0"/>
                      </a:rPr>
                      <m:t>5</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Dans le cas contraire, on regroupera des modalités entre elles afin d’atteindre ce minimum.</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046988"/>
              </a:xfrm>
              <a:prstGeom prst="rect">
                <a:avLst/>
              </a:prstGeom>
              <a:blipFill>
                <a:blip r:embed="rId2"/>
                <a:stretch>
                  <a:fillRect l="-843" t="-1660" r="-723" b="-3320"/>
                </a:stretch>
              </a:blipFill>
            </p:spPr>
            <p:txBody>
              <a:bodyPr/>
              <a:lstStyle/>
              <a:p>
                <a:r>
                  <a:rPr lang="fr-FR">
                    <a:noFill/>
                  </a:rPr>
                  <a:t> </a:t>
                </a:r>
              </a:p>
            </p:txBody>
          </p:sp>
        </mc:Fallback>
      </mc:AlternateContent>
      <p:pic>
        <p:nvPicPr>
          <p:cNvPr id="5" name="Graphique 4" descr="Badge 5 avec un remplissage uni">
            <a:extLst>
              <a:ext uri="{FF2B5EF4-FFF2-40B4-BE49-F238E27FC236}">
                <a16:creationId xmlns:a16="http://schemas.microsoft.com/office/drawing/2014/main" id="{E66A9BE6-89DF-1141-9E6E-F7296673B7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797918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524315"/>
              </a:xfrm>
              <a:prstGeom prst="rect">
                <a:avLst/>
              </a:prstGeom>
              <a:noFill/>
            </p:spPr>
            <p:txBody>
              <a:bodyPr wrap="square" rtlCol="0">
                <a:spAutoFit/>
              </a:bodyPr>
              <a:lstStyle/>
              <a:p>
                <a:r>
                  <a:rPr lang="fr-FR" sz="2400" b="1" dirty="0"/>
                  <a:t>Test d’adéquation du khi-deux : exemple</a:t>
                </a:r>
              </a:p>
              <a:p>
                <a:endParaRPr lang="fr-FR" sz="2400" dirty="0"/>
              </a:p>
              <a:p>
                <a:pPr marL="342900" indent="-342900">
                  <a:buFont typeface="Arial" panose="020B0604020202020204" pitchFamily="34" charset="0"/>
                  <a:buChar char="•"/>
                </a:pPr>
                <a:r>
                  <a:rPr lang="fr-FR" sz="2400" dirty="0"/>
                  <a:t>On considère la variable qualitative “House“. Les effectifs observés sont :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a donc ici </a:t>
                </a:r>
                <a14:m>
                  <m:oMath xmlns:m="http://schemas.openxmlformats.org/officeDocument/2006/math">
                    <m:r>
                      <a:rPr lang="fr-FR" sz="2400" b="0" i="1" smtClean="0">
                        <a:latin typeface="Cambria Math" panose="02040503050406030204" pitchFamily="18" charset="0"/>
                      </a:rPr>
                      <m:t>𝑛</m:t>
                    </m:r>
                    <m:r>
                      <a:rPr lang="fr-FR" sz="2400" b="0" i="1" smtClean="0">
                        <a:latin typeface="Cambria Math" panose="02040503050406030204" pitchFamily="18" charset="0"/>
                      </a:rPr>
                      <m:t>=97</m:t>
                    </m:r>
                  </m:oMath>
                </a14:m>
                <a:r>
                  <a:rPr lang="fr-FR" sz="2400" dirty="0"/>
                  <a:t> et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=38,</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2</m:t>
                        </m:r>
                      </m:sub>
                    </m:sSub>
                    <m:r>
                      <a:rPr lang="fr-FR" sz="2400" b="0" i="1" smtClean="0">
                        <a:latin typeface="Cambria Math" panose="02040503050406030204" pitchFamily="18" charset="0"/>
                      </a:rPr>
                      <m:t>=28,</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=18,</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4</m:t>
                        </m:r>
                      </m:sub>
                    </m:sSub>
                    <m:r>
                      <a:rPr lang="fr-FR" sz="2400" b="0" i="1" smtClean="0">
                        <a:latin typeface="Cambria Math" panose="02040503050406030204" pitchFamily="18" charset="0"/>
                      </a:rPr>
                      <m:t>=13</m:t>
                    </m:r>
                  </m:oMath>
                </a14:m>
                <a:r>
                  <a:rPr lang="fr-FR" sz="2400" dirty="0"/>
                  <a:t>.</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524315"/>
              </a:xfrm>
              <a:prstGeom prst="rect">
                <a:avLst/>
              </a:prstGeom>
              <a:blipFill>
                <a:blip r:embed="rId3"/>
                <a:stretch>
                  <a:fillRect l="-843" t="-1120" b="-2241"/>
                </a:stretch>
              </a:blipFill>
            </p:spPr>
            <p:txBody>
              <a:bodyPr/>
              <a:lstStyle/>
              <a:p>
                <a:r>
                  <a:rPr lang="fr-FR">
                    <a:noFill/>
                  </a:rPr>
                  <a:t> </a:t>
                </a:r>
              </a:p>
            </p:txBody>
          </p:sp>
        </mc:Fallback>
      </mc:AlternateContent>
      <p:pic>
        <p:nvPicPr>
          <p:cNvPr id="7" name="Image 6" descr="Une image contenant texte&#10;&#10;Description générée automatiquement">
            <a:extLst>
              <a:ext uri="{FF2B5EF4-FFF2-40B4-BE49-F238E27FC236}">
                <a16:creationId xmlns:a16="http://schemas.microsoft.com/office/drawing/2014/main" id="{04EB57EA-F704-7D40-A578-5B6E121237FB}"/>
              </a:ext>
            </a:extLst>
          </p:cNvPr>
          <p:cNvPicPr>
            <a:picLocks noChangeAspect="1"/>
          </p:cNvPicPr>
          <p:nvPr/>
        </p:nvPicPr>
        <p:blipFill>
          <a:blip r:embed="rId4"/>
          <a:stretch>
            <a:fillRect/>
          </a:stretch>
        </p:blipFill>
        <p:spPr>
          <a:xfrm>
            <a:off x="4977295" y="2934474"/>
            <a:ext cx="2260600" cy="2120900"/>
          </a:xfrm>
          <a:prstGeom prst="rect">
            <a:avLst/>
          </a:prstGeom>
        </p:spPr>
      </p:pic>
    </p:spTree>
    <p:extLst>
      <p:ext uri="{BB962C8B-B14F-4D97-AF65-F5344CB8AC3E}">
        <p14:creationId xmlns:p14="http://schemas.microsoft.com/office/powerpoint/2010/main" val="82886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1. Analyse univariée.</a:t>
            </a:r>
          </a:p>
        </p:txBody>
      </p:sp>
    </p:spTree>
    <p:extLst>
      <p:ext uri="{BB962C8B-B14F-4D97-AF65-F5344CB8AC3E}">
        <p14:creationId xmlns:p14="http://schemas.microsoft.com/office/powerpoint/2010/main" val="11186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2308324"/>
              </a:xfrm>
              <a:prstGeom prst="rect">
                <a:avLst/>
              </a:prstGeom>
              <a:noFill/>
            </p:spPr>
            <p:txBody>
              <a:bodyPr wrap="square" rtlCol="0">
                <a:spAutoFit/>
              </a:bodyPr>
              <a:lstStyle/>
              <a:p>
                <a:r>
                  <a:rPr lang="fr-FR" sz="2400" b="1" dirty="0"/>
                  <a:t>Test d’adéquation du khi-deux : exemple (suite)</a:t>
                </a:r>
              </a:p>
              <a:p>
                <a:endParaRPr lang="fr-FR" sz="2400" dirty="0"/>
              </a:p>
              <a:p>
                <a:pPr marL="342900" indent="-342900">
                  <a:buFont typeface="Arial" panose="020B0604020202020204" pitchFamily="34" charset="0"/>
                  <a:buChar char="•"/>
                </a:pPr>
                <a:r>
                  <a:rPr lang="fr-FR" sz="2400" dirty="0"/>
                  <a:t>On se demande si cette variable suit la loi de probabilité </a:t>
                </a:r>
                <a:br>
                  <a:rPr lang="fr-FR" sz="2400" dirty="0"/>
                </a:b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=0,6,</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2</m:t>
                        </m:r>
                      </m:sub>
                    </m:sSub>
                    <m:r>
                      <a:rPr lang="fr-FR" sz="2400" b="0" i="1" smtClean="0">
                        <a:latin typeface="Cambria Math" panose="02040503050406030204" pitchFamily="18" charset="0"/>
                      </a:rPr>
                      <m:t>=0,2,</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=0,2,</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4</m:t>
                        </m:r>
                      </m:sub>
                    </m:sSub>
                    <m:r>
                      <a:rPr lang="fr-FR" sz="2400" b="0" i="1" smtClean="0">
                        <a:latin typeface="Cambria Math" panose="02040503050406030204" pitchFamily="18" charset="0"/>
                      </a:rPr>
                      <m:t>=0,2</m:t>
                    </m:r>
                  </m:oMath>
                </a14:m>
                <a:r>
                  <a:rPr lang="fr-FR" sz="2400" dirty="0"/>
                  <a:t> au seuil de risque </a:t>
                </a:r>
                <a14:m>
                  <m:oMath xmlns:m="http://schemas.openxmlformats.org/officeDocument/2006/math">
                    <m:r>
                      <a:rPr lang="fr-FR" sz="2400" b="0" i="1" smtClean="0">
                        <a:latin typeface="Cambria Math" panose="02040503050406030204" pitchFamily="18" charset="0"/>
                      </a:rPr>
                      <m:t>𝛼</m:t>
                    </m:r>
                    <m:r>
                      <a:rPr lang="fr-FR" sz="2400" b="0" i="1" smtClean="0">
                        <a:latin typeface="Cambria Math" panose="02040503050406030204" pitchFamily="18" charset="0"/>
                      </a:rPr>
                      <m:t>=0,05</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Chacun des effectifs théoriques étant égal à </a:t>
                </a:r>
                <a14:m>
                  <m:oMath xmlns:m="http://schemas.openxmlformats.org/officeDocument/2006/math">
                    <m:r>
                      <a:rPr lang="fr-FR" sz="2400" b="0" i="1" smtClean="0">
                        <a:latin typeface="Cambria Math" panose="02040503050406030204" pitchFamily="18" charset="0"/>
                      </a:rPr>
                      <m:t>𝑛</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𝑝</m:t>
                        </m:r>
                      </m:e>
                      <m:sub>
                        <m:r>
                          <a:rPr lang="fr-FR" sz="2400" b="0" i="1" smtClean="0">
                            <a:latin typeface="Cambria Math" panose="02040503050406030204" pitchFamily="18" charset="0"/>
                          </a:rPr>
                          <m:t>𝑖</m:t>
                        </m:r>
                      </m:sub>
                    </m:sSub>
                  </m:oMath>
                </a14:m>
                <a:r>
                  <a:rPr lang="fr-FR" sz="2400" dirty="0"/>
                  <a:t>, on a donc</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2308324"/>
              </a:xfrm>
              <a:prstGeom prst="rect">
                <a:avLst/>
              </a:prstGeom>
              <a:blipFill>
                <a:blip r:embed="rId2"/>
                <a:stretch>
                  <a:fillRect l="-843" t="-2186" b="-4918"/>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97C3638C-F434-474A-B11F-D8368AD8325B}"/>
              </a:ext>
            </a:extLst>
          </p:cNvPr>
          <p:cNvPicPr>
            <a:picLocks noChangeAspect="1"/>
          </p:cNvPicPr>
          <p:nvPr/>
        </p:nvPicPr>
        <p:blipFill>
          <a:blip r:embed="rId3"/>
          <a:stretch>
            <a:fillRect/>
          </a:stretch>
        </p:blipFill>
        <p:spPr>
          <a:xfrm>
            <a:off x="4483100" y="4226566"/>
            <a:ext cx="3225800" cy="2120900"/>
          </a:xfrm>
          <a:prstGeom prst="rect">
            <a:avLst/>
          </a:prstGeom>
        </p:spPr>
      </p:pic>
    </p:spTree>
    <p:extLst>
      <p:ext uri="{BB962C8B-B14F-4D97-AF65-F5344CB8AC3E}">
        <p14:creationId xmlns:p14="http://schemas.microsoft.com/office/powerpoint/2010/main" val="3108895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916393"/>
              </a:xfrm>
              <a:prstGeom prst="rect">
                <a:avLst/>
              </a:prstGeom>
              <a:noFill/>
            </p:spPr>
            <p:txBody>
              <a:bodyPr wrap="square" rtlCol="0">
                <a:spAutoFit/>
              </a:bodyPr>
              <a:lstStyle/>
              <a:p>
                <a:r>
                  <a:rPr lang="fr-FR" sz="2400" b="1" dirty="0"/>
                  <a:t>Test d’adéquation du khi-deux : exemple (suite)</a:t>
                </a:r>
              </a:p>
              <a:p>
                <a:endParaRPr lang="fr-FR" sz="2400" dirty="0"/>
              </a:p>
              <a:p>
                <a:pPr marL="342900" indent="-342900">
                  <a:buFont typeface="Arial" panose="020B0604020202020204" pitchFamily="34" charset="0"/>
                  <a:buChar char="•"/>
                </a:pPr>
                <a:r>
                  <a:rPr lang="fr-FR" sz="2400" dirty="0"/>
                  <a:t>La distance du khi-deux sur l’échantillon est alors égale à</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Sup>
                        <m:sSubSupPr>
                          <m:ctrlPr>
                            <a:rPr lang="fr-FR" sz="240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d>
                                <m:dPr>
                                  <m:ctrlPr>
                                    <a:rPr lang="fr-FR" sz="2400" b="0" i="1" smtClean="0">
                                      <a:latin typeface="Cambria Math" panose="02040503050406030204" pitchFamily="18" charset="0"/>
                                    </a:rPr>
                                  </m:ctrlPr>
                                </m:dPr>
                                <m:e>
                                  <m:r>
                                    <a:rPr lang="fr-FR" sz="2400" b="0" i="1" smtClean="0">
                                      <a:latin typeface="Cambria Math" panose="02040503050406030204" pitchFamily="18" charset="0"/>
                                    </a:rPr>
                                    <m:t>38−58,2</m:t>
                                  </m:r>
                                </m:e>
                              </m:d>
                            </m:e>
                            <m:sup>
                              <m:r>
                                <a:rPr lang="fr-FR" sz="2400" b="0" i="1" smtClean="0">
                                  <a:latin typeface="Cambria Math" panose="02040503050406030204" pitchFamily="18" charset="0"/>
                                </a:rPr>
                                <m:t>2</m:t>
                              </m:r>
                            </m:sup>
                          </m:sSup>
                        </m:num>
                        <m:den>
                          <m:r>
                            <a:rPr lang="fr-FR" sz="2400" b="0" i="1" smtClean="0">
                              <a:latin typeface="Cambria Math" panose="02040503050406030204" pitchFamily="18" charset="0"/>
                            </a:rPr>
                            <m:t>58,2</m:t>
                          </m:r>
                        </m:den>
                      </m:f>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d>
                                <m:dPr>
                                  <m:ctrlPr>
                                    <a:rPr lang="fr-FR" sz="2400" b="0" i="1" smtClean="0">
                                      <a:latin typeface="Cambria Math" panose="02040503050406030204" pitchFamily="18" charset="0"/>
                                    </a:rPr>
                                  </m:ctrlPr>
                                </m:dPr>
                                <m:e>
                                  <m:r>
                                    <a:rPr lang="fr-FR" sz="2400" b="0" i="1" smtClean="0">
                                      <a:latin typeface="Cambria Math" panose="02040503050406030204" pitchFamily="18" charset="0"/>
                                    </a:rPr>
                                    <m:t>28−19,4</m:t>
                                  </m:r>
                                </m:e>
                              </m:d>
                            </m:e>
                            <m:sup>
                              <m:r>
                                <a:rPr lang="fr-FR" sz="2400" b="0" i="1" smtClean="0">
                                  <a:latin typeface="Cambria Math" panose="02040503050406030204" pitchFamily="18" charset="0"/>
                                </a:rPr>
                                <m:t>2</m:t>
                              </m:r>
                            </m:sup>
                          </m:sSup>
                        </m:num>
                        <m:den>
                          <m:r>
                            <a:rPr lang="fr-FR" sz="2400" b="0" i="1" smtClean="0">
                              <a:latin typeface="Cambria Math" panose="02040503050406030204" pitchFamily="18" charset="0"/>
                            </a:rPr>
                            <m:t>19,4</m:t>
                          </m:r>
                        </m:den>
                      </m:f>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d>
                                <m:dPr>
                                  <m:ctrlPr>
                                    <a:rPr lang="fr-FR" sz="2400" b="0" i="1" smtClean="0">
                                      <a:latin typeface="Cambria Math" panose="02040503050406030204" pitchFamily="18" charset="0"/>
                                    </a:rPr>
                                  </m:ctrlPr>
                                </m:dPr>
                                <m:e>
                                  <m:r>
                                    <a:rPr lang="fr-FR" sz="2400" b="0" i="1" smtClean="0">
                                      <a:latin typeface="Cambria Math" panose="02040503050406030204" pitchFamily="18" charset="0"/>
                                    </a:rPr>
                                    <m:t>18−19,4</m:t>
                                  </m:r>
                                </m:e>
                              </m:d>
                            </m:e>
                            <m:sup>
                              <m:r>
                                <a:rPr lang="fr-FR" sz="2400" b="0" i="1" smtClean="0">
                                  <a:latin typeface="Cambria Math" panose="02040503050406030204" pitchFamily="18" charset="0"/>
                                </a:rPr>
                                <m:t>2</m:t>
                              </m:r>
                            </m:sup>
                          </m:sSup>
                        </m:num>
                        <m:den>
                          <m:r>
                            <a:rPr lang="fr-FR" sz="2400" b="0" i="1" smtClean="0">
                              <a:latin typeface="Cambria Math" panose="02040503050406030204" pitchFamily="18" charset="0"/>
                            </a:rPr>
                            <m:t>19,4</m:t>
                          </m:r>
                        </m:den>
                      </m:f>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d>
                                <m:dPr>
                                  <m:ctrlPr>
                                    <a:rPr lang="fr-FR" sz="2400" b="0" i="1" smtClean="0">
                                      <a:latin typeface="Cambria Math" panose="02040503050406030204" pitchFamily="18" charset="0"/>
                                    </a:rPr>
                                  </m:ctrlPr>
                                </m:dPr>
                                <m:e>
                                  <m:r>
                                    <a:rPr lang="fr-FR" sz="2400" b="0" i="1" smtClean="0">
                                      <a:latin typeface="Cambria Math" panose="02040503050406030204" pitchFamily="18" charset="0"/>
                                    </a:rPr>
                                    <m:t>13−19,4</m:t>
                                  </m:r>
                                </m:e>
                              </m:d>
                            </m:e>
                            <m:sup>
                              <m:r>
                                <a:rPr lang="fr-FR" sz="2400" b="0" i="1" smtClean="0">
                                  <a:latin typeface="Cambria Math" panose="02040503050406030204" pitchFamily="18" charset="0"/>
                                </a:rPr>
                                <m:t>2</m:t>
                              </m:r>
                            </m:sup>
                          </m:sSup>
                        </m:num>
                        <m:den>
                          <m:r>
                            <a:rPr lang="fr-FR" sz="2400" b="0" i="1" smtClean="0">
                              <a:latin typeface="Cambria Math" panose="02040503050406030204" pitchFamily="18" charset="0"/>
                            </a:rPr>
                            <m:t>19,4</m:t>
                          </m:r>
                        </m:den>
                      </m:f>
                    </m:oMath>
                  </m:oMathPara>
                </a14:m>
                <a:endParaRPr lang="fr-FR" sz="2400" dirty="0"/>
              </a:p>
              <a:p>
                <a:endParaRPr lang="fr-FR" sz="2400" dirty="0"/>
              </a:p>
              <a:p>
                <a:pPr marL="342900" indent="-342900">
                  <a:buFont typeface="Arial" panose="020B0604020202020204" pitchFamily="34" charset="0"/>
                  <a:buChar char="•"/>
                </a:pPr>
                <a:r>
                  <a:rPr lang="fr-FR" sz="2400" dirty="0"/>
                  <a:t>D’où</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r>
                        <a:rPr lang="fr-FR" sz="2400" i="1">
                          <a:latin typeface="Cambria Math" panose="02040503050406030204" pitchFamily="18" charset="0"/>
                        </a:rPr>
                        <m:t>=13</m:t>
                      </m:r>
                      <m:r>
                        <a:rPr lang="fr-FR" sz="2400" b="0" i="1" smtClean="0">
                          <a:latin typeface="Cambria Math" panose="02040503050406030204" pitchFamily="18" charset="0"/>
                        </a:rPr>
                        <m:t>,</m:t>
                      </m:r>
                      <m:r>
                        <a:rPr lang="fr-FR" sz="2400" i="1">
                          <a:latin typeface="Cambria Math" panose="02040503050406030204" pitchFamily="18" charset="0"/>
                        </a:rPr>
                        <m:t>035738831615124</m:t>
                      </m:r>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916393"/>
              </a:xfrm>
              <a:prstGeom prst="rect">
                <a:avLst/>
              </a:prstGeom>
              <a:blipFill>
                <a:blip r:embed="rId2"/>
                <a:stretch>
                  <a:fillRect l="-843" t="-1294"/>
                </a:stretch>
              </a:blipFill>
            </p:spPr>
            <p:txBody>
              <a:bodyPr/>
              <a:lstStyle/>
              <a:p>
                <a:r>
                  <a:rPr lang="fr-FR">
                    <a:noFill/>
                  </a:rPr>
                  <a:t> </a:t>
                </a:r>
              </a:p>
            </p:txBody>
          </p:sp>
        </mc:Fallback>
      </mc:AlternateContent>
    </p:spTree>
    <p:extLst>
      <p:ext uri="{BB962C8B-B14F-4D97-AF65-F5344CB8AC3E}">
        <p14:creationId xmlns:p14="http://schemas.microsoft.com/office/powerpoint/2010/main" val="3324493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Test d’adéquation du khi-deux : exemple (suite)</a:t>
            </a:r>
          </a:p>
        </p:txBody>
      </p:sp>
      <p:pic>
        <p:nvPicPr>
          <p:cNvPr id="6" name="Image 5">
            <a:extLst>
              <a:ext uri="{FF2B5EF4-FFF2-40B4-BE49-F238E27FC236}">
                <a16:creationId xmlns:a16="http://schemas.microsoft.com/office/drawing/2014/main" id="{BFA495E7-6102-1D43-A980-7EE2098EE2EF}"/>
              </a:ext>
            </a:extLst>
          </p:cNvPr>
          <p:cNvPicPr>
            <a:picLocks noChangeAspect="1"/>
          </p:cNvPicPr>
          <p:nvPr/>
        </p:nvPicPr>
        <p:blipFill>
          <a:blip r:embed="rId2"/>
          <a:stretch>
            <a:fillRect/>
          </a:stretch>
        </p:blipFill>
        <p:spPr>
          <a:xfrm>
            <a:off x="2496000" y="2379600"/>
            <a:ext cx="7200000" cy="3755809"/>
          </a:xfrm>
          <a:prstGeom prst="rect">
            <a:avLst/>
          </a:prstGeom>
        </p:spPr>
      </p:pic>
    </p:spTree>
    <p:extLst>
      <p:ext uri="{BB962C8B-B14F-4D97-AF65-F5344CB8AC3E}">
        <p14:creationId xmlns:p14="http://schemas.microsoft.com/office/powerpoint/2010/main" val="2806175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154984"/>
              </a:xfrm>
              <a:prstGeom prst="rect">
                <a:avLst/>
              </a:prstGeom>
              <a:noFill/>
            </p:spPr>
            <p:txBody>
              <a:bodyPr wrap="square" rtlCol="0">
                <a:spAutoFit/>
              </a:bodyPr>
              <a:lstStyle/>
              <a:p>
                <a:r>
                  <a:rPr lang="fr-FR" sz="2400" b="1" dirty="0"/>
                  <a:t>Test d’adéquation du khi-deux : exemple (fin)</a:t>
                </a:r>
              </a:p>
              <a:p>
                <a:endParaRPr lang="fr-FR" sz="2400" dirty="0"/>
              </a:p>
              <a:p>
                <a:pPr marL="342900" indent="-342900">
                  <a:buFont typeface="Arial" panose="020B0604020202020204" pitchFamily="34" charset="0"/>
                  <a:buChar char="•"/>
                </a:pPr>
                <a:r>
                  <a:rPr lang="fr-FR" sz="2400" dirty="0"/>
                  <a:t>On obtient donc une valeur-</a:t>
                </a:r>
                <a14:m>
                  <m:oMath xmlns:m="http://schemas.openxmlformats.org/officeDocument/2006/math">
                    <m:r>
                      <a:rPr lang="fr-FR" sz="2400" b="0" i="1" smtClean="0">
                        <a:latin typeface="Cambria Math" panose="02040503050406030204" pitchFamily="18" charset="0"/>
                      </a:rPr>
                      <m:t>𝑝</m:t>
                    </m:r>
                  </m:oMath>
                </a14:m>
                <a:r>
                  <a:rPr lang="fr-FR" sz="2400" dirty="0"/>
                  <a:t> égale à </a:t>
                </a:r>
                <a14:m>
                  <m:oMath xmlns:m="http://schemas.openxmlformats.org/officeDocument/2006/math">
                    <m:r>
                      <a:rPr lang="fr-FR" sz="2400" b="0" i="1" smtClean="0">
                        <a:latin typeface="Cambria Math" panose="02040503050406030204" pitchFamily="18" charset="0"/>
                      </a:rPr>
                      <m:t>0,00456</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Cette valeur est inférieure au seuil de </a:t>
                </a:r>
                <a14:m>
                  <m:oMath xmlns:m="http://schemas.openxmlformats.org/officeDocument/2006/math">
                    <m:r>
                      <a:rPr lang="fr-FR" sz="2400" b="0" i="1" smtClean="0">
                        <a:latin typeface="Cambria Math" panose="02040503050406030204" pitchFamily="18" charset="0"/>
                      </a:rPr>
                      <m:t>0,05</m:t>
                    </m:r>
                  </m:oMath>
                </a14:m>
                <a:r>
                  <a:rPr lang="fr-FR" sz="2400" dirty="0"/>
                  <a:t> que l’on s’était fixé.</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rejette donc l’hypothèse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ℋ</m:t>
                        </m:r>
                      </m:e>
                      <m:sub>
                        <m:r>
                          <a:rPr lang="fr-FR" sz="2400" b="0" i="1" smtClean="0">
                            <a:latin typeface="Cambria Math" panose="02040503050406030204" pitchFamily="18" charset="0"/>
                          </a:rPr>
                          <m:t>0</m:t>
                        </m:r>
                      </m:sub>
                    </m:sSub>
                  </m:oMath>
                </a14:m>
                <a:r>
                  <a:rPr lang="fr-FR" sz="2400" dirty="0"/>
                  <a:t> avec un risque d’erreur de première espèce </a:t>
                </a:r>
                <a:br>
                  <a:rPr lang="fr-FR" sz="2400" dirty="0"/>
                </a:br>
                <a14:m>
                  <m:oMath xmlns:m="http://schemas.openxmlformats.org/officeDocument/2006/math">
                    <m:r>
                      <a:rPr lang="fr-FR" sz="2400" b="0" i="1" smtClean="0">
                        <a:latin typeface="Cambria Math" panose="02040503050406030204" pitchFamily="18" charset="0"/>
                      </a:rPr>
                      <m:t>𝛼</m:t>
                    </m:r>
                    <m:r>
                      <a:rPr lang="fr-FR" sz="2400" b="0" i="1" smtClean="0">
                        <a:latin typeface="Cambria Math" panose="02040503050406030204" pitchFamily="18" charset="0"/>
                      </a:rPr>
                      <m:t>=0,05</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conclut donc que la variable qualitative “House“ ne suit pas la loi de probabilité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1</m:t>
                        </m:r>
                      </m:sub>
                    </m:sSub>
                    <m:r>
                      <a:rPr lang="fr-FR" sz="2400" i="1">
                        <a:latin typeface="Cambria Math" panose="02040503050406030204" pitchFamily="18" charset="0"/>
                      </a:rPr>
                      <m:t>=0,6,</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2</m:t>
                        </m:r>
                      </m:sub>
                    </m:sSub>
                    <m:r>
                      <a:rPr lang="fr-FR" sz="2400" i="1">
                        <a:latin typeface="Cambria Math" panose="02040503050406030204" pitchFamily="18" charset="0"/>
                      </a:rPr>
                      <m:t>=0,2,</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3</m:t>
                        </m:r>
                      </m:sub>
                    </m:sSub>
                    <m:r>
                      <a:rPr lang="fr-FR" sz="2400" i="1">
                        <a:latin typeface="Cambria Math" panose="02040503050406030204" pitchFamily="18" charset="0"/>
                      </a:rPr>
                      <m:t>=0,2,</m:t>
                    </m:r>
                    <m:sSub>
                      <m:sSubPr>
                        <m:ctrlPr>
                          <a:rPr lang="fr-FR" sz="2400" i="1">
                            <a:latin typeface="Cambria Math" panose="02040503050406030204" pitchFamily="18" charset="0"/>
                          </a:rPr>
                        </m:ctrlPr>
                      </m:sSubPr>
                      <m:e>
                        <m:r>
                          <a:rPr lang="fr-FR" sz="2400" i="1">
                            <a:latin typeface="Cambria Math" panose="02040503050406030204" pitchFamily="18" charset="0"/>
                          </a:rPr>
                          <m:t>𝑝</m:t>
                        </m:r>
                      </m:e>
                      <m:sub>
                        <m:r>
                          <a:rPr lang="fr-FR" sz="2400" i="1">
                            <a:latin typeface="Cambria Math" panose="02040503050406030204" pitchFamily="18" charset="0"/>
                          </a:rPr>
                          <m:t>4</m:t>
                        </m:r>
                      </m:sub>
                    </m:sSub>
                    <m:r>
                      <a:rPr lang="fr-FR" sz="2400" i="1">
                        <a:latin typeface="Cambria Math" panose="02040503050406030204" pitchFamily="18" charset="0"/>
                      </a:rPr>
                      <m:t>=0,2</m:t>
                    </m:r>
                  </m:oMath>
                </a14:m>
                <a:r>
                  <a:rPr lang="fr-FR" sz="2400" dirty="0"/>
                  <a:t>.</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154984"/>
              </a:xfrm>
              <a:prstGeom prst="rect">
                <a:avLst/>
              </a:prstGeom>
              <a:blipFill>
                <a:blip r:embed="rId2"/>
                <a:stretch>
                  <a:fillRect l="-843" t="-1220" b="-2439"/>
                </a:stretch>
              </a:blipFill>
            </p:spPr>
            <p:txBody>
              <a:bodyPr/>
              <a:lstStyle/>
              <a:p>
                <a:r>
                  <a:rPr lang="fr-FR">
                    <a:noFill/>
                  </a:rPr>
                  <a:t> </a:t>
                </a:r>
              </a:p>
            </p:txBody>
          </p:sp>
        </mc:Fallback>
      </mc:AlternateContent>
    </p:spTree>
    <p:extLst>
      <p:ext uri="{BB962C8B-B14F-4D97-AF65-F5344CB8AC3E}">
        <p14:creationId xmlns:p14="http://schemas.microsoft.com/office/powerpoint/2010/main" val="1085795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1. Analyse univariée.</a:t>
            </a:r>
          </a:p>
        </p:txBody>
      </p:sp>
    </p:spTree>
    <p:extLst>
      <p:ext uri="{BB962C8B-B14F-4D97-AF65-F5344CB8AC3E}">
        <p14:creationId xmlns:p14="http://schemas.microsoft.com/office/powerpoint/2010/main" val="1926402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2. Analyse bivariée.</a:t>
            </a:r>
          </a:p>
        </p:txBody>
      </p:sp>
    </p:spTree>
    <p:extLst>
      <p:ext uri="{BB962C8B-B14F-4D97-AF65-F5344CB8AC3E}">
        <p14:creationId xmlns:p14="http://schemas.microsoft.com/office/powerpoint/2010/main" val="22713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Analyse bivariée : objectifs</a:t>
            </a:r>
          </a:p>
          <a:p>
            <a:endParaRPr lang="fr-FR" sz="2400" dirty="0"/>
          </a:p>
          <a:p>
            <a:pPr marL="342900" indent="-342900">
              <a:buFont typeface="Arial" panose="020B0604020202020204" pitchFamily="34" charset="0"/>
              <a:buChar char="•"/>
            </a:pPr>
            <a:r>
              <a:rPr lang="fr-FR" sz="2400" dirty="0"/>
              <a:t>On va ici étudier conjointement deux variables qualitatives.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Le but final étant de déterminer si ces deux variables sont indépendantes ou non, </a:t>
            </a:r>
            <a:r>
              <a:rPr lang="fr-FR" sz="2400" i="1" dirty="0"/>
              <a:t>i.e.</a:t>
            </a:r>
            <a:r>
              <a:rPr lang="fr-FR" sz="2400" dirty="0"/>
              <a:t> si la connaissance des valeurs de l’une donne de l’information sur la connaissance des valeurs de l’autre.</a:t>
            </a:r>
          </a:p>
        </p:txBody>
      </p:sp>
      <p:pic>
        <p:nvPicPr>
          <p:cNvPr id="5" name="Graphique 4" descr="Lien avec un remplissage uni">
            <a:extLst>
              <a:ext uri="{FF2B5EF4-FFF2-40B4-BE49-F238E27FC236}">
                <a16:creationId xmlns:a16="http://schemas.microsoft.com/office/drawing/2014/main" id="{4CFC2073-FAE9-7A4D-8802-541DDA39A0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812561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Tableau de contingence : principe</a:t>
            </a:r>
          </a:p>
          <a:p>
            <a:endParaRPr lang="fr-FR" sz="2400" dirty="0"/>
          </a:p>
          <a:p>
            <a:pPr marL="342900" indent="-342900">
              <a:buFont typeface="Arial" panose="020B0604020202020204" pitchFamily="34" charset="0"/>
              <a:buChar char="•"/>
            </a:pPr>
            <a:r>
              <a:rPr lang="fr-FR" sz="2400" dirty="0"/>
              <a:t>Tableau à double entrée : pour chaque couple de modalités on renseigne l’effectif ou la fréquence correspondant.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La première colonne sera consacrée aux modalités de la première variable, et la première ligne aux modalités de la seconde.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Trier les modalités n’a ici aucun sens.</a:t>
            </a:r>
          </a:p>
        </p:txBody>
      </p:sp>
      <p:pic>
        <p:nvPicPr>
          <p:cNvPr id="5" name="Graphique 4" descr="Table et chaises avec un remplissage uni">
            <a:extLst>
              <a:ext uri="{FF2B5EF4-FFF2-40B4-BE49-F238E27FC236}">
                <a16:creationId xmlns:a16="http://schemas.microsoft.com/office/drawing/2014/main" id="{762B4621-6B45-5644-BFB5-43704537DB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4084197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593309"/>
              </a:xfrm>
              <a:prstGeom prst="rect">
                <a:avLst/>
              </a:prstGeom>
              <a:noFill/>
            </p:spPr>
            <p:txBody>
              <a:bodyPr wrap="square" rtlCol="0">
                <a:spAutoFit/>
              </a:bodyPr>
              <a:lstStyle/>
              <a:p>
                <a:r>
                  <a:rPr lang="fr-FR" sz="2400" b="1" dirty="0"/>
                  <a:t>Tableau de contingence : notations</a:t>
                </a:r>
              </a:p>
              <a:p>
                <a:endParaRPr lang="fr-FR" sz="2400" dirty="0"/>
              </a:p>
              <a:p>
                <a:pPr marL="342900" indent="-342900">
                  <a:buFont typeface="Arial" panose="020B0604020202020204" pitchFamily="34" charset="0"/>
                  <a:buChar char="•"/>
                </a:pPr>
                <a:r>
                  <a:rPr lang="fr-FR" sz="2400" dirty="0"/>
                  <a:t>Soit </a:t>
                </a:r>
                <a14:m>
                  <m:oMath xmlns:m="http://schemas.openxmlformats.org/officeDocument/2006/math">
                    <m:r>
                      <a:rPr lang="fr-FR" sz="2400" i="1">
                        <a:latin typeface="Cambria Math" panose="02040503050406030204" pitchFamily="18" charset="0"/>
                      </a:rPr>
                      <m:t>𝑋</m:t>
                    </m:r>
                  </m:oMath>
                </a14:m>
                <a:r>
                  <a:rPr lang="fr-FR" sz="2400" dirty="0"/>
                  <a:t> une variable qualitative possédant </a:t>
                </a:r>
                <a14:m>
                  <m:oMath xmlns:m="http://schemas.openxmlformats.org/officeDocument/2006/math">
                    <m:r>
                      <a:rPr lang="fr-FR" sz="2400" i="1">
                        <a:latin typeface="Cambria Math" panose="02040503050406030204" pitchFamily="18" charset="0"/>
                      </a:rPr>
                      <m:t>𝑘</m:t>
                    </m:r>
                  </m:oMath>
                </a14:m>
                <a:r>
                  <a:rPr lang="fr-FR" sz="2400" dirty="0"/>
                  <a:t> modalités notées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oMath>
                </a14:m>
                <a:r>
                  <a:rPr lang="fr-FR" sz="2400" dirty="0"/>
                  <a:t> et soit </a:t>
                </a:r>
                <a14:m>
                  <m:oMath xmlns:m="http://schemas.openxmlformats.org/officeDocument/2006/math">
                    <m:r>
                      <a:rPr lang="fr-FR" sz="2400" i="1">
                        <a:latin typeface="Cambria Math" panose="02040503050406030204" pitchFamily="18" charset="0"/>
                      </a:rPr>
                      <m:t>𝑌</m:t>
                    </m:r>
                  </m:oMath>
                </a14:m>
                <a:r>
                  <a:rPr lang="fr-FR" sz="2400" dirty="0"/>
                  <a:t> une autre variable qualitative possédant </a:t>
                </a:r>
                <a14:m>
                  <m:oMath xmlns:m="http://schemas.openxmlformats.org/officeDocument/2006/math">
                    <m:r>
                      <a:rPr lang="fr-FR" sz="2400" i="1">
                        <a:latin typeface="Cambria Math" panose="02040503050406030204" pitchFamily="18" charset="0"/>
                      </a:rPr>
                      <m:t>𝑙</m:t>
                    </m:r>
                  </m:oMath>
                </a14:m>
                <a:r>
                  <a:rPr lang="fr-FR" sz="2400" dirty="0"/>
                  <a:t> modalités notées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𝑙</m:t>
                        </m:r>
                      </m:sub>
                    </m:sSub>
                  </m:oMath>
                </a14:m>
                <a:r>
                  <a:rPr lang="fr-FR" sz="2400" dirty="0"/>
                  <a:t>.</a:t>
                </a:r>
              </a:p>
              <a:p>
                <a:endParaRPr lang="fr-FR" sz="2400" dirty="0"/>
              </a:p>
              <a:p>
                <a:pPr marL="342900" indent="-342900">
                  <a:buFont typeface="Arial" panose="020B0604020202020204" pitchFamily="34" charset="0"/>
                  <a:buChar char="•"/>
                </a:pPr>
                <a:r>
                  <a:rPr lang="fr-FR" sz="2400" dirty="0"/>
                  <a:t>On suppose que l’on dispose d’un échantillon de </a:t>
                </a:r>
                <a14:m>
                  <m:oMath xmlns:m="http://schemas.openxmlformats.org/officeDocument/2006/math">
                    <m:r>
                      <a:rPr lang="fr-FR" sz="2400" i="1">
                        <a:latin typeface="Cambria Math" panose="02040503050406030204" pitchFamily="18" charset="0"/>
                      </a:rPr>
                      <m:t>𝑛</m:t>
                    </m:r>
                  </m:oMath>
                </a14:m>
                <a:r>
                  <a:rPr lang="fr-FR" sz="2400" dirty="0"/>
                  <a:t> observations de ces variables, et pour </a:t>
                </a:r>
                <a14:m>
                  <m:oMath xmlns:m="http://schemas.openxmlformats.org/officeDocument/2006/math">
                    <m:r>
                      <a:rPr lang="fr-FR" sz="2400" i="1">
                        <a:latin typeface="Cambria Math" panose="02040503050406030204" pitchFamily="18" charset="0"/>
                      </a:rPr>
                      <m:t>1≤</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𝑘</m:t>
                    </m:r>
                    <m:r>
                      <a:rPr lang="fr-FR" sz="2400" i="1">
                        <a:latin typeface="Cambria Math" panose="02040503050406030204" pitchFamily="18" charset="0"/>
                      </a:rPr>
                      <m:t>,1≤</m:t>
                    </m:r>
                    <m:r>
                      <a:rPr lang="fr-FR" sz="2400" i="1">
                        <a:latin typeface="Cambria Math" panose="02040503050406030204" pitchFamily="18" charset="0"/>
                      </a:rPr>
                      <m:t>𝑗</m:t>
                    </m:r>
                    <m:r>
                      <a:rPr lang="fr-FR" sz="2400" i="1">
                        <a:latin typeface="Cambria Math" panose="02040503050406030204" pitchFamily="18" charset="0"/>
                      </a:rPr>
                      <m:t>≤</m:t>
                    </m:r>
                    <m:r>
                      <a:rPr lang="fr-FR" sz="2400" i="1">
                        <a:latin typeface="Cambria Math" panose="02040503050406030204" pitchFamily="18" charset="0"/>
                      </a:rPr>
                      <m:t>𝑙</m:t>
                    </m:r>
                  </m:oMath>
                </a14:m>
                <a:r>
                  <a:rPr lang="fr-FR" sz="2400" dirty="0"/>
                  <a:t> on note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oMath>
                </a14:m>
                <a:r>
                  <a:rPr lang="fr-FR" sz="2400" dirty="0"/>
                  <a:t> </a:t>
                </a:r>
                <a:r>
                  <a:rPr lang="fr-FR" sz="2400" b="1" dirty="0"/>
                  <a:t>l’effectif conjoint </a:t>
                </a:r>
                <a:r>
                  <a:rPr lang="fr-FR" sz="2400" dirty="0"/>
                  <a:t>des modalités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r>
                  <a:rPr lang="fr-FR" sz="2400" dirty="0"/>
                  <a:t>, </a:t>
                </a:r>
                <a:r>
                  <a:rPr lang="fr-FR" sz="2400" i="1" dirty="0"/>
                  <a:t>i.e.</a:t>
                </a:r>
                <a:r>
                  <a:rPr lang="fr-FR" sz="2400" dirty="0"/>
                  <a:t> le nombre d’observations possédant à la fois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et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r>
                  <a:rPr lang="fr-FR" sz="2400" dirty="0"/>
                  <a:t>. On a donc</a:t>
                </a:r>
              </a:p>
              <a:p>
                <a:pPr/>
                <a14:m>
                  <m:oMathPara xmlns:m="http://schemas.openxmlformats.org/officeDocument/2006/math">
                    <m:oMathParaPr>
                      <m:jc m:val="centerGroup"/>
                    </m:oMathParaPr>
                    <m:oMath xmlns:m="http://schemas.openxmlformats.org/officeDocument/2006/math">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𝑗</m:t>
                              </m:r>
                              <m:r>
                                <a:rPr lang="fr-FR" sz="2400" i="1">
                                  <a:latin typeface="Cambria Math" panose="02040503050406030204" pitchFamily="18" charset="0"/>
                                </a:rPr>
                                <m:t>=1</m:t>
                              </m:r>
                            </m:sub>
                            <m:sup>
                              <m:r>
                                <a:rPr lang="fr-FR" sz="2400" i="1">
                                  <a:latin typeface="Cambria Math" panose="02040503050406030204" pitchFamily="18" charset="0"/>
                                </a:rPr>
                                <m:t>𝑙</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e>
                          </m:nary>
                        </m:e>
                      </m:nary>
                      <m:r>
                        <a:rPr lang="fr-FR" sz="2400" i="1">
                          <a:latin typeface="Cambria Math" panose="02040503050406030204" pitchFamily="18" charset="0"/>
                        </a:rPr>
                        <m:t>=</m:t>
                      </m:r>
                      <m:r>
                        <a:rPr lang="fr-FR" sz="2400" i="1">
                          <a:latin typeface="Cambria Math" panose="02040503050406030204" pitchFamily="18" charset="0"/>
                        </a:rPr>
                        <m:t>𝑛</m:t>
                      </m:r>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593309"/>
              </a:xfrm>
              <a:prstGeom prst="rect">
                <a:avLst/>
              </a:prstGeom>
              <a:blipFill>
                <a:blip r:embed="rId2"/>
                <a:stretch>
                  <a:fillRect l="-843" t="-1102" r="-1325" b="-37466"/>
                </a:stretch>
              </a:blipFill>
            </p:spPr>
            <p:txBody>
              <a:bodyPr/>
              <a:lstStyle/>
              <a:p>
                <a:r>
                  <a:rPr lang="fr-FR">
                    <a:noFill/>
                  </a:rPr>
                  <a:t> </a:t>
                </a:r>
              </a:p>
            </p:txBody>
          </p:sp>
        </mc:Fallback>
      </mc:AlternateContent>
    </p:spTree>
    <p:extLst>
      <p:ext uri="{BB962C8B-B14F-4D97-AF65-F5344CB8AC3E}">
        <p14:creationId xmlns:p14="http://schemas.microsoft.com/office/powerpoint/2010/main" val="2491225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41069"/>
              </a:xfrm>
              <a:prstGeom prst="rect">
                <a:avLst/>
              </a:prstGeom>
              <a:noFill/>
            </p:spPr>
            <p:txBody>
              <a:bodyPr wrap="square" rtlCol="0">
                <a:spAutoFit/>
              </a:bodyPr>
              <a:lstStyle/>
              <a:p>
                <a:r>
                  <a:rPr lang="fr-FR" sz="2400" b="1" dirty="0"/>
                  <a:t>Tableau de contingence : effectifs marginaux</a:t>
                </a:r>
              </a:p>
              <a:p>
                <a:endParaRPr lang="fr-FR" sz="2400" dirty="0"/>
              </a:p>
              <a:p>
                <a:pPr marL="342900" indent="-342900">
                  <a:buFont typeface="Arial" panose="020B0604020202020204" pitchFamily="34" charset="0"/>
                  <a:buChar char="•"/>
                </a:pPr>
                <a:r>
                  <a:rPr lang="fr-FR" sz="2400" dirty="0"/>
                  <a:t>Pour </a:t>
                </a:r>
                <a14:m>
                  <m:oMath xmlns:m="http://schemas.openxmlformats.org/officeDocument/2006/math">
                    <m:r>
                      <a:rPr lang="fr-FR" sz="2400" i="1">
                        <a:latin typeface="Cambria Math" panose="02040503050406030204" pitchFamily="18" charset="0"/>
                      </a:rPr>
                      <m:t>1≤</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𝑘</m:t>
                    </m:r>
                  </m:oMath>
                </a14:m>
                <a:r>
                  <a:rPr lang="fr-FR" sz="2400" dirty="0"/>
                  <a:t>, on note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sub>
                    </m:sSub>
                  </m:oMath>
                </a14:m>
                <a:r>
                  <a:rPr lang="fr-FR" sz="2400" dirty="0"/>
                  <a:t> </a:t>
                </a:r>
                <a:r>
                  <a:rPr lang="fr-FR" sz="2400" b="1" dirty="0"/>
                  <a:t>l’effectif marginal </a:t>
                </a:r>
                <a:r>
                  <a:rPr lang="fr-FR" sz="2400" dirty="0"/>
                  <a:t>de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b="0" i="1" smtClean="0">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sub>
                      </m:sSub>
                      <m:r>
                        <a:rPr lang="fr-FR" sz="2400" i="1">
                          <a:latin typeface="Cambria Math" panose="02040503050406030204" pitchFamily="18" charset="0"/>
                        </a:rPr>
                        <m:t>=</m:t>
                      </m:r>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𝑗</m:t>
                          </m:r>
                          <m:r>
                            <a:rPr lang="fr-FR" sz="2400" i="1">
                              <a:latin typeface="Cambria Math" panose="02040503050406030204" pitchFamily="18" charset="0"/>
                            </a:rPr>
                            <m:t>=1</m:t>
                          </m:r>
                        </m:sub>
                        <m:sup>
                          <m:r>
                            <a:rPr lang="fr-FR" sz="2400" i="1">
                              <a:latin typeface="Cambria Math" panose="02040503050406030204" pitchFamily="18" charset="0"/>
                            </a:rPr>
                            <m:t>𝑙</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e>
                      </m:nary>
                    </m:oMath>
                  </m:oMathPara>
                </a14:m>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a:t>
                </a:r>
                <a14:m>
                  <m:oMath xmlns:m="http://schemas.openxmlformats.org/officeDocument/2006/math">
                    <m:r>
                      <a:rPr lang="fr-FR" sz="2400" i="1">
                        <a:latin typeface="Cambria Math" panose="02040503050406030204" pitchFamily="18" charset="0"/>
                      </a:rPr>
                      <m:t>1≤</m:t>
                    </m:r>
                    <m:r>
                      <a:rPr lang="fr-FR" sz="2400" i="1">
                        <a:latin typeface="Cambria Math" panose="02040503050406030204" pitchFamily="18" charset="0"/>
                      </a:rPr>
                      <m:t>𝑗</m:t>
                    </m:r>
                    <m:r>
                      <a:rPr lang="fr-FR" sz="2400" i="1">
                        <a:latin typeface="Cambria Math" panose="02040503050406030204" pitchFamily="18" charset="0"/>
                      </a:rPr>
                      <m:t>≤</m:t>
                    </m:r>
                    <m:r>
                      <a:rPr lang="fr-FR" sz="2400" i="1">
                        <a:latin typeface="Cambria Math" panose="02040503050406030204" pitchFamily="18" charset="0"/>
                      </a:rPr>
                      <m:t>𝑙</m:t>
                    </m:r>
                  </m:oMath>
                </a14:m>
                <a:r>
                  <a:rPr lang="fr-FR" sz="2400" dirty="0"/>
                  <a:t>, on note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m:t>
                        </m:r>
                        <m:r>
                          <a:rPr lang="fr-FR" sz="2400" i="1">
                            <a:latin typeface="Cambria Math" panose="02040503050406030204" pitchFamily="18" charset="0"/>
                          </a:rPr>
                          <m:t>𝑗</m:t>
                        </m:r>
                      </m:sub>
                    </m:sSub>
                  </m:oMath>
                </a14:m>
                <a:r>
                  <a:rPr lang="fr-FR" sz="2400" dirty="0"/>
                  <a:t> </a:t>
                </a:r>
                <a:r>
                  <a:rPr lang="fr-FR" sz="2400" b="1" dirty="0"/>
                  <a:t>l’effectif marginal </a:t>
                </a:r>
                <a:r>
                  <a:rPr lang="fr-FR" sz="2400" dirty="0"/>
                  <a:t>de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endParaRPr lang="fr-FR" sz="2400" dirty="0"/>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b="0" i="1" smtClean="0">
                              <a:latin typeface="Cambria Math" panose="02040503050406030204" pitchFamily="18" charset="0"/>
                            </a:rPr>
                            <m:t>𝑛</m:t>
                          </m:r>
                        </m:e>
                        <m:sub>
                          <m:r>
                            <a:rPr lang="fr-FR" sz="2400" i="1">
                              <a:latin typeface="Cambria Math" panose="02040503050406030204" pitchFamily="18" charset="0"/>
                            </a:rPr>
                            <m:t>∙</m:t>
                          </m:r>
                          <m:r>
                            <a:rPr lang="fr-FR" sz="2400" i="1">
                              <a:latin typeface="Cambria Math" panose="02040503050406030204" pitchFamily="18" charset="0"/>
                            </a:rPr>
                            <m:t>𝑗</m:t>
                          </m:r>
                        </m:sub>
                      </m:sSub>
                      <m:r>
                        <a:rPr lang="fr-FR" sz="2400" i="1">
                          <a:latin typeface="Cambria Math" panose="02040503050406030204" pitchFamily="18" charset="0"/>
                        </a:rPr>
                        <m:t>=</m:t>
                      </m:r>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e>
                      </m:nary>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841069"/>
              </a:xfrm>
              <a:prstGeom prst="rect">
                <a:avLst/>
              </a:prstGeom>
              <a:blipFill>
                <a:blip r:embed="rId2"/>
                <a:stretch>
                  <a:fillRect l="-843" t="-1047" b="-36649"/>
                </a:stretch>
              </a:blipFill>
            </p:spPr>
            <p:txBody>
              <a:bodyPr/>
              <a:lstStyle/>
              <a:p>
                <a:r>
                  <a:rPr lang="fr-FR">
                    <a:noFill/>
                  </a:rPr>
                  <a:t> </a:t>
                </a:r>
              </a:p>
            </p:txBody>
          </p:sp>
        </mc:Fallback>
      </mc:AlternateContent>
    </p:spTree>
    <p:extLst>
      <p:ext uri="{BB962C8B-B14F-4D97-AF65-F5344CB8AC3E}">
        <p14:creationId xmlns:p14="http://schemas.microsoft.com/office/powerpoint/2010/main" val="318685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Variable qualitative : rappel des définitions</a:t>
            </a:r>
          </a:p>
          <a:p>
            <a:endParaRPr lang="fr-FR" sz="2400" dirty="0"/>
          </a:p>
          <a:p>
            <a:pPr marL="342900" indent="-342900">
              <a:buFont typeface="Arial" panose="020B0604020202020204" pitchFamily="34" charset="0"/>
              <a:buChar char="•"/>
            </a:pPr>
            <a:r>
              <a:rPr lang="fr-FR" sz="2400" dirty="0"/>
              <a:t>Une </a:t>
            </a:r>
            <a:r>
              <a:rPr lang="fr-FR" sz="2400" b="1" dirty="0"/>
              <a:t>variable qualitative </a:t>
            </a:r>
            <a:r>
              <a:rPr lang="fr-FR" sz="2400" dirty="0"/>
              <a:t>ne prend que des modalités non numériques.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Si ces modalités peuvent être ordonnées (</a:t>
            </a:r>
            <a:r>
              <a:rPr lang="fr-FR" sz="2400" i="1" dirty="0"/>
              <a:t>e.g.</a:t>
            </a:r>
            <a:r>
              <a:rPr lang="fr-FR" sz="2400" dirty="0"/>
              <a:t> niveau hiérarchique, intensité de douleur, etc.), on parle de </a:t>
            </a:r>
            <a:r>
              <a:rPr lang="fr-FR" sz="2400" b="1" dirty="0"/>
              <a:t>variable qualitative ordinale</a:t>
            </a:r>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Sinon on dit qu’il s’agit d’une </a:t>
            </a:r>
            <a:r>
              <a:rPr lang="fr-FR" sz="2400" b="1" dirty="0"/>
              <a:t>variable qualitative nominale </a:t>
            </a:r>
            <a:r>
              <a:rPr lang="fr-FR" sz="2400" dirty="0"/>
              <a:t>(</a:t>
            </a:r>
            <a:r>
              <a:rPr lang="fr-FR" sz="2400" i="1" dirty="0"/>
              <a:t>e.g.</a:t>
            </a:r>
            <a:r>
              <a:rPr lang="fr-FR" sz="2400" dirty="0"/>
              <a:t> sexe, couleur, lieu, etc.).</a:t>
            </a:r>
          </a:p>
        </p:txBody>
      </p:sp>
      <p:pic>
        <p:nvPicPr>
          <p:cNvPr id="11" name="Graphique 10" descr="Globe terrestre : Amériques avec un remplissage uni">
            <a:extLst>
              <a:ext uri="{FF2B5EF4-FFF2-40B4-BE49-F238E27FC236}">
                <a16:creationId xmlns:a16="http://schemas.microsoft.com/office/drawing/2014/main" id="{A1C50E92-912E-494A-A23D-7ED4B081C2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58587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41069"/>
              </a:xfrm>
              <a:prstGeom prst="rect">
                <a:avLst/>
              </a:prstGeom>
              <a:noFill/>
            </p:spPr>
            <p:txBody>
              <a:bodyPr wrap="square" rtlCol="0">
                <a:spAutoFit/>
              </a:bodyPr>
              <a:lstStyle/>
              <a:p>
                <a:r>
                  <a:rPr lang="fr-FR" sz="2400" b="1" dirty="0"/>
                  <a:t>Tableau de contingence : fréquences marginales</a:t>
                </a:r>
              </a:p>
              <a:p>
                <a:endParaRPr lang="fr-FR" sz="2400" dirty="0"/>
              </a:p>
              <a:p>
                <a:pPr marL="342900" indent="-342900">
                  <a:buFont typeface="Arial" panose="020B0604020202020204" pitchFamily="34" charset="0"/>
                  <a:buChar char="•"/>
                </a:pPr>
                <a:r>
                  <a:rPr lang="fr-FR" sz="2400" dirty="0"/>
                  <a:t>Pour </a:t>
                </a:r>
                <a14:m>
                  <m:oMath xmlns:m="http://schemas.openxmlformats.org/officeDocument/2006/math">
                    <m:r>
                      <a:rPr lang="fr-FR" sz="2400" i="1">
                        <a:latin typeface="Cambria Math" panose="02040503050406030204" pitchFamily="18" charset="0"/>
                      </a:rPr>
                      <m:t>1≤</m:t>
                    </m:r>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𝑘</m:t>
                    </m:r>
                  </m:oMath>
                </a14:m>
                <a:r>
                  <a:rPr lang="fr-FR" sz="2400" dirty="0"/>
                  <a:t>, on note </a:t>
                </a:r>
                <a14:m>
                  <m:oMath xmlns:m="http://schemas.openxmlformats.org/officeDocument/2006/math">
                    <m:sSub>
                      <m:sSubPr>
                        <m:ctrlPr>
                          <a:rPr lang="fr-FR" sz="2400" i="1">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𝑖</m:t>
                        </m:r>
                        <m:r>
                          <a:rPr lang="fr-FR" sz="2400" i="1">
                            <a:latin typeface="Cambria Math" panose="02040503050406030204" pitchFamily="18" charset="0"/>
                          </a:rPr>
                          <m:t>∙</m:t>
                        </m:r>
                      </m:sub>
                    </m:sSub>
                  </m:oMath>
                </a14:m>
                <a:r>
                  <a:rPr lang="fr-FR" sz="2400" dirty="0"/>
                  <a:t> la </a:t>
                </a:r>
                <a:r>
                  <a:rPr lang="fr-FR" sz="2400" b="1" dirty="0"/>
                  <a:t>fréquence marginale </a:t>
                </a:r>
                <a:r>
                  <a:rPr lang="fr-FR" sz="2400" dirty="0"/>
                  <a:t>de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𝑓</m:t>
                          </m:r>
                        </m:e>
                        <m:sub>
                          <m:r>
                            <a:rPr lang="fr-FR" sz="2400" i="1">
                              <a:latin typeface="Cambria Math" panose="02040503050406030204" pitchFamily="18" charset="0"/>
                            </a:rPr>
                            <m:t>𝑖</m:t>
                          </m:r>
                          <m:r>
                            <a:rPr lang="fr-FR" sz="2400" i="1">
                              <a:latin typeface="Cambria Math" panose="02040503050406030204" pitchFamily="18" charset="0"/>
                            </a:rPr>
                            <m:t>∙</m:t>
                          </m:r>
                        </m:sub>
                      </m:sSub>
                      <m:r>
                        <a:rPr lang="fr-FR" sz="2400" i="1">
                          <a:latin typeface="Cambria Math" panose="02040503050406030204" pitchFamily="18" charset="0"/>
                        </a:rPr>
                        <m:t>=</m:t>
                      </m:r>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sub>
                          </m:sSub>
                        </m:num>
                        <m:den>
                          <m:r>
                            <a:rPr lang="fr-FR" sz="2400" i="1">
                              <a:latin typeface="Cambria Math" panose="02040503050406030204" pitchFamily="18" charset="0"/>
                            </a:rPr>
                            <m:t>𝑛</m:t>
                          </m:r>
                        </m:den>
                      </m:f>
                      <m:r>
                        <a:rPr lang="fr-FR" sz="2400" i="1">
                          <a:latin typeface="Cambria Math" panose="02040503050406030204" pitchFamily="18" charset="0"/>
                        </a:rPr>
                        <m:t>=</m:t>
                      </m:r>
                      <m:f>
                        <m:fPr>
                          <m:ctrlPr>
                            <a:rPr lang="fr-FR" sz="2400" i="1" smtClean="0">
                              <a:latin typeface="Cambria Math" panose="02040503050406030204" pitchFamily="18" charset="0"/>
                            </a:rPr>
                          </m:ctrlPr>
                        </m:fPr>
                        <m:num>
                          <m:r>
                            <a:rPr lang="fr-FR" sz="2400" b="0" i="1" smtClean="0">
                              <a:latin typeface="Cambria Math" panose="02040503050406030204" pitchFamily="18" charset="0"/>
                            </a:rPr>
                            <m:t>1</m:t>
                          </m:r>
                        </m:num>
                        <m:den>
                          <m:r>
                            <a:rPr lang="fr-FR" sz="2400" b="0" i="1" smtClean="0">
                              <a:latin typeface="Cambria Math" panose="02040503050406030204" pitchFamily="18" charset="0"/>
                            </a:rPr>
                            <m:t>𝑛</m:t>
                          </m:r>
                        </m:den>
                      </m:f>
                      <m:r>
                        <a:rPr lang="fr-FR" sz="2400" b="0" i="1" smtClean="0">
                          <a:latin typeface="Cambria Math" panose="02040503050406030204" pitchFamily="18" charset="0"/>
                        </a:rPr>
                        <m:t> </m:t>
                      </m:r>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𝑗</m:t>
                          </m:r>
                          <m:r>
                            <a:rPr lang="fr-FR" sz="2400" i="1">
                              <a:latin typeface="Cambria Math" panose="02040503050406030204" pitchFamily="18" charset="0"/>
                            </a:rPr>
                            <m:t>=1</m:t>
                          </m:r>
                        </m:sub>
                        <m:sup>
                          <m:r>
                            <a:rPr lang="fr-FR" sz="2400" i="1">
                              <a:latin typeface="Cambria Math" panose="02040503050406030204" pitchFamily="18" charset="0"/>
                            </a:rPr>
                            <m:t>𝑙</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e>
                      </m:nary>
                    </m:oMath>
                  </m:oMathPara>
                </a14:m>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a:t>
                </a:r>
                <a14:m>
                  <m:oMath xmlns:m="http://schemas.openxmlformats.org/officeDocument/2006/math">
                    <m:r>
                      <a:rPr lang="fr-FR" sz="2400" i="1">
                        <a:latin typeface="Cambria Math" panose="02040503050406030204" pitchFamily="18" charset="0"/>
                      </a:rPr>
                      <m:t>1≤</m:t>
                    </m:r>
                    <m:r>
                      <a:rPr lang="fr-FR" sz="2400" i="1">
                        <a:latin typeface="Cambria Math" panose="02040503050406030204" pitchFamily="18" charset="0"/>
                      </a:rPr>
                      <m:t>𝑗</m:t>
                    </m:r>
                    <m:r>
                      <a:rPr lang="fr-FR" sz="2400" i="1">
                        <a:latin typeface="Cambria Math" panose="02040503050406030204" pitchFamily="18" charset="0"/>
                      </a:rPr>
                      <m:t>≤</m:t>
                    </m:r>
                    <m:r>
                      <a:rPr lang="fr-FR" sz="2400" i="1">
                        <a:latin typeface="Cambria Math" panose="02040503050406030204" pitchFamily="18" charset="0"/>
                      </a:rPr>
                      <m:t>𝑙</m:t>
                    </m:r>
                  </m:oMath>
                </a14:m>
                <a:r>
                  <a:rPr lang="fr-FR" sz="2400" dirty="0"/>
                  <a:t>, on note </a:t>
                </a:r>
                <a14:m>
                  <m:oMath xmlns:m="http://schemas.openxmlformats.org/officeDocument/2006/math">
                    <m:sSub>
                      <m:sSubPr>
                        <m:ctrlPr>
                          <a:rPr lang="fr-FR" sz="2400" i="1">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m:t>
                        </m:r>
                        <m:r>
                          <a:rPr lang="fr-FR" sz="2400" i="1">
                            <a:latin typeface="Cambria Math" panose="02040503050406030204" pitchFamily="18" charset="0"/>
                          </a:rPr>
                          <m:t>𝑗</m:t>
                        </m:r>
                      </m:sub>
                    </m:sSub>
                  </m:oMath>
                </a14:m>
                <a:r>
                  <a:rPr lang="fr-FR" sz="2400" dirty="0"/>
                  <a:t> la </a:t>
                </a:r>
                <a:r>
                  <a:rPr lang="fr-FR" sz="2400" b="1" dirty="0"/>
                  <a:t>fréquence marginale </a:t>
                </a:r>
                <a:r>
                  <a:rPr lang="fr-FR" sz="2400" dirty="0"/>
                  <a:t>de la modalité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endParaRPr lang="fr-FR" sz="2400" dirty="0"/>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m:t>
                          </m:r>
                          <m:r>
                            <a:rPr lang="fr-FR" sz="2400" i="1">
                              <a:latin typeface="Cambria Math" panose="02040503050406030204" pitchFamily="18" charset="0"/>
                            </a:rPr>
                            <m:t>𝑗</m:t>
                          </m:r>
                        </m:sub>
                      </m:sSub>
                      <m:r>
                        <a:rPr lang="fr-FR" sz="2400" i="1">
                          <a:latin typeface="Cambria Math" panose="02040503050406030204" pitchFamily="18" charset="0"/>
                        </a:rPr>
                        <m:t>=</m:t>
                      </m:r>
                      <m:f>
                        <m:fPr>
                          <m:ctrlPr>
                            <a:rPr lang="fr-FR" sz="2400" i="1" smtClean="0">
                              <a:latin typeface="Cambria Math" panose="02040503050406030204" pitchFamily="18" charset="0"/>
                            </a:rPr>
                          </m:ctrlPr>
                        </m:fPr>
                        <m:num>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m:t>
                              </m:r>
                              <m:r>
                                <a:rPr lang="fr-FR" sz="2400" b="0" i="1" smtClean="0">
                                  <a:latin typeface="Cambria Math" panose="02040503050406030204" pitchFamily="18" charset="0"/>
                                </a:rPr>
                                <m:t>𝑗</m:t>
                              </m:r>
                            </m:sub>
                          </m:sSub>
                        </m:num>
                        <m:den>
                          <m:r>
                            <a:rPr lang="fr-FR" sz="2400" b="0" i="1" smtClean="0">
                              <a:latin typeface="Cambria Math" panose="02040503050406030204" pitchFamily="18" charset="0"/>
                            </a:rPr>
                            <m:t>𝑛</m:t>
                          </m:r>
                        </m:den>
                      </m:f>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r>
                            <a:rPr lang="fr-FR" sz="2400" b="0" i="1" smtClean="0">
                              <a:latin typeface="Cambria Math" panose="02040503050406030204" pitchFamily="18" charset="0"/>
                            </a:rPr>
                            <m:t>1</m:t>
                          </m:r>
                        </m:num>
                        <m:den>
                          <m:r>
                            <a:rPr lang="fr-FR" sz="2400" b="0" i="1" smtClean="0">
                              <a:latin typeface="Cambria Math" panose="02040503050406030204" pitchFamily="18" charset="0"/>
                            </a:rPr>
                            <m:t>𝑛</m:t>
                          </m:r>
                        </m:den>
                      </m:f>
                      <m:r>
                        <a:rPr lang="fr-FR" sz="2400" b="0" i="1" smtClean="0">
                          <a:latin typeface="Cambria Math" panose="02040503050406030204" pitchFamily="18" charset="0"/>
                        </a:rPr>
                        <m:t> </m:t>
                      </m:r>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i="1">
                                  <a:latin typeface="Cambria Math" panose="02040503050406030204" pitchFamily="18" charset="0"/>
                                </a:rPr>
                                <m:t>,</m:t>
                              </m:r>
                              <m:r>
                                <a:rPr lang="fr-FR" sz="2400" i="1">
                                  <a:latin typeface="Cambria Math" panose="02040503050406030204" pitchFamily="18" charset="0"/>
                                </a:rPr>
                                <m:t>𝑗</m:t>
                              </m:r>
                            </m:sub>
                          </m:sSub>
                        </m:e>
                      </m:nary>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841069"/>
              </a:xfrm>
              <a:prstGeom prst="rect">
                <a:avLst/>
              </a:prstGeom>
              <a:blipFill>
                <a:blip r:embed="rId3"/>
                <a:stretch>
                  <a:fillRect l="-843" t="-1047" b="-36649"/>
                </a:stretch>
              </a:blipFill>
            </p:spPr>
            <p:txBody>
              <a:bodyPr/>
              <a:lstStyle/>
              <a:p>
                <a:r>
                  <a:rPr lang="fr-FR">
                    <a:noFill/>
                  </a:rPr>
                  <a:t> </a:t>
                </a:r>
              </a:p>
            </p:txBody>
          </p:sp>
        </mc:Fallback>
      </mc:AlternateContent>
    </p:spTree>
    <p:extLst>
      <p:ext uri="{BB962C8B-B14F-4D97-AF65-F5344CB8AC3E}">
        <p14:creationId xmlns:p14="http://schemas.microsoft.com/office/powerpoint/2010/main" val="3563932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Tableau de contingence : forme générale </a:t>
            </a:r>
          </a:p>
        </p:txBody>
      </p:sp>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DD0FF7F3-AC4C-6141-A009-F10D629DB95A}"/>
                  </a:ext>
                </a:extLst>
              </p:cNvPr>
              <p:cNvGraphicFramePr>
                <a:graphicFrameLocks noGrp="1" noChangeAspect="1"/>
              </p:cNvGraphicFramePr>
              <p:nvPr>
                <p:extLst>
                  <p:ext uri="{D42A27DB-BD31-4B8C-83A1-F6EECF244321}">
                    <p14:modId xmlns:p14="http://schemas.microsoft.com/office/powerpoint/2010/main" val="520427779"/>
                  </p:ext>
                </p:extLst>
              </p:nvPr>
            </p:nvGraphicFramePr>
            <p:xfrm>
              <a:off x="2255029" y="2379907"/>
              <a:ext cx="7705131" cy="3583935"/>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337511713"/>
                        </a:ext>
                      </a:extLst>
                    </a:gridCol>
                    <a:gridCol w="1100733">
                      <a:extLst>
                        <a:ext uri="{9D8B030D-6E8A-4147-A177-3AD203B41FA5}">
                          <a16:colId xmlns:a16="http://schemas.microsoft.com/office/drawing/2014/main" val="362863077"/>
                        </a:ext>
                      </a:extLst>
                    </a:gridCol>
                    <a:gridCol w="1100733">
                      <a:extLst>
                        <a:ext uri="{9D8B030D-6E8A-4147-A177-3AD203B41FA5}">
                          <a16:colId xmlns:a16="http://schemas.microsoft.com/office/drawing/2014/main" val="1229174118"/>
                        </a:ext>
                      </a:extLst>
                    </a:gridCol>
                    <a:gridCol w="1100733">
                      <a:extLst>
                        <a:ext uri="{9D8B030D-6E8A-4147-A177-3AD203B41FA5}">
                          <a16:colId xmlns:a16="http://schemas.microsoft.com/office/drawing/2014/main" val="386854934"/>
                        </a:ext>
                      </a:extLst>
                    </a:gridCol>
                    <a:gridCol w="1100733">
                      <a:extLst>
                        <a:ext uri="{9D8B030D-6E8A-4147-A177-3AD203B41FA5}">
                          <a16:colId xmlns:a16="http://schemas.microsoft.com/office/drawing/2014/main" val="3959363477"/>
                        </a:ext>
                      </a:extLst>
                    </a:gridCol>
                    <a:gridCol w="1100733">
                      <a:extLst>
                        <a:ext uri="{9D8B030D-6E8A-4147-A177-3AD203B41FA5}">
                          <a16:colId xmlns:a16="http://schemas.microsoft.com/office/drawing/2014/main" val="3203733924"/>
                        </a:ext>
                      </a:extLst>
                    </a:gridCol>
                  </a:tblGrid>
                  <a:tr h="527401">
                    <a:tc>
                      <a:txBody>
                        <a:bodyPr/>
                        <a:lstStyle/>
                        <a:p>
                          <a:pPr algn="ctr" rtl="0" fontAlgn="base"/>
                          <a14:m>
                            <m:oMathPara xmlns:m="http://schemas.openxmlformats.org/officeDocument/2006/math">
                              <m:oMathParaPr>
                                <m:jc m:val="centerGroup"/>
                              </m:oMathParaPr>
                              <m:oMath xmlns:m="http://schemas.openxmlformats.org/officeDocument/2006/math">
                                <m:r>
                                  <a:rPr lang="fr-FR" sz="2200" b="0" i="1" dirty="0" smtClean="0">
                                    <a:solidFill>
                                      <a:srgbClr val="000000"/>
                                    </a:solidFill>
                                    <a:effectLst/>
                                    <a:latin typeface="Cambria Math" panose="02040503050406030204" pitchFamily="18" charset="0"/>
                                  </a:rPr>
                                  <m:t>𝑋</m:t>
                                </m:r>
                                <m:r>
                                  <a:rPr lang="fr-FR" sz="2200" b="0" i="1" dirty="0" smtClean="0">
                                    <a:solidFill>
                                      <a:srgbClr val="000000"/>
                                    </a:solidFill>
                                    <a:effectLst/>
                                    <a:latin typeface="Cambria Math" panose="02040503050406030204" pitchFamily="18" charset="0"/>
                                  </a:rPr>
                                  <m:t> \  </m:t>
                                </m:r>
                                <m:r>
                                  <a:rPr lang="fr-FR" sz="2200" b="0" i="1" dirty="0">
                                    <a:solidFill>
                                      <a:srgbClr val="000000"/>
                                    </a:solidFill>
                                    <a:effectLst/>
                                    <a:latin typeface="Cambria Math" panose="02040503050406030204" pitchFamily="18" charset="0"/>
                                  </a:rPr>
                                  <m:t>𝑌</m:t>
                                </m:r>
                                <m:r>
                                  <a:rPr lang="fr-FR" sz="2200" b="0" i="1" dirty="0">
                                    <a:solidFill>
                                      <a:srgbClr val="000000"/>
                                    </a:solidFill>
                                    <a:effectLst/>
                                    <a:latin typeface="Cambria Math" panose="02040503050406030204" pitchFamily="18" charset="0"/>
                                  </a:rPr>
                                  <m:t>​</m:t>
                                </m:r>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𝑦</m:t>
                                  </m:r>
                                </m:e>
                                <m:sub>
                                  <m:r>
                                    <a:rPr lang="fr-FR" sz="2200" b="0" i="1" smtClean="0">
                                      <a:solidFill>
                                        <a:srgbClr val="000000"/>
                                      </a:solidFill>
                                      <a:effectLst/>
                                      <a:latin typeface="Cambria Math" panose="02040503050406030204" pitchFamily="18" charset="0"/>
                                    </a:rPr>
                                    <m:t>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𝑦</m:t>
                                    </m:r>
                                  </m:e>
                                  <m:sub>
                                    <m:r>
                                      <a:rPr lang="fr-FR" sz="2200" b="0" i="1" smtClean="0">
                                        <a:solidFill>
                                          <a:srgbClr val="000000"/>
                                        </a:solidFill>
                                        <a:effectLst/>
                                        <a:latin typeface="Cambria Math" panose="02040503050406030204" pitchFamily="18" charset="0"/>
                                      </a:rPr>
                                      <m:t>𝑗</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𝑦</m:t>
                                    </m:r>
                                  </m:e>
                                  <m:sub>
                                    <m:r>
                                      <a:rPr lang="fr-FR" sz="2200" b="0" i="1" smtClean="0">
                                        <a:solidFill>
                                          <a:srgbClr val="000000"/>
                                        </a:solidFill>
                                        <a:effectLst/>
                                        <a:latin typeface="Cambria Math" panose="02040503050406030204" pitchFamily="18" charset="0"/>
                                      </a:rPr>
                                      <m:t>𝑙</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1</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1,1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𝑖</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𝑖</m:t>
                                  </m:r>
                                  <m:r>
                                    <a:rPr lang="fr-FR" sz="2200" b="0" i="1" smtClean="0">
                                      <a:solidFill>
                                        <a:srgbClr val="000000"/>
                                      </a:solidFill>
                                      <a:effectLst/>
                                      <a:latin typeface="Cambria Math" panose="02040503050406030204" pitchFamily="18" charset="0"/>
                                    </a:rPr>
                                    <m:t>,</m:t>
                                  </m:r>
                                  <m:r>
                                    <a:rPr lang="fr-FR" sz="2200" b="0" i="1" smtClean="0">
                                      <a:solidFill>
                                        <a:srgbClr val="000000"/>
                                      </a:solidFill>
                                      <a:effectLst/>
                                      <a:latin typeface="Cambria Math" panose="02040503050406030204" pitchFamily="18" charset="0"/>
                                    </a:rPr>
                                    <m:t>𝑗</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𝑖</m:t>
                                  </m:r>
                                  <m:r>
                                    <a:rPr lang="fr-FR" sz="2200" b="0" i="1" smtClean="0">
                                      <a:solidFill>
                                        <a:srgbClr val="000000"/>
                                      </a:solidFill>
                                      <a:effectLst/>
                                      <a:latin typeface="Cambria Math" panose="02040503050406030204" pitchFamily="18" charset="0"/>
                                    </a:rPr>
                                    <m:t>∙</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𝑘</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𝑘</m:t>
                                    </m:r>
                                    <m:r>
                                      <a:rPr lang="fr-FR" sz="2200" b="0" i="1" smtClean="0">
                                        <a:solidFill>
                                          <a:srgbClr val="000000"/>
                                        </a:solidFill>
                                        <a:effectLst/>
                                        <a:latin typeface="Cambria Math" panose="02040503050406030204" pitchFamily="18" charset="0"/>
                                      </a:rPr>
                                      <m:t>∙</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138321"/>
                      </a:ext>
                    </a:extLst>
                  </a:tr>
                  <a:tr h="527401">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m:t>
                                  </m:r>
                                  <m:r>
                                    <a:rPr lang="fr-FR" sz="2200" b="0" i="1" smtClean="0">
                                      <a:solidFill>
                                        <a:srgbClr val="000000"/>
                                      </a:solidFill>
                                      <a:effectLst/>
                                      <a:latin typeface="Cambria Math" panose="02040503050406030204" pitchFamily="18" charset="0"/>
                                    </a:rPr>
                                    <m:t>𝑗</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m:t>
                                  </m:r>
                                  <m:r>
                                    <a:rPr lang="fr-FR" sz="2200" b="0" i="1" smtClean="0">
                                      <a:solidFill>
                                        <a:srgbClr val="000000"/>
                                      </a:solidFill>
                                      <a:effectLst/>
                                      <a:latin typeface="Cambria Math" panose="02040503050406030204" pitchFamily="18" charset="0"/>
                                    </a:rPr>
                                    <m:t>𝑙</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Para xmlns:m="http://schemas.openxmlformats.org/officeDocument/2006/math">
                              <m:oMathParaPr>
                                <m:jc m:val="centerGroup"/>
                              </m:oMathParaPr>
                              <m:oMath xmlns:m="http://schemas.openxmlformats.org/officeDocument/2006/math">
                                <m:r>
                                  <a:rPr lang="fr-FR" sz="2200" b="0" i="1" dirty="0" smtClean="0">
                                    <a:solidFill>
                                      <a:srgbClr val="000000"/>
                                    </a:solidFill>
                                    <a:effectLst/>
                                    <a:latin typeface="Cambria Math" panose="02040503050406030204" pitchFamily="18" charset="0"/>
                                  </a:rPr>
                                  <m:t>𝑛</m:t>
                                </m:r>
                                <m:r>
                                  <a:rPr lang="fr-FR" sz="2200" b="0" i="1" dirty="0" smtClean="0">
                                    <a:solidFill>
                                      <a:srgbClr val="000000"/>
                                    </a:solidFill>
                                    <a:effectLst/>
                                    <a:latin typeface="Cambria Math" panose="02040503050406030204" pitchFamily="18" charset="0"/>
                                  </a:rPr>
                                  <m:t>​</m:t>
                                </m:r>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6298708"/>
                      </a:ext>
                    </a:extLst>
                  </a:tr>
                </a:tbl>
              </a:graphicData>
            </a:graphic>
          </p:graphicFrame>
        </mc:Choice>
        <mc:Fallback xmlns="">
          <p:graphicFrame>
            <p:nvGraphicFramePr>
              <p:cNvPr id="4" name="Tableau 3">
                <a:extLst>
                  <a:ext uri="{FF2B5EF4-FFF2-40B4-BE49-F238E27FC236}">
                    <a16:creationId xmlns:a16="http://schemas.microsoft.com/office/drawing/2014/main" id="{DD0FF7F3-AC4C-6141-A009-F10D629DB95A}"/>
                  </a:ext>
                </a:extLst>
              </p:cNvPr>
              <p:cNvGraphicFramePr>
                <a:graphicFrameLocks noGrp="1" noChangeAspect="1"/>
              </p:cNvGraphicFramePr>
              <p:nvPr>
                <p:extLst>
                  <p:ext uri="{D42A27DB-BD31-4B8C-83A1-F6EECF244321}">
                    <p14:modId xmlns:p14="http://schemas.microsoft.com/office/powerpoint/2010/main" val="520427779"/>
                  </p:ext>
                </p:extLst>
              </p:nvPr>
            </p:nvGraphicFramePr>
            <p:xfrm>
              <a:off x="2255029" y="2379907"/>
              <a:ext cx="7705131" cy="3583935"/>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337511713"/>
                        </a:ext>
                      </a:extLst>
                    </a:gridCol>
                    <a:gridCol w="1100733">
                      <a:extLst>
                        <a:ext uri="{9D8B030D-6E8A-4147-A177-3AD203B41FA5}">
                          <a16:colId xmlns:a16="http://schemas.microsoft.com/office/drawing/2014/main" val="362863077"/>
                        </a:ext>
                      </a:extLst>
                    </a:gridCol>
                    <a:gridCol w="1100733">
                      <a:extLst>
                        <a:ext uri="{9D8B030D-6E8A-4147-A177-3AD203B41FA5}">
                          <a16:colId xmlns:a16="http://schemas.microsoft.com/office/drawing/2014/main" val="1229174118"/>
                        </a:ext>
                      </a:extLst>
                    </a:gridCol>
                    <a:gridCol w="1100733">
                      <a:extLst>
                        <a:ext uri="{9D8B030D-6E8A-4147-A177-3AD203B41FA5}">
                          <a16:colId xmlns:a16="http://schemas.microsoft.com/office/drawing/2014/main" val="386854934"/>
                        </a:ext>
                      </a:extLst>
                    </a:gridCol>
                    <a:gridCol w="1100733">
                      <a:extLst>
                        <a:ext uri="{9D8B030D-6E8A-4147-A177-3AD203B41FA5}">
                          <a16:colId xmlns:a16="http://schemas.microsoft.com/office/drawing/2014/main" val="3959363477"/>
                        </a:ext>
                      </a:extLst>
                    </a:gridCol>
                    <a:gridCol w="1100733">
                      <a:extLst>
                        <a:ext uri="{9D8B030D-6E8A-4147-A177-3AD203B41FA5}">
                          <a16:colId xmlns:a16="http://schemas.microsoft.com/office/drawing/2014/main" val="3203733924"/>
                        </a:ext>
                      </a:extLst>
                    </a:gridCol>
                  </a:tblGrid>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7143" r="-600000" b="-578571"/>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7143" r="-500000" b="-578571"/>
                          </a:stretch>
                        </a:blipFill>
                      </a:tcPr>
                    </a:tc>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304651" t="-7143" r="-304651" b="-578571"/>
                          </a:stretch>
                        </a:blipFill>
                      </a:tcPr>
                    </a:tc>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500000" t="-7143" r="-101149" b="-578571"/>
                          </a:stretch>
                        </a:blipFill>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112500" r="-600000" b="-507500"/>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112500" r="-500000" b="-507500"/>
                          </a:stretch>
                        </a:blipFill>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600000" t="-112500" r="-1149" b="-507500"/>
                          </a:stretch>
                        </a:blipFill>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295238" r="-600000" b="-290476"/>
                          </a:stretch>
                        </a:blipFill>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304651" t="-295238" r="-304651" b="-290476"/>
                          </a:stretch>
                        </a:blipFill>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600000" t="-295238" r="-1149" b="-290476"/>
                          </a:stretch>
                        </a:blipFill>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525641" r="-600000" b="-112821"/>
                          </a:stretch>
                        </a:blipFill>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600000" t="-525641" r="-1149" b="-112821"/>
                          </a:stretch>
                        </a:blipFill>
                      </a:tcPr>
                    </a:tc>
                    <a:extLst>
                      <a:ext uri="{0D108BD9-81ED-4DB2-BD59-A6C34878D82A}">
                        <a16:rowId xmlns:a16="http://schemas.microsoft.com/office/drawing/2014/main" val="3336138321"/>
                      </a:ext>
                    </a:extLst>
                  </a:tr>
                  <a:tr h="527401">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580952" r="-500000" b="-4762"/>
                          </a:stretch>
                        </a:blipFill>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304651" t="-580952" r="-304651" b="-4762"/>
                          </a:stretch>
                        </a:blipFill>
                      </a:tcPr>
                    </a:tc>
                    <a:tc>
                      <a:txBody>
                        <a:bodyPr/>
                        <a:lstStyle/>
                        <a:p>
                          <a:pPr algn="ctr" rtl="0" fontAlgn="auto"/>
                          <a:r>
                            <a:rPr lang="fr-FR" sz="2200" b="0" i="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500000" t="-580952" r="-101149" b="-4762"/>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600000" t="-580952" r="-1149" b="-4762"/>
                          </a:stretch>
                        </a:blipFill>
                      </a:tcPr>
                    </a:tc>
                    <a:extLst>
                      <a:ext uri="{0D108BD9-81ED-4DB2-BD59-A6C34878D82A}">
                        <a16:rowId xmlns:a16="http://schemas.microsoft.com/office/drawing/2014/main" val="2716298708"/>
                      </a:ext>
                    </a:extLst>
                  </a:tr>
                </a:tbl>
              </a:graphicData>
            </a:graphic>
          </p:graphicFrame>
        </mc:Fallback>
      </mc:AlternateContent>
    </p:spTree>
    <p:extLst>
      <p:ext uri="{BB962C8B-B14F-4D97-AF65-F5344CB8AC3E}">
        <p14:creationId xmlns:p14="http://schemas.microsoft.com/office/powerpoint/2010/main" val="1910138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1200329"/>
          </a:xfrm>
          <a:prstGeom prst="rect">
            <a:avLst/>
          </a:prstGeom>
          <a:noFill/>
        </p:spPr>
        <p:txBody>
          <a:bodyPr wrap="square" rtlCol="0">
            <a:spAutoFit/>
          </a:bodyPr>
          <a:lstStyle/>
          <a:p>
            <a:r>
              <a:rPr lang="fr-FR" sz="2400" b="1" dirty="0"/>
              <a:t>Tableau de contingence : exemple</a:t>
            </a:r>
          </a:p>
          <a:p>
            <a:endParaRPr lang="fr-FR" sz="2400" b="1" dirty="0"/>
          </a:p>
          <a:p>
            <a:pPr marL="342900" indent="-342900">
              <a:buFont typeface="Arial" panose="020B0604020202020204" pitchFamily="34" charset="0"/>
              <a:buChar char="•"/>
            </a:pPr>
            <a:r>
              <a:rPr lang="fr-FR" sz="2400" dirty="0"/>
              <a:t>Étude conjointe des variables “House“ et “Gender“ :</a:t>
            </a:r>
          </a:p>
        </p:txBody>
      </p:sp>
      <p:pic>
        <p:nvPicPr>
          <p:cNvPr id="5" name="Image 4">
            <a:extLst>
              <a:ext uri="{FF2B5EF4-FFF2-40B4-BE49-F238E27FC236}">
                <a16:creationId xmlns:a16="http://schemas.microsoft.com/office/drawing/2014/main" id="{3AD1C3AD-6422-4949-BCED-3908A5A15256}"/>
              </a:ext>
            </a:extLst>
          </p:cNvPr>
          <p:cNvPicPr>
            <a:picLocks noChangeAspect="1"/>
          </p:cNvPicPr>
          <p:nvPr/>
        </p:nvPicPr>
        <p:blipFill>
          <a:blip r:embed="rId3"/>
          <a:stretch>
            <a:fillRect/>
          </a:stretch>
        </p:blipFill>
        <p:spPr>
          <a:xfrm>
            <a:off x="2052095" y="3278771"/>
            <a:ext cx="2971800" cy="2476500"/>
          </a:xfrm>
          <a:prstGeom prst="rect">
            <a:avLst/>
          </a:prstGeom>
        </p:spPr>
      </p:pic>
      <p:pic>
        <p:nvPicPr>
          <p:cNvPr id="9" name="Image 8">
            <a:extLst>
              <a:ext uri="{FF2B5EF4-FFF2-40B4-BE49-F238E27FC236}">
                <a16:creationId xmlns:a16="http://schemas.microsoft.com/office/drawing/2014/main" id="{049E1792-B5B3-0C4F-97CD-A7501A3F9CC5}"/>
              </a:ext>
            </a:extLst>
          </p:cNvPr>
          <p:cNvPicPr>
            <a:picLocks noChangeAspect="1"/>
          </p:cNvPicPr>
          <p:nvPr/>
        </p:nvPicPr>
        <p:blipFill>
          <a:blip r:embed="rId4"/>
          <a:stretch>
            <a:fillRect/>
          </a:stretch>
        </p:blipFill>
        <p:spPr>
          <a:xfrm>
            <a:off x="7003005" y="3278771"/>
            <a:ext cx="3136900" cy="2476500"/>
          </a:xfrm>
          <a:prstGeom prst="rect">
            <a:avLst/>
          </a:prstGeom>
        </p:spPr>
      </p:pic>
    </p:spTree>
    <p:extLst>
      <p:ext uri="{BB962C8B-B14F-4D97-AF65-F5344CB8AC3E}">
        <p14:creationId xmlns:p14="http://schemas.microsoft.com/office/powerpoint/2010/main" val="359236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93647"/>
              </a:xfrm>
              <a:prstGeom prst="rect">
                <a:avLst/>
              </a:prstGeom>
              <a:noFill/>
            </p:spPr>
            <p:txBody>
              <a:bodyPr wrap="square" rtlCol="0">
                <a:spAutoFit/>
              </a:bodyPr>
              <a:lstStyle/>
              <a:p>
                <a:r>
                  <a:rPr lang="fr-FR" sz="2400" b="1" dirty="0"/>
                  <a:t>Diagrammes à barres : trois possibilités</a:t>
                </a:r>
              </a:p>
              <a:p>
                <a:endParaRPr lang="fr-FR" sz="2400" dirty="0"/>
              </a:p>
              <a:p>
                <a:pPr marL="342900" indent="-342900">
                  <a:buFont typeface="Arial" panose="020B0604020202020204" pitchFamily="34" charset="0"/>
                  <a:buChar char="•"/>
                </a:pPr>
                <a:r>
                  <a:rPr lang="fr-FR" sz="2400" dirty="0"/>
                  <a:t>On privilégie une variable sur les deux, et pour chacune de ses modalités on construit :</a:t>
                </a:r>
              </a:p>
              <a:p>
                <a:pPr marL="342900"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Une barre par modalité de la seconde variable, proportionnelle à l’effectif conjoint.</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Une seule barre où l’on empile les modalités de la seconde variable proportionnellement aux effectifs conjoints.</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Une seule barre de taille égale à </a:t>
                </a:r>
                <a14:m>
                  <m:oMath xmlns:m="http://schemas.openxmlformats.org/officeDocument/2006/math">
                    <m:r>
                      <a:rPr lang="fr-FR" sz="2400" b="0" i="1" smtClean="0">
                        <a:latin typeface="Cambria Math" panose="02040503050406030204" pitchFamily="18" charset="0"/>
                      </a:rPr>
                      <m:t>1</m:t>
                    </m:r>
                  </m:oMath>
                </a14:m>
                <a:r>
                  <a:rPr lang="fr-FR" sz="2400" dirty="0"/>
                  <a:t> où l’on empile les modalités de la seconde variable proportionnellement aux fréquences conjointes.</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893647"/>
              </a:xfrm>
              <a:prstGeom prst="rect">
                <a:avLst/>
              </a:prstGeom>
              <a:blipFill>
                <a:blip r:embed="rId3"/>
                <a:stretch>
                  <a:fillRect l="-843" t="-1034" r="-843" b="-1550"/>
                </a:stretch>
              </a:blipFill>
            </p:spPr>
            <p:txBody>
              <a:bodyPr/>
              <a:lstStyle/>
              <a:p>
                <a:r>
                  <a:rPr lang="fr-FR">
                    <a:noFill/>
                  </a:rPr>
                  <a:t> </a:t>
                </a:r>
              </a:p>
            </p:txBody>
          </p:sp>
        </mc:Fallback>
      </mc:AlternateContent>
    </p:spTree>
    <p:extLst>
      <p:ext uri="{BB962C8B-B14F-4D97-AF65-F5344CB8AC3E}">
        <p14:creationId xmlns:p14="http://schemas.microsoft.com/office/powerpoint/2010/main" val="2130980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à barres “groupées“ : exemple</a:t>
            </a:r>
          </a:p>
        </p:txBody>
      </p:sp>
      <p:pic>
        <p:nvPicPr>
          <p:cNvPr id="5" name="Image 4">
            <a:extLst>
              <a:ext uri="{FF2B5EF4-FFF2-40B4-BE49-F238E27FC236}">
                <a16:creationId xmlns:a16="http://schemas.microsoft.com/office/drawing/2014/main" id="{B6D7D9C4-8005-AF4A-952A-1DC891900250}"/>
              </a:ext>
            </a:extLst>
          </p:cNvPr>
          <p:cNvPicPr>
            <a:picLocks noChangeAspect="1"/>
          </p:cNvPicPr>
          <p:nvPr/>
        </p:nvPicPr>
        <p:blipFill>
          <a:blip r:embed="rId3"/>
          <a:stretch>
            <a:fillRect/>
          </a:stretch>
        </p:blipFill>
        <p:spPr>
          <a:xfrm>
            <a:off x="2507595" y="2275390"/>
            <a:ext cx="7200000" cy="4446316"/>
          </a:xfrm>
          <a:prstGeom prst="rect">
            <a:avLst/>
          </a:prstGeom>
        </p:spPr>
      </p:pic>
    </p:spTree>
    <p:extLst>
      <p:ext uri="{BB962C8B-B14F-4D97-AF65-F5344CB8AC3E}">
        <p14:creationId xmlns:p14="http://schemas.microsoft.com/office/powerpoint/2010/main" val="333477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à barres “empilées“ : exemple</a:t>
            </a:r>
          </a:p>
        </p:txBody>
      </p:sp>
      <p:pic>
        <p:nvPicPr>
          <p:cNvPr id="7" name="Image 6">
            <a:extLst>
              <a:ext uri="{FF2B5EF4-FFF2-40B4-BE49-F238E27FC236}">
                <a16:creationId xmlns:a16="http://schemas.microsoft.com/office/drawing/2014/main" id="{33AFBE42-4335-784B-A60D-673B6A3FA15B}"/>
              </a:ext>
            </a:extLst>
          </p:cNvPr>
          <p:cNvPicPr>
            <a:picLocks noChangeAspect="1"/>
          </p:cNvPicPr>
          <p:nvPr/>
        </p:nvPicPr>
        <p:blipFill>
          <a:blip r:embed="rId3"/>
          <a:stretch>
            <a:fillRect/>
          </a:stretch>
        </p:blipFill>
        <p:spPr>
          <a:xfrm>
            <a:off x="2507595" y="2275200"/>
            <a:ext cx="7200000" cy="4446316"/>
          </a:xfrm>
          <a:prstGeom prst="rect">
            <a:avLst/>
          </a:prstGeom>
        </p:spPr>
      </p:pic>
    </p:spTree>
    <p:extLst>
      <p:ext uri="{BB962C8B-B14F-4D97-AF65-F5344CB8AC3E}">
        <p14:creationId xmlns:p14="http://schemas.microsoft.com/office/powerpoint/2010/main" val="2109942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Diagramme à barres “empilées et normalisées“ : exemple</a:t>
            </a:r>
          </a:p>
        </p:txBody>
      </p:sp>
      <p:pic>
        <p:nvPicPr>
          <p:cNvPr id="5" name="Image 4">
            <a:extLst>
              <a:ext uri="{FF2B5EF4-FFF2-40B4-BE49-F238E27FC236}">
                <a16:creationId xmlns:a16="http://schemas.microsoft.com/office/drawing/2014/main" id="{596EE3B6-8BDF-654F-B3EF-B03512284759}"/>
              </a:ext>
            </a:extLst>
          </p:cNvPr>
          <p:cNvPicPr>
            <a:picLocks noChangeAspect="1"/>
          </p:cNvPicPr>
          <p:nvPr/>
        </p:nvPicPr>
        <p:blipFill>
          <a:blip r:embed="rId3"/>
          <a:stretch>
            <a:fillRect/>
          </a:stretch>
        </p:blipFill>
        <p:spPr>
          <a:xfrm>
            <a:off x="2507595" y="2275200"/>
            <a:ext cx="7200000" cy="4446316"/>
          </a:xfrm>
          <a:prstGeom prst="rect">
            <a:avLst/>
          </a:prstGeom>
        </p:spPr>
      </p:pic>
    </p:spTree>
    <p:extLst>
      <p:ext uri="{BB962C8B-B14F-4D97-AF65-F5344CB8AC3E}">
        <p14:creationId xmlns:p14="http://schemas.microsoft.com/office/powerpoint/2010/main" val="3996986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Représentation graphique plus exotique : diagramme mosaïque</a:t>
            </a:r>
          </a:p>
        </p:txBody>
      </p:sp>
      <p:pic>
        <p:nvPicPr>
          <p:cNvPr id="5" name="Image 4">
            <a:extLst>
              <a:ext uri="{FF2B5EF4-FFF2-40B4-BE49-F238E27FC236}">
                <a16:creationId xmlns:a16="http://schemas.microsoft.com/office/drawing/2014/main" id="{3EAACADE-66EE-C54A-99B7-AD7117F5685C}"/>
              </a:ext>
            </a:extLst>
          </p:cNvPr>
          <p:cNvPicPr>
            <a:picLocks noChangeAspect="1"/>
          </p:cNvPicPr>
          <p:nvPr/>
        </p:nvPicPr>
        <p:blipFill>
          <a:blip r:embed="rId2"/>
          <a:stretch>
            <a:fillRect/>
          </a:stretch>
        </p:blipFill>
        <p:spPr>
          <a:xfrm>
            <a:off x="2496000" y="2058000"/>
            <a:ext cx="7200000" cy="4800000"/>
          </a:xfrm>
          <a:prstGeom prst="rect">
            <a:avLst/>
          </a:prstGeom>
        </p:spPr>
      </p:pic>
    </p:spTree>
    <p:extLst>
      <p:ext uri="{BB962C8B-B14F-4D97-AF65-F5344CB8AC3E}">
        <p14:creationId xmlns:p14="http://schemas.microsoft.com/office/powerpoint/2010/main" val="16504941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675174" cy="3416320"/>
              </a:xfrm>
              <a:prstGeom prst="rect">
                <a:avLst/>
              </a:prstGeom>
              <a:noFill/>
            </p:spPr>
            <p:txBody>
              <a:bodyPr wrap="square" rtlCol="0">
                <a:spAutoFit/>
              </a:bodyPr>
              <a:lstStyle/>
              <a:p>
                <a:r>
                  <a:rPr lang="fr-FR" sz="2400" b="1" dirty="0"/>
                  <a:t>Test d’indépendance du khi-deux : principe</a:t>
                </a:r>
              </a:p>
              <a:p>
                <a:endParaRPr lang="fr-FR" sz="2400" dirty="0"/>
              </a:p>
              <a:p>
                <a:pPr marL="342900" indent="-342900">
                  <a:buFont typeface="Arial" panose="020B0604020202020204" pitchFamily="34" charset="0"/>
                  <a:buChar char="•"/>
                </a:pPr>
                <a:r>
                  <a:rPr lang="fr-FR" sz="2400" dirty="0"/>
                  <a:t>Le but est de déterminer si deux variables qualitatives </a:t>
                </a:r>
                <a14:m>
                  <m:oMath xmlns:m="http://schemas.openxmlformats.org/officeDocument/2006/math">
                    <m:r>
                      <a:rPr lang="fr-FR" sz="2400" b="0" i="1" smtClean="0">
                        <a:latin typeface="Cambria Math" panose="02040503050406030204" pitchFamily="18" charset="0"/>
                      </a:rPr>
                      <m:t>𝑋</m:t>
                    </m:r>
                  </m:oMath>
                </a14:m>
                <a:r>
                  <a:rPr lang="fr-FR" sz="2400" dirty="0"/>
                  <a:t> et </a:t>
                </a:r>
                <a14:m>
                  <m:oMath xmlns:m="http://schemas.openxmlformats.org/officeDocument/2006/math">
                    <m:r>
                      <a:rPr lang="fr-FR" sz="2400" b="0" i="1" smtClean="0">
                        <a:latin typeface="Cambria Math" panose="02040503050406030204" pitchFamily="18" charset="0"/>
                      </a:rPr>
                      <m:t>𝑌</m:t>
                    </m:r>
                  </m:oMath>
                </a14:m>
                <a:r>
                  <a:rPr lang="fr-FR" sz="2400" dirty="0"/>
                  <a:t> sont indépendantes.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cela on calcule les effectifs théoriques que l’on aurait effectivement en cas d’indépendance.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mesure ensuite la distance entre ces effectifs théoriques et les effectifs réellement observés sur l’échantillon.</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675174" cy="3416320"/>
              </a:xfrm>
              <a:prstGeom prst="rect">
                <a:avLst/>
              </a:prstGeom>
              <a:blipFill>
                <a:blip r:embed="rId3"/>
                <a:stretch>
                  <a:fillRect l="-831" t="-1481" r="-475" b="-3333"/>
                </a:stretch>
              </a:blipFill>
            </p:spPr>
            <p:txBody>
              <a:bodyPr/>
              <a:lstStyle/>
              <a:p>
                <a:r>
                  <a:rPr lang="fr-FR">
                    <a:noFill/>
                  </a:rPr>
                  <a:t> </a:t>
                </a:r>
              </a:p>
            </p:txBody>
          </p:sp>
        </mc:Fallback>
      </mc:AlternateContent>
      <p:pic>
        <p:nvPicPr>
          <p:cNvPr id="5" name="Graphique 4" descr="Balance de la justice avec un remplissage uni">
            <a:extLst>
              <a:ext uri="{FF2B5EF4-FFF2-40B4-BE49-F238E27FC236}">
                <a16:creationId xmlns:a16="http://schemas.microsoft.com/office/drawing/2014/main" id="{EBA1D927-1995-984E-98F8-2D69C025B3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402352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d’indépendance du khi-deux : principe (suite)</a:t>
            </a:r>
          </a:p>
          <a:p>
            <a:endParaRPr lang="fr-FR" sz="2400" dirty="0"/>
          </a:p>
          <a:p>
            <a:pPr marL="342900" indent="-342900">
              <a:buFont typeface="Arial" panose="020B0604020202020204" pitchFamily="34" charset="0"/>
              <a:buChar char="•"/>
            </a:pPr>
            <a:r>
              <a:rPr lang="fr-FR" sz="2400" dirty="0"/>
              <a:t>Si cette distance est “petite“, on considère que les différences entre les effectifs théoriques et les effectifs observés proviennent de fluctuations d’échantillonnage, et donc que les deux variables sont indépendantes.</a:t>
            </a:r>
          </a:p>
          <a:p>
            <a:endParaRPr lang="fr-FR" sz="2400" dirty="0"/>
          </a:p>
          <a:p>
            <a:endParaRPr lang="fr-FR" sz="2400" dirty="0"/>
          </a:p>
          <a:p>
            <a:pPr marL="342900" indent="-342900">
              <a:buFont typeface="Arial" panose="020B0604020202020204" pitchFamily="34" charset="0"/>
              <a:buChar char="•"/>
            </a:pPr>
            <a:r>
              <a:rPr lang="fr-FR" sz="2400" dirty="0"/>
              <a:t>Si par contre cette distance est “trop grande“, on conclut que les variables ne sont pas indépendantes.</a:t>
            </a:r>
          </a:p>
        </p:txBody>
      </p:sp>
      <p:pic>
        <p:nvPicPr>
          <p:cNvPr id="5" name="Graphique 4" descr="Menottes avec un remplissage uni">
            <a:extLst>
              <a:ext uri="{FF2B5EF4-FFF2-40B4-BE49-F238E27FC236}">
                <a16:creationId xmlns:a16="http://schemas.microsoft.com/office/drawing/2014/main" id="{14E66BAF-143A-BF49-9687-283DBAF81A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47588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Exemple récurrent utilisé dans la suite : dataset Harry Potter</a:t>
            </a:r>
          </a:p>
        </p:txBody>
      </p:sp>
      <p:pic>
        <p:nvPicPr>
          <p:cNvPr id="7" name="Image 6" descr="Une image contenant texte, moniteur, capture d’écran, écran&#10;&#10;Description générée automatiquement">
            <a:extLst>
              <a:ext uri="{FF2B5EF4-FFF2-40B4-BE49-F238E27FC236}">
                <a16:creationId xmlns:a16="http://schemas.microsoft.com/office/drawing/2014/main" id="{DE5F0CFC-667E-6442-A25E-E160B0701E97}"/>
              </a:ext>
            </a:extLst>
          </p:cNvPr>
          <p:cNvPicPr>
            <a:picLocks noChangeAspect="1"/>
          </p:cNvPicPr>
          <p:nvPr/>
        </p:nvPicPr>
        <p:blipFill>
          <a:blip r:embed="rId2"/>
          <a:stretch>
            <a:fillRect/>
          </a:stretch>
        </p:blipFill>
        <p:spPr>
          <a:xfrm>
            <a:off x="156000" y="2687009"/>
            <a:ext cx="11880000" cy="2434961"/>
          </a:xfrm>
          <a:prstGeom prst="rect">
            <a:avLst/>
          </a:prstGeom>
        </p:spPr>
      </p:pic>
    </p:spTree>
    <p:extLst>
      <p:ext uri="{BB962C8B-B14F-4D97-AF65-F5344CB8AC3E}">
        <p14:creationId xmlns:p14="http://schemas.microsoft.com/office/powerpoint/2010/main" val="2601471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d’indépendance du khi-deux : les hypothèses </a:t>
                </a:r>
              </a:p>
              <a:p>
                <a:endParaRPr lang="fr-FR" sz="2400" dirty="0"/>
              </a:p>
              <a:p>
                <a:pPr marL="342900" indent="-342900">
                  <a:buFont typeface="Arial" panose="020B0604020202020204" pitchFamily="34" charset="0"/>
                  <a:buChar char="•"/>
                </a:pPr>
                <a:r>
                  <a:rPr lang="fr-FR" sz="2400" dirty="0"/>
                  <a:t>Hypothèse nulle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2400" i="1">
                              <a:latin typeface="Cambria Math" panose="02040503050406030204" pitchFamily="18" charset="0"/>
                            </a:rPr>
                          </m:ctrlPr>
                        </m:mPr>
                        <m:mr>
                          <m:e>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e>
                          <m:e>
                            <m:r>
                              <a:rPr lang="fr-FR" sz="2400" i="1">
                                <a:latin typeface="Cambria Math" panose="02040503050406030204" pitchFamily="18" charset="0"/>
                              </a:rPr>
                              <m:t>:</m:t>
                            </m:r>
                          </m:e>
                          <m:e>
                            <m:r>
                              <a:rPr lang="fr-FR" sz="2400" i="1">
                                <a:latin typeface="Cambria Math" panose="02040503050406030204" pitchFamily="18" charset="0"/>
                              </a:rPr>
                              <m:t>𝑋</m:t>
                            </m:r>
                            <m:r>
                              <a:rPr lang="fr-FR" sz="2400" b="0" i="1" smtClean="0">
                                <a:latin typeface="Cambria Math" panose="02040503050406030204" pitchFamily="18" charset="0"/>
                              </a:rPr>
                              <m:t> </m:t>
                            </m:r>
                            <m:r>
                              <m:rPr>
                                <m:nor/>
                              </m:rPr>
                              <a:rPr lang="fr-FR" sz="2400" b="0" i="0" smtClean="0">
                                <a:latin typeface="Cambria Math" panose="02040503050406030204" pitchFamily="18" charset="0"/>
                              </a:rPr>
                              <m:t>et</m:t>
                            </m:r>
                            <m:r>
                              <a:rPr lang="fr-FR" sz="2400" b="0" i="1" smtClean="0">
                                <a:latin typeface="Cambria Math" panose="02040503050406030204" pitchFamily="18" charset="0"/>
                              </a:rPr>
                              <m:t> </m:t>
                            </m:r>
                            <m:r>
                              <a:rPr lang="fr-FR" sz="2400" b="0" i="1" smtClean="0">
                                <a:latin typeface="Cambria Math" panose="02040503050406030204" pitchFamily="18" charset="0"/>
                              </a:rPr>
                              <m:t>𝑌</m:t>
                            </m:r>
                            <m:r>
                              <a:rPr lang="fr-FR" sz="2400" i="1">
                                <a:latin typeface="Cambria Math" panose="02040503050406030204" pitchFamily="18" charset="0"/>
                              </a:rPr>
                              <m:t> </m:t>
                            </m:r>
                            <m:r>
                              <m:rPr>
                                <m:nor/>
                              </m:rPr>
                              <a:rPr lang="fr-FR" sz="2400" b="0" i="0" smtClean="0">
                                <a:latin typeface="Cambria Math" panose="02040503050406030204" pitchFamily="18" charset="0"/>
                              </a:rPr>
                              <m:t>sont</m:t>
                            </m:r>
                            <m:r>
                              <m:rPr>
                                <m:nor/>
                              </m:rPr>
                              <a:rPr lang="fr-FR" sz="2400" b="0" i="0" smtClean="0">
                                <a:latin typeface="Cambria Math" panose="02040503050406030204" pitchFamily="18" charset="0"/>
                              </a:rPr>
                              <m:t> </m:t>
                            </m:r>
                            <m:r>
                              <m:rPr>
                                <m:nor/>
                              </m:rPr>
                              <a:rPr lang="fr-FR" sz="2400" b="0" i="0" smtClean="0">
                                <a:latin typeface="Cambria Math" panose="02040503050406030204" pitchFamily="18" charset="0"/>
                              </a:rPr>
                              <m:t>ind</m:t>
                            </m:r>
                            <m:r>
                              <m:rPr>
                                <m:nor/>
                              </m:rPr>
                              <a:rPr lang="fr-FR" sz="2400" b="0" i="0" smtClean="0">
                                <a:latin typeface="Cambria Math" panose="02040503050406030204" pitchFamily="18" charset="0"/>
                              </a:rPr>
                              <m:t>é</m:t>
                            </m:r>
                            <m:r>
                              <m:rPr>
                                <m:nor/>
                              </m:rPr>
                              <a:rPr lang="fr-FR" sz="2400" b="0" i="0" smtClean="0">
                                <a:latin typeface="Cambria Math" panose="02040503050406030204" pitchFamily="18" charset="0"/>
                              </a:rPr>
                              <m:t>pendantes</m:t>
                            </m:r>
                          </m:e>
                        </m:mr>
                      </m:m>
                    </m:oMath>
                  </m:oMathPara>
                </a14:m>
                <a:endParaRPr lang="fr-FR" sz="2400" dirty="0"/>
              </a:p>
              <a:p>
                <a:endParaRPr lang="fr-FR" sz="2400" dirty="0"/>
              </a:p>
              <a:p>
                <a:pPr marL="342900" indent="-342900">
                  <a:buFont typeface="Arial" panose="020B0604020202020204" pitchFamily="34" charset="0"/>
                  <a:buChar char="•"/>
                </a:pPr>
                <a:r>
                  <a:rPr lang="fr-FR" sz="2400" dirty="0"/>
                  <a:t>Hypothèse alternative :</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2400" i="1">
                              <a:latin typeface="Cambria Math" panose="02040503050406030204" pitchFamily="18" charset="0"/>
                            </a:rPr>
                          </m:ctrlPr>
                        </m:mPr>
                        <m:mr>
                          <m:e>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1</m:t>
                                </m:r>
                              </m:sub>
                            </m:sSub>
                          </m:e>
                          <m:e>
                            <m:r>
                              <a:rPr lang="fr-FR" sz="2400" i="1">
                                <a:latin typeface="Cambria Math" panose="02040503050406030204" pitchFamily="18" charset="0"/>
                              </a:rPr>
                              <m:t>:</m:t>
                            </m:r>
                          </m:e>
                          <m:e>
                            <m:r>
                              <a:rPr lang="fr-FR" sz="2400" i="1">
                                <a:latin typeface="Cambria Math" panose="02040503050406030204" pitchFamily="18" charset="0"/>
                              </a:rPr>
                              <m:t>𝑋</m:t>
                            </m:r>
                            <m:r>
                              <a:rPr lang="fr-FR" sz="2400" i="1">
                                <a:latin typeface="Cambria Math" panose="02040503050406030204" pitchFamily="18" charset="0"/>
                              </a:rPr>
                              <m:t> </m:t>
                            </m:r>
                            <m:r>
                              <m:rPr>
                                <m:nor/>
                              </m:rPr>
                              <a:rPr lang="fr-FR" sz="2400">
                                <a:latin typeface="Cambria Math" panose="02040503050406030204" pitchFamily="18" charset="0"/>
                              </a:rPr>
                              <m:t>et</m:t>
                            </m:r>
                            <m:r>
                              <a:rPr lang="fr-FR" sz="2400" i="1">
                                <a:latin typeface="Cambria Math" panose="02040503050406030204" pitchFamily="18" charset="0"/>
                              </a:rPr>
                              <m:t> </m:t>
                            </m:r>
                            <m:r>
                              <a:rPr lang="fr-FR" sz="2400" i="1">
                                <a:latin typeface="Cambria Math" panose="02040503050406030204" pitchFamily="18" charset="0"/>
                              </a:rPr>
                              <m:t>𝑌</m:t>
                            </m:r>
                            <m:r>
                              <a:rPr lang="fr-FR" sz="2400" i="1">
                                <a:latin typeface="Cambria Math" panose="02040503050406030204" pitchFamily="18" charset="0"/>
                              </a:rPr>
                              <m:t> </m:t>
                            </m:r>
                            <m:r>
                              <m:rPr>
                                <m:nor/>
                              </m:rPr>
                              <a:rPr lang="fr-FR" sz="2400" b="0" i="0" smtClean="0">
                                <a:latin typeface="Cambria Math" panose="02040503050406030204" pitchFamily="18" charset="0"/>
                              </a:rPr>
                              <m:t>ne</m:t>
                            </m:r>
                            <m:r>
                              <m:rPr>
                                <m:nor/>
                              </m:rPr>
                              <a:rPr lang="fr-FR" sz="2400" b="0" i="0" smtClean="0">
                                <a:latin typeface="Cambria Math" panose="02040503050406030204" pitchFamily="18" charset="0"/>
                              </a:rPr>
                              <m:t> </m:t>
                            </m:r>
                            <m:r>
                              <m:rPr>
                                <m:nor/>
                              </m:rPr>
                              <a:rPr lang="fr-FR" sz="2400">
                                <a:latin typeface="Cambria Math" panose="02040503050406030204" pitchFamily="18" charset="0"/>
                              </a:rPr>
                              <m:t>sont</m:t>
                            </m:r>
                            <m:r>
                              <m:rPr>
                                <m:nor/>
                              </m:rPr>
                              <a:rPr lang="fr-FR" sz="2400">
                                <a:latin typeface="Cambria Math" panose="02040503050406030204" pitchFamily="18" charset="0"/>
                              </a:rPr>
                              <m:t> </m:t>
                            </m:r>
                            <m:r>
                              <m:rPr>
                                <m:nor/>
                              </m:rPr>
                              <a:rPr lang="fr-FR" sz="2400" b="0" i="0" smtClean="0">
                                <a:latin typeface="Cambria Math" panose="02040503050406030204" pitchFamily="18" charset="0"/>
                              </a:rPr>
                              <m:t>pas</m:t>
                            </m:r>
                            <m:r>
                              <m:rPr>
                                <m:nor/>
                              </m:rPr>
                              <a:rPr lang="fr-FR" sz="2400" b="0" i="0" smtClean="0">
                                <a:latin typeface="Cambria Math" panose="02040503050406030204" pitchFamily="18" charset="0"/>
                              </a:rPr>
                              <m:t> </m:t>
                            </m:r>
                            <m:r>
                              <m:rPr>
                                <m:nor/>
                              </m:rPr>
                              <a:rPr lang="fr-FR" sz="2400">
                                <a:latin typeface="Cambria Math" panose="02040503050406030204" pitchFamily="18" charset="0"/>
                              </a:rPr>
                              <m:t>ind</m:t>
                            </m:r>
                            <m:r>
                              <m:rPr>
                                <m:nor/>
                              </m:rPr>
                              <a:rPr lang="fr-FR" sz="2400">
                                <a:latin typeface="Cambria Math" panose="02040503050406030204" pitchFamily="18" charset="0"/>
                              </a:rPr>
                              <m:t>é</m:t>
                            </m:r>
                            <m:r>
                              <m:rPr>
                                <m:nor/>
                              </m:rPr>
                              <a:rPr lang="fr-FR" sz="2400">
                                <a:latin typeface="Cambria Math" panose="02040503050406030204" pitchFamily="18" charset="0"/>
                              </a:rPr>
                              <m:t>pendantes</m:t>
                            </m:r>
                          </m:e>
                        </m:mr>
                      </m:m>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416320"/>
              </a:xfrm>
              <a:prstGeom prst="rect">
                <a:avLst/>
              </a:prstGeom>
              <a:blipFill>
                <a:blip r:embed="rId2"/>
                <a:stretch>
                  <a:fillRect l="-843" t="-1481" b="-1481"/>
                </a:stretch>
              </a:blipFill>
            </p:spPr>
            <p:txBody>
              <a:bodyPr/>
              <a:lstStyle/>
              <a:p>
                <a:r>
                  <a:rPr lang="fr-FR">
                    <a:noFill/>
                  </a:rPr>
                  <a:t> </a:t>
                </a:r>
              </a:p>
            </p:txBody>
          </p:sp>
        </mc:Fallback>
      </mc:AlternateContent>
    </p:spTree>
    <p:extLst>
      <p:ext uri="{BB962C8B-B14F-4D97-AF65-F5344CB8AC3E}">
        <p14:creationId xmlns:p14="http://schemas.microsoft.com/office/powerpoint/2010/main" val="1680753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mc:Choice xmlns:a14="http://schemas.microsoft.com/office/drawing/2010/main"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d’indépendance du khi-deux : les risques </a:t>
                </a:r>
              </a:p>
              <a:p>
                <a:endParaRPr lang="fr-FR" sz="2400" dirty="0"/>
              </a:p>
              <a:p>
                <a:pPr marL="342900" indent="-342900">
                  <a:buFont typeface="Arial" panose="020B0604020202020204" pitchFamily="34" charset="0"/>
                  <a:buChar char="•"/>
                </a:pPr>
                <a:r>
                  <a:rPr lang="fr-FR" sz="2400" dirty="0"/>
                  <a:t>Rappelons que le risque de première espèce est la probabilité de rejeter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alors qu’elle est vraie tandis que le risque de seconde espèce est celle de ne pas rejeter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alors qu’elle est fausse.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choisit de minimiser le risque de première espèce.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se fixe donc un seuil de risque </a:t>
                </a:r>
                <a14:m>
                  <m:oMath xmlns:m="http://schemas.openxmlformats.org/officeDocument/2006/math">
                    <m:r>
                      <a:rPr lang="fr-FR" sz="2400" i="1">
                        <a:latin typeface="Cambria Math" panose="02040503050406030204" pitchFamily="18" charset="0"/>
                      </a:rPr>
                      <m:t>𝛼</m:t>
                    </m:r>
                    <m:r>
                      <a:rPr lang="fr-FR" sz="2400" i="1">
                        <a:latin typeface="Cambria Math" panose="02040503050406030204" pitchFamily="18" charset="0"/>
                      </a:rPr>
                      <m:t>∈</m:t>
                    </m:r>
                    <m:d>
                      <m:dPr>
                        <m:begChr m:val="]"/>
                        <m:endChr m:val="["/>
                        <m:ctrlPr>
                          <a:rPr lang="fr-FR" sz="2400" i="1">
                            <a:latin typeface="Cambria Math" panose="02040503050406030204" pitchFamily="18" charset="0"/>
                          </a:rPr>
                        </m:ctrlPr>
                      </m:dPr>
                      <m:e>
                        <m:r>
                          <a:rPr lang="fr-FR" sz="2400" i="1">
                            <a:latin typeface="Cambria Math" panose="02040503050406030204" pitchFamily="18" charset="0"/>
                          </a:rPr>
                          <m:t>0;1</m:t>
                        </m:r>
                      </m:e>
                    </m:d>
                  </m:oMath>
                </a14:m>
                <a:r>
                  <a:rPr lang="fr-FR" sz="2400" dirty="0"/>
                  <a:t>.</a:t>
                </a:r>
              </a:p>
            </p:txBody>
          </p:sp>
        </mc:Choice>
        <mc:Fallback>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416320"/>
              </a:xfrm>
              <a:prstGeom prst="rect">
                <a:avLst/>
              </a:prstGeom>
              <a:blipFill>
                <a:blip r:embed="rId2"/>
                <a:stretch>
                  <a:fillRect l="-843" t="-1481" b="-3333"/>
                </a:stretch>
              </a:blipFill>
            </p:spPr>
            <p:txBody>
              <a:bodyPr/>
              <a:lstStyle/>
              <a:p>
                <a:r>
                  <a:rPr lang="fr-FR">
                    <a:noFill/>
                  </a:rPr>
                  <a:t> </a:t>
                </a:r>
              </a:p>
            </p:txBody>
          </p:sp>
        </mc:Fallback>
      </mc:AlternateContent>
      <p:pic>
        <p:nvPicPr>
          <p:cNvPr id="5" name="Graphique 4" descr="Radioactif avec un remplissage uni">
            <a:extLst>
              <a:ext uri="{FF2B5EF4-FFF2-40B4-BE49-F238E27FC236}">
                <a16:creationId xmlns:a16="http://schemas.microsoft.com/office/drawing/2014/main" id="{1E0A170E-4C4D-A94A-A39E-092E6DA13E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450849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199163"/>
              </a:xfrm>
              <a:prstGeom prst="rect">
                <a:avLst/>
              </a:prstGeom>
              <a:noFill/>
            </p:spPr>
            <p:txBody>
              <a:bodyPr wrap="square" rtlCol="0">
                <a:spAutoFit/>
              </a:bodyPr>
              <a:lstStyle/>
              <a:p>
                <a:r>
                  <a:rPr lang="fr-FR" sz="2400" b="1" dirty="0"/>
                  <a:t>Test d’indépendance du khi-deux : les effectifs et la distance</a:t>
                </a:r>
              </a:p>
              <a:p>
                <a:endParaRPr lang="fr-FR" sz="2400" dirty="0"/>
              </a:p>
              <a:p>
                <a:pPr marL="342900" indent="-342900">
                  <a:buFont typeface="Arial" panose="020B0604020202020204" pitchFamily="34" charset="0"/>
                  <a:buChar char="•"/>
                </a:pPr>
                <a:r>
                  <a:rPr lang="fr-FR" sz="2400" dirty="0"/>
                  <a:t>L’effectif observé sur l’échantillon d’avoir à la fois les modalités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𝑥</m:t>
                        </m:r>
                      </m:e>
                      <m:sub>
                        <m:r>
                          <a:rPr lang="fr-FR" sz="2400" b="0" i="1" smtClean="0">
                            <a:latin typeface="Cambria Math" panose="02040503050406030204" pitchFamily="18" charset="0"/>
                          </a:rPr>
                          <m:t>𝑖</m:t>
                        </m:r>
                      </m:sub>
                    </m:sSub>
                  </m:oMath>
                </a14:m>
                <a:r>
                  <a:rPr lang="fr-FR" sz="2400" dirty="0"/>
                  <a:t> et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𝑦</m:t>
                        </m:r>
                      </m:e>
                      <m:sub>
                        <m:r>
                          <a:rPr lang="fr-FR" sz="2400" b="0" i="1" smtClean="0">
                            <a:latin typeface="Cambria Math" panose="02040503050406030204" pitchFamily="18" charset="0"/>
                          </a:rPr>
                          <m:t>𝑗</m:t>
                        </m:r>
                      </m:sub>
                    </m:sSub>
                  </m:oMath>
                </a14:m>
                <a:r>
                  <a:rPr lang="fr-FR" sz="2400" dirty="0"/>
                  <a:t> est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sub>
                    </m:sSub>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Si les deux variables sont indépendantes, avoir une certaine modalité pour la première variable n’influera pas sur la modalité de la seconde.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La fréquence d’obtenir conjointement les modalités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r>
                  <a:rPr lang="fr-FR" sz="2400" dirty="0"/>
                  <a:t> est alors de</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b="0" i="1" smtClean="0">
                              <a:latin typeface="Cambria Math" panose="02040503050406030204" pitchFamily="18" charset="0"/>
                            </a:rPr>
                            <m:t>𝑖</m:t>
                          </m:r>
                          <m:r>
                            <a:rPr lang="fr-FR" sz="2400" b="0" i="1" smtClean="0">
                              <a:latin typeface="Cambria Math" panose="02040503050406030204" pitchFamily="18" charset="0"/>
                            </a:rPr>
                            <m:t>∙</m:t>
                          </m:r>
                        </m:sub>
                      </m:sSub>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b="0" i="1" smtClean="0">
                              <a:latin typeface="Cambria Math" panose="02040503050406030204" pitchFamily="18" charset="0"/>
                            </a:rPr>
                            <m:t>∙</m:t>
                          </m:r>
                          <m:r>
                            <a:rPr lang="fr-FR" sz="2400" b="0" i="1" smtClean="0">
                              <a:latin typeface="Cambria Math" panose="02040503050406030204" pitchFamily="18" charset="0"/>
                            </a:rPr>
                            <m:t>𝑗</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r>
                                <a:rPr lang="fr-FR" sz="2400" b="0" i="1" smtClean="0">
                                  <a:latin typeface="Cambria Math" panose="02040503050406030204" pitchFamily="18" charset="0"/>
                                </a:rPr>
                                <m:t>∙</m:t>
                              </m:r>
                            </m:sub>
                          </m:sSub>
                        </m:num>
                        <m:den>
                          <m:r>
                            <a:rPr lang="fr-FR" sz="2400" b="0" i="1" smtClean="0">
                              <a:latin typeface="Cambria Math" panose="02040503050406030204" pitchFamily="18" charset="0"/>
                            </a:rPr>
                            <m:t>𝑛</m:t>
                          </m:r>
                        </m:den>
                      </m:f>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m:t>
                              </m:r>
                              <m:r>
                                <a:rPr lang="fr-FR" sz="2400" b="0" i="1" smtClean="0">
                                  <a:latin typeface="Cambria Math" panose="02040503050406030204" pitchFamily="18" charset="0"/>
                                </a:rPr>
                                <m:t>𝑗</m:t>
                              </m:r>
                            </m:sub>
                          </m:sSub>
                        </m:num>
                        <m:den>
                          <m:r>
                            <a:rPr lang="fr-FR" sz="2400" b="0" i="1" smtClean="0">
                              <a:latin typeface="Cambria Math" panose="02040503050406030204" pitchFamily="18" charset="0"/>
                            </a:rPr>
                            <m:t>𝑛</m:t>
                          </m:r>
                        </m:den>
                      </m:f>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199163"/>
              </a:xfrm>
              <a:prstGeom prst="rect">
                <a:avLst/>
              </a:prstGeom>
              <a:blipFill>
                <a:blip r:embed="rId3"/>
                <a:stretch>
                  <a:fillRect l="-843" t="-1205"/>
                </a:stretch>
              </a:blipFill>
            </p:spPr>
            <p:txBody>
              <a:bodyPr/>
              <a:lstStyle/>
              <a:p>
                <a:r>
                  <a:rPr lang="fr-FR">
                    <a:noFill/>
                  </a:rPr>
                  <a:t> </a:t>
                </a:r>
              </a:p>
            </p:txBody>
          </p:sp>
        </mc:Fallback>
      </mc:AlternateContent>
    </p:spTree>
    <p:extLst>
      <p:ext uri="{BB962C8B-B14F-4D97-AF65-F5344CB8AC3E}">
        <p14:creationId xmlns:p14="http://schemas.microsoft.com/office/powerpoint/2010/main" val="1378605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462375"/>
              </a:xfrm>
              <a:prstGeom prst="rect">
                <a:avLst/>
              </a:prstGeom>
              <a:noFill/>
            </p:spPr>
            <p:txBody>
              <a:bodyPr wrap="square" rtlCol="0">
                <a:spAutoFit/>
              </a:bodyPr>
              <a:lstStyle/>
              <a:p>
                <a:r>
                  <a:rPr lang="fr-FR" sz="2400" b="1" dirty="0"/>
                  <a:t>Test d’indépendance du khi-deux : les effectifs et la distance (suite)</a:t>
                </a:r>
              </a:p>
              <a:p>
                <a:endParaRPr lang="fr-FR" sz="2400" dirty="0"/>
              </a:p>
              <a:p>
                <a:pPr marL="342900" indent="-342900">
                  <a:buFont typeface="Arial" panose="020B0604020202020204" pitchFamily="34" charset="0"/>
                  <a:buChar char="•"/>
                </a:pPr>
                <a:r>
                  <a:rPr lang="fr-FR" sz="2400" dirty="0"/>
                  <a:t>Finalement, sous l’hypothèse d’indépendance l’effectif théorique conjoint des modalités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𝑖</m:t>
                        </m:r>
                      </m:sub>
                    </m:sSub>
                  </m:oMath>
                </a14:m>
                <a:r>
                  <a:rPr lang="fr-FR" sz="2400" dirty="0"/>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𝑦</m:t>
                        </m:r>
                      </m:e>
                      <m:sub>
                        <m:r>
                          <a:rPr lang="fr-FR" sz="2400" i="1">
                            <a:latin typeface="Cambria Math" panose="02040503050406030204" pitchFamily="18" charset="0"/>
                          </a:rPr>
                          <m:t>𝑗</m:t>
                        </m:r>
                      </m:sub>
                    </m:sSub>
                  </m:oMath>
                </a14:m>
                <a:r>
                  <a:rPr lang="fr-FR" sz="2400" dirty="0"/>
                  <a:t> est</a:t>
                </a:r>
              </a:p>
              <a:p>
                <a:pPr/>
                <a14:m>
                  <m:oMathPara xmlns:m="http://schemas.openxmlformats.org/officeDocument/2006/math">
                    <m:oMathParaPr>
                      <m:jc m:val="centerGroup"/>
                    </m:oMathParaPr>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𝑡</m:t>
                          </m:r>
                        </m:e>
                        <m:sub>
                          <m:r>
                            <a:rPr lang="fr-FR" sz="2400" b="0" i="1" smtClean="0">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sub>
                      </m:sSub>
                      <m:r>
                        <a:rPr lang="fr-FR" sz="2400" b="0" i="1" smtClean="0">
                          <a:latin typeface="Cambria Math" panose="02040503050406030204" pitchFamily="18" charset="0"/>
                        </a:rPr>
                        <m:t>=</m:t>
                      </m:r>
                      <m:f>
                        <m:fPr>
                          <m:ctrlPr>
                            <a:rPr lang="fr-FR" sz="2400" i="1" smtClean="0">
                              <a:latin typeface="Cambria Math" panose="02040503050406030204" pitchFamily="18" charset="0"/>
                            </a:rPr>
                          </m:ctrlPr>
                        </m:fPr>
                        <m:num>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r>
                                <a:rPr lang="fr-FR" sz="2400" b="0" i="1" smtClean="0">
                                  <a:latin typeface="Cambria Math" panose="02040503050406030204" pitchFamily="18" charset="0"/>
                                </a:rPr>
                                <m:t>∙</m:t>
                              </m:r>
                            </m:sub>
                          </m:sSub>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m:t>
                              </m:r>
                              <m:r>
                                <a:rPr lang="fr-FR" sz="2400" b="0" i="1" smtClean="0">
                                  <a:latin typeface="Cambria Math" panose="02040503050406030204" pitchFamily="18" charset="0"/>
                                </a:rPr>
                                <m:t>𝑗</m:t>
                              </m:r>
                            </m:sub>
                          </m:sSub>
                        </m:num>
                        <m:den>
                          <m:r>
                            <a:rPr lang="fr-FR" sz="2400" b="0" i="1" smtClean="0">
                              <a:latin typeface="Cambria Math" panose="02040503050406030204" pitchFamily="18" charset="0"/>
                            </a:rPr>
                            <m:t>𝑛</m:t>
                          </m:r>
                        </m:den>
                      </m:f>
                    </m:oMath>
                  </m:oMathPara>
                </a14:m>
                <a:endParaRPr lang="fr-FR" sz="2400" dirty="0"/>
              </a:p>
              <a:p>
                <a:endParaRPr lang="fr-FR" sz="2400" dirty="0"/>
              </a:p>
              <a:p>
                <a:pPr marL="342900" indent="-342900">
                  <a:buFont typeface="Arial" panose="020B0604020202020204" pitchFamily="34" charset="0"/>
                  <a:buChar char="•"/>
                </a:pPr>
                <a:r>
                  <a:rPr lang="fr-FR" sz="2400" dirty="0"/>
                  <a:t>On définit alors alors la statistique du test, </a:t>
                </a:r>
                <a:r>
                  <a:rPr lang="fr-FR" sz="2400" i="1" dirty="0"/>
                  <a:t>i.e.</a:t>
                </a:r>
                <a:r>
                  <a:rPr lang="fr-FR" sz="2400" dirty="0"/>
                  <a:t> la distance du khi-deux</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r>
                        <a:rPr lang="fr-FR" sz="2400" i="1">
                          <a:latin typeface="Cambria Math" panose="02040503050406030204" pitchFamily="18" charset="0"/>
                        </a:rPr>
                        <m:t>=</m:t>
                      </m:r>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nary>
                            <m:naryPr>
                              <m:chr m:val="∑"/>
                              <m:ctrlPr>
                                <a:rPr lang="fr-FR" sz="2400" i="1" smtClean="0">
                                  <a:latin typeface="Cambria Math" panose="02040503050406030204" pitchFamily="18" charset="0"/>
                                </a:rPr>
                              </m:ctrlPr>
                            </m:naryPr>
                            <m:sub>
                              <m:r>
                                <m:rPr>
                                  <m:brk m:alnAt="23"/>
                                </m:rPr>
                                <a:rPr lang="fr-FR" sz="2400" b="0" i="1" smtClean="0">
                                  <a:latin typeface="Cambria Math" panose="02040503050406030204" pitchFamily="18" charset="0"/>
                                </a:rPr>
                                <m:t>𝑗</m:t>
                              </m:r>
                              <m:r>
                                <a:rPr lang="fr-FR" sz="2400" b="0" i="1" smtClean="0">
                                  <a:latin typeface="Cambria Math" panose="02040503050406030204" pitchFamily="18" charset="0"/>
                                </a:rPr>
                                <m:t>=1</m:t>
                              </m:r>
                            </m:sub>
                            <m:sup>
                              <m:r>
                                <a:rPr lang="fr-FR" sz="2400" b="0" i="1" smtClean="0">
                                  <a:latin typeface="Cambria Math" panose="02040503050406030204" pitchFamily="18" charset="0"/>
                                </a:rPr>
                                <m:t>𝑙</m:t>
                              </m:r>
                            </m:sup>
                            <m:e>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b="0" i="1" smtClean="0">
                                                  <a:latin typeface="Cambria Math" panose="02040503050406030204" pitchFamily="18" charset="0"/>
                                                </a:rPr>
                                                <m:t>𝑡</m:t>
                                              </m:r>
                                            </m:e>
                                            <m:sub>
                                              <m:r>
                                                <a:rPr lang="fr-FR" sz="2400" i="1">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sub>
                                          </m:sSub>
                                        </m:e>
                                      </m:d>
                                    </m:e>
                                    <m:sup>
                                      <m:r>
                                        <a:rPr lang="fr-FR" sz="2400" i="1">
                                          <a:latin typeface="Cambria Math" panose="02040503050406030204" pitchFamily="18" charset="0"/>
                                        </a:rPr>
                                        <m:t>2</m:t>
                                      </m:r>
                                    </m:sup>
                                  </m:sSup>
                                </m:num>
                                <m:den>
                                  <m:sSub>
                                    <m:sSubPr>
                                      <m:ctrlPr>
                                        <a:rPr lang="fr-FR" sz="2400" i="1">
                                          <a:latin typeface="Cambria Math" panose="02040503050406030204" pitchFamily="18" charset="0"/>
                                        </a:rPr>
                                      </m:ctrlPr>
                                    </m:sSubPr>
                                    <m:e>
                                      <m:r>
                                        <a:rPr lang="fr-FR" sz="2400" b="0" i="1" smtClean="0">
                                          <a:latin typeface="Cambria Math" panose="02040503050406030204" pitchFamily="18" charset="0"/>
                                        </a:rPr>
                                        <m:t>𝑡</m:t>
                                      </m:r>
                                    </m:e>
                                    <m:sub>
                                      <m:r>
                                        <a:rPr lang="fr-FR" sz="2400" i="1">
                                          <a:latin typeface="Cambria Math" panose="02040503050406030204" pitchFamily="18" charset="0"/>
                                        </a:rPr>
                                        <m:t>𝑖</m:t>
                                      </m:r>
                                      <m:r>
                                        <a:rPr lang="fr-FR" sz="2400" b="0" i="1" smtClean="0">
                                          <a:latin typeface="Cambria Math" panose="02040503050406030204" pitchFamily="18" charset="0"/>
                                        </a:rPr>
                                        <m:t>,</m:t>
                                      </m:r>
                                      <m:r>
                                        <a:rPr lang="fr-FR" sz="2400" b="0" i="1" smtClean="0">
                                          <a:latin typeface="Cambria Math" panose="02040503050406030204" pitchFamily="18" charset="0"/>
                                        </a:rPr>
                                        <m:t>𝑗</m:t>
                                      </m:r>
                                    </m:sub>
                                  </m:sSub>
                                </m:den>
                              </m:f>
                            </m:e>
                          </m:nary>
                        </m:e>
                      </m:nary>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462375"/>
              </a:xfrm>
              <a:prstGeom prst="rect">
                <a:avLst/>
              </a:prstGeom>
              <a:blipFill>
                <a:blip r:embed="rId2"/>
                <a:stretch>
                  <a:fillRect l="-843" t="-1133" b="-38527"/>
                </a:stretch>
              </a:blipFill>
            </p:spPr>
            <p:txBody>
              <a:bodyPr/>
              <a:lstStyle/>
              <a:p>
                <a:r>
                  <a:rPr lang="fr-FR">
                    <a:noFill/>
                  </a:rPr>
                  <a:t> </a:t>
                </a:r>
              </a:p>
            </p:txBody>
          </p:sp>
        </mc:Fallback>
      </mc:AlternateContent>
    </p:spTree>
    <p:extLst>
      <p:ext uri="{BB962C8B-B14F-4D97-AF65-F5344CB8AC3E}">
        <p14:creationId xmlns:p14="http://schemas.microsoft.com/office/powerpoint/2010/main" val="1915325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847785"/>
              </a:xfrm>
              <a:prstGeom prst="rect">
                <a:avLst/>
              </a:prstGeom>
              <a:noFill/>
            </p:spPr>
            <p:txBody>
              <a:bodyPr wrap="square" rtlCol="0">
                <a:spAutoFit/>
              </a:bodyPr>
              <a:lstStyle/>
              <a:p>
                <a:r>
                  <a:rPr lang="fr-FR" sz="2400" b="1" dirty="0"/>
                  <a:t>Test d’indépendance du khi-deux : la valeur-</a:t>
                </a:r>
                <a14:m>
                  <m:oMath xmlns:m="http://schemas.openxmlformats.org/officeDocument/2006/math">
                    <m:r>
                      <a:rPr lang="fr-FR" sz="2400" b="1" i="1">
                        <a:latin typeface="Cambria Math" panose="02040503050406030204" pitchFamily="18" charset="0"/>
                      </a:rPr>
                      <m:t>𝒑</m:t>
                    </m:r>
                  </m:oMath>
                </a14:m>
                <a:endParaRPr lang="fr-FR" sz="2400" b="1" dirty="0"/>
              </a:p>
              <a:p>
                <a:endParaRPr lang="fr-FR" sz="2400" dirty="0"/>
              </a:p>
              <a:p>
                <a:pPr marL="342900" indent="-342900">
                  <a:buFont typeface="Arial" panose="020B0604020202020204" pitchFamily="34" charset="0"/>
                  <a:buChar char="•"/>
                </a:pPr>
                <a:r>
                  <a:rPr lang="fr-FR" sz="2400" dirty="0"/>
                  <a:t>Si l’hypothèse</a:t>
                </a:r>
                <a14:m>
                  <m:oMath xmlns:m="http://schemas.openxmlformats.org/officeDocument/2006/math">
                    <m:r>
                      <a:rPr lang="fr-FR" sz="2400">
                        <a:latin typeface="Cambria Math" panose="02040503050406030204" pitchFamily="18" charset="0"/>
                      </a:rPr>
                      <m:t> </m:t>
                    </m:r>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est vraie, on peut démontrer que la distance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suit une loi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à </a:t>
                </a:r>
                <a14:m>
                  <m:oMath xmlns:m="http://schemas.openxmlformats.org/officeDocument/2006/math">
                    <m:d>
                      <m:dPr>
                        <m:ctrlPr>
                          <a:rPr lang="fr-FR" sz="2400" i="1" smtClean="0">
                            <a:latin typeface="Cambria Math" panose="02040503050406030204" pitchFamily="18" charset="0"/>
                          </a:rPr>
                        </m:ctrlPr>
                      </m:dPr>
                      <m:e>
                        <m:r>
                          <a:rPr lang="fr-FR" sz="2400" b="0" i="1" smtClean="0">
                            <a:latin typeface="Cambria Math" panose="02040503050406030204" pitchFamily="18" charset="0"/>
                          </a:rPr>
                          <m:t>𝑘</m:t>
                        </m:r>
                        <m:r>
                          <a:rPr lang="fr-FR" sz="2400" b="0" i="1" smtClean="0">
                            <a:latin typeface="Cambria Math" panose="02040503050406030204" pitchFamily="18" charset="0"/>
                          </a:rPr>
                          <m:t>−1</m:t>
                        </m:r>
                      </m:e>
                    </m:d>
                    <m:r>
                      <a:rPr lang="fr-FR" sz="2400" b="0" i="1" smtClean="0">
                        <a:latin typeface="Cambria Math" panose="02040503050406030204" pitchFamily="18" charset="0"/>
                      </a:rPr>
                      <m:t>×</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𝑙</m:t>
                        </m:r>
                        <m:r>
                          <a:rPr lang="fr-FR" sz="2400" b="0" i="1" smtClean="0">
                            <a:latin typeface="Cambria Math" panose="02040503050406030204" pitchFamily="18" charset="0"/>
                          </a:rPr>
                          <m:t>−1</m:t>
                        </m:r>
                      </m:e>
                    </m:d>
                  </m:oMath>
                </a14:m>
                <a:r>
                  <a:rPr lang="fr-FR" sz="2400" dirty="0"/>
                  <a:t> degrés de liberté.</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définit alors la valeur-</a:t>
                </a:r>
                <a14:m>
                  <m:oMath xmlns:m="http://schemas.openxmlformats.org/officeDocument/2006/math">
                    <m:r>
                      <a:rPr lang="fr-FR" sz="2400" i="1">
                        <a:latin typeface="Cambria Math" panose="02040503050406030204" pitchFamily="18" charset="0"/>
                      </a:rPr>
                      <m:t>𝑝</m:t>
                    </m:r>
                  </m:oMath>
                </a14:m>
                <a:r>
                  <a:rPr lang="fr-FR" sz="2400" dirty="0"/>
                  <a:t> du test comme étant la probabilité d’obtenir la valeur de la distance du </a:t>
                </a:r>
                <a14:m>
                  <m:oMath xmlns:m="http://schemas.openxmlformats.org/officeDocument/2006/math">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oMath>
                </a14:m>
                <a:r>
                  <a:rPr lang="fr-FR" sz="2400" dirty="0"/>
                  <a:t> calculée sur l’échantillon, notée </a:t>
                </a:r>
                <a14:m>
                  <m:oMath xmlns:m="http://schemas.openxmlformats.org/officeDocument/2006/math">
                    <m:sSubSup>
                      <m:sSubSupPr>
                        <m:ctrlPr>
                          <a:rPr lang="fr-FR" sz="2400" i="1">
                            <a:latin typeface="Cambria Math" panose="02040503050406030204" pitchFamily="18" charset="0"/>
                          </a:rPr>
                        </m:ctrlPr>
                      </m:sSubSupPr>
                      <m:e>
                        <m:r>
                          <a:rPr lang="fr-FR" sz="2400" i="1">
                            <a:latin typeface="Cambria Math" panose="02040503050406030204" pitchFamily="18" charset="0"/>
                          </a:rPr>
                          <m:t>𝜒</m:t>
                        </m:r>
                      </m:e>
                      <m:sub>
                        <m:r>
                          <a:rPr lang="fr-FR" sz="2400" i="1">
                            <a:latin typeface="Cambria Math" panose="02040503050406030204" pitchFamily="18" charset="0"/>
                          </a:rPr>
                          <m:t>𝑜𝑏𝑠</m:t>
                        </m:r>
                      </m:sub>
                      <m:sup>
                        <m:r>
                          <a:rPr lang="fr-FR" sz="2400" i="1">
                            <a:latin typeface="Cambria Math" panose="02040503050406030204" pitchFamily="18" charset="0"/>
                          </a:rPr>
                          <m:t>2</m:t>
                        </m:r>
                      </m:sup>
                    </m:sSubSup>
                  </m:oMath>
                </a14:m>
                <a:r>
                  <a:rPr lang="fr-FR" sz="2400" dirty="0"/>
                  <a:t>, c’est-à-dire</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ℙ</m:t>
                      </m:r>
                      <m:d>
                        <m:dPr>
                          <m:ctrlPr>
                            <a:rPr lang="fr-FR" sz="2400" i="1">
                              <a:latin typeface="Cambria Math" panose="02040503050406030204" pitchFamily="18" charset="0"/>
                            </a:rPr>
                          </m:ctrlPr>
                        </m:dPr>
                        <m:e>
                          <m:sSup>
                            <m:sSupPr>
                              <m:ctrlPr>
                                <a:rPr lang="fr-FR" sz="2400" i="1">
                                  <a:latin typeface="Cambria Math" panose="02040503050406030204" pitchFamily="18" charset="0"/>
                                </a:rPr>
                              </m:ctrlPr>
                            </m:sSupPr>
                            <m:e>
                              <m:r>
                                <a:rPr lang="fr-FR" sz="2400" i="1">
                                  <a:latin typeface="Cambria Math" panose="02040503050406030204" pitchFamily="18" charset="0"/>
                                </a:rPr>
                                <m:t>𝜒</m:t>
                              </m:r>
                            </m:e>
                            <m:sup>
                              <m:r>
                                <a:rPr lang="fr-FR" sz="2400" i="1">
                                  <a:latin typeface="Cambria Math" panose="02040503050406030204" pitchFamily="18" charset="0"/>
                                </a:rPr>
                                <m:t>2</m:t>
                              </m:r>
                            </m:sup>
                          </m:sSup>
                          <m:d>
                            <m:dPr>
                              <m:ctrlPr>
                                <a:rPr lang="fr-FR" sz="2400" i="1">
                                  <a:latin typeface="Cambria Math" panose="02040503050406030204" pitchFamily="18" charset="0"/>
                                </a:rPr>
                              </m:ctrlPr>
                            </m:dPr>
                            <m:e>
                              <m:d>
                                <m:dPr>
                                  <m:ctrlPr>
                                    <a:rPr lang="fr-FR" sz="2400" i="1" smtClean="0">
                                      <a:latin typeface="Cambria Math" panose="02040503050406030204" pitchFamily="18" charset="0"/>
                                    </a:rPr>
                                  </m:ctrlPr>
                                </m:dPr>
                                <m:e>
                                  <m:r>
                                    <a:rPr lang="fr-FR" sz="2400" b="0" i="1" smtClean="0">
                                      <a:latin typeface="Cambria Math" panose="02040503050406030204" pitchFamily="18" charset="0"/>
                                    </a:rPr>
                                    <m:t>𝑘</m:t>
                                  </m:r>
                                  <m:r>
                                    <a:rPr lang="fr-FR" sz="2400" b="0" i="1" smtClean="0">
                                      <a:latin typeface="Cambria Math" panose="02040503050406030204" pitchFamily="18" charset="0"/>
                                    </a:rPr>
                                    <m:t>−1</m:t>
                                  </m:r>
                                </m:e>
                              </m:d>
                              <m:r>
                                <a:rPr lang="fr-FR" sz="2400" b="0" i="1" smtClean="0">
                                  <a:latin typeface="Cambria Math" panose="02040503050406030204" pitchFamily="18" charset="0"/>
                                </a:rPr>
                                <m:t>×</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𝑙</m:t>
                                  </m:r>
                                  <m:r>
                                    <a:rPr lang="fr-FR" sz="2400" b="0" i="1" smtClean="0">
                                      <a:latin typeface="Cambria Math" panose="02040503050406030204" pitchFamily="18" charset="0"/>
                                    </a:rPr>
                                    <m:t>−1</m:t>
                                  </m:r>
                                </m:e>
                              </m:d>
                            </m:e>
                          </m:d>
                          <m:r>
                            <a:rPr lang="fr-FR" sz="2400" i="1">
                              <a:latin typeface="Cambria Math" panose="02040503050406030204" pitchFamily="18" charset="0"/>
                            </a:rPr>
                            <m:t>≥</m:t>
                          </m:r>
                          <m:sSubSup>
                            <m:sSubSupPr>
                              <m:ctrlPr>
                                <a:rPr lang="fr-FR" sz="2400" i="1">
                                  <a:latin typeface="Cambria Math" panose="02040503050406030204" pitchFamily="18" charset="0"/>
                                </a:rPr>
                              </m:ctrlPr>
                            </m:sSubSupPr>
                            <m:e>
                              <m:r>
                                <a:rPr lang="fr-FR" sz="2400" i="1">
                                  <a:latin typeface="Cambria Math" panose="02040503050406030204" pitchFamily="18" charset="0"/>
                                </a:rPr>
                                <m:t>𝜒</m:t>
                              </m:r>
                            </m:e>
                            <m:sub>
                              <m:r>
                                <a:rPr lang="fr-FR" sz="2400" i="1">
                                  <a:latin typeface="Cambria Math" panose="02040503050406030204" pitchFamily="18" charset="0"/>
                                </a:rPr>
                                <m:t>𝑜𝑏𝑠</m:t>
                              </m:r>
                            </m:sub>
                            <m:sup>
                              <m:r>
                                <a:rPr lang="fr-FR" sz="2400" i="1">
                                  <a:latin typeface="Cambria Math" panose="02040503050406030204" pitchFamily="18" charset="0"/>
                                </a:rPr>
                                <m:t>2</m:t>
                              </m:r>
                            </m:sup>
                          </m:sSubSup>
                        </m:e>
                      </m:d>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847785"/>
              </a:xfrm>
              <a:prstGeom prst="rect">
                <a:avLst/>
              </a:prstGeom>
              <a:blipFill>
                <a:blip r:embed="rId3"/>
                <a:stretch>
                  <a:fillRect l="-843" t="-987" r="-1084"/>
                </a:stretch>
              </a:blipFill>
            </p:spPr>
            <p:txBody>
              <a:bodyPr/>
              <a:lstStyle/>
              <a:p>
                <a:r>
                  <a:rPr lang="fr-FR">
                    <a:noFill/>
                  </a:rPr>
                  <a:t> </a:t>
                </a:r>
              </a:p>
            </p:txBody>
          </p:sp>
        </mc:Fallback>
      </mc:AlternateContent>
    </p:spTree>
    <p:extLst>
      <p:ext uri="{BB962C8B-B14F-4D97-AF65-F5344CB8AC3E}">
        <p14:creationId xmlns:p14="http://schemas.microsoft.com/office/powerpoint/2010/main" val="3700758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Test d’indépendance du khi-deux : la conclusion du test</a:t>
                </a:r>
              </a:p>
              <a:p>
                <a:endParaRPr lang="fr-FR" sz="2400" dirty="0"/>
              </a:p>
              <a:p>
                <a:pPr marL="342900" indent="-342900">
                  <a:buFont typeface="Arial" panose="020B0604020202020204" pitchFamily="34" charset="0"/>
                  <a:buChar char="•"/>
                </a:pPr>
                <a:r>
                  <a:rPr lang="fr-FR" sz="2400" dirty="0"/>
                  <a:t>Pour conclure, on compare la valeur-</a:t>
                </a:r>
                <a14:m>
                  <m:oMath xmlns:m="http://schemas.openxmlformats.org/officeDocument/2006/math">
                    <m:r>
                      <a:rPr lang="fr-FR" sz="2400" i="1">
                        <a:latin typeface="Cambria Math" panose="02040503050406030204" pitchFamily="18" charset="0"/>
                      </a:rPr>
                      <m:t>𝑝</m:t>
                    </m:r>
                  </m:oMath>
                </a14:m>
                <a:r>
                  <a:rPr lang="fr-FR" sz="2400" dirty="0"/>
                  <a:t> au seuil de risque </a:t>
                </a:r>
                <a14:m>
                  <m:oMath xmlns:m="http://schemas.openxmlformats.org/officeDocument/2006/math">
                    <m:r>
                      <a:rPr lang="fr-FR" sz="2400" i="1">
                        <a:latin typeface="Cambria Math" panose="02040503050406030204" pitchFamily="18" charset="0"/>
                      </a:rPr>
                      <m:t>𝛼</m:t>
                    </m:r>
                  </m:oMath>
                </a14:m>
                <a:r>
                  <a:rPr lang="fr-FR" sz="2400" dirty="0"/>
                  <a:t> : </a:t>
                </a:r>
              </a:p>
              <a:p>
                <a:pPr marL="342900"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Si </a:t>
                </a: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&lt;</m:t>
                    </m:r>
                    <m:r>
                      <a:rPr lang="fr-FR" sz="2400" i="1">
                        <a:latin typeface="Cambria Math" panose="02040503050406030204" pitchFamily="18" charset="0"/>
                      </a:rPr>
                      <m:t>𝛼</m:t>
                    </m:r>
                  </m:oMath>
                </a14:m>
                <a:r>
                  <a:rPr lang="fr-FR" sz="2400" dirty="0"/>
                  <a:t>, on rejette l’hypothèse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et l’on considère que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1</m:t>
                        </m:r>
                      </m:sub>
                    </m:sSub>
                  </m:oMath>
                </a14:m>
                <a:r>
                  <a:rPr lang="fr-FR" sz="2400" dirty="0"/>
                  <a:t> est vraie. On a alors une probabilité égale à </a:t>
                </a:r>
                <a14:m>
                  <m:oMath xmlns:m="http://schemas.openxmlformats.org/officeDocument/2006/math">
                    <m:r>
                      <a:rPr lang="fr-FR" sz="2400" i="1">
                        <a:latin typeface="Cambria Math" panose="02040503050406030204" pitchFamily="18" charset="0"/>
                      </a:rPr>
                      <m:t>𝛼</m:t>
                    </m:r>
                  </m:oMath>
                </a14:m>
                <a:r>
                  <a:rPr lang="fr-FR" sz="2400" dirty="0"/>
                  <a:t> de se tromper en faisant cela.</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Si </a:t>
                </a:r>
                <a14:m>
                  <m:oMath xmlns:m="http://schemas.openxmlformats.org/officeDocument/2006/math">
                    <m:r>
                      <a:rPr lang="fr-FR" sz="2400" i="1">
                        <a:latin typeface="Cambria Math" panose="02040503050406030204" pitchFamily="18" charset="0"/>
                      </a:rPr>
                      <m:t>𝑝</m:t>
                    </m:r>
                    <m:r>
                      <a:rPr lang="fr-FR" sz="2400" i="1">
                        <a:latin typeface="Cambria Math" panose="02040503050406030204" pitchFamily="18" charset="0"/>
                      </a:rPr>
                      <m:t>≥</m:t>
                    </m:r>
                    <m:r>
                      <a:rPr lang="fr-FR" sz="2400" i="1">
                        <a:latin typeface="Cambria Math" panose="02040503050406030204" pitchFamily="18" charset="0"/>
                      </a:rPr>
                      <m:t>𝛼</m:t>
                    </m:r>
                  </m:oMath>
                </a14:m>
                <a:r>
                  <a:rPr lang="fr-FR" sz="2400" dirty="0"/>
                  <a:t>, on ne rejette pas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Cela ne signifie pas que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est vraie, mais que rien ne permet de dire qu’elle est fausse à partir des observations.</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416320"/>
              </a:xfrm>
              <a:prstGeom prst="rect">
                <a:avLst/>
              </a:prstGeom>
              <a:blipFill>
                <a:blip r:embed="rId2"/>
                <a:stretch>
                  <a:fillRect l="-843" t="-1481" b="-3333"/>
                </a:stretch>
              </a:blipFill>
            </p:spPr>
            <p:txBody>
              <a:bodyPr/>
              <a:lstStyle/>
              <a:p>
                <a:r>
                  <a:rPr lang="fr-FR">
                    <a:noFill/>
                  </a:rPr>
                  <a:t> </a:t>
                </a:r>
              </a:p>
            </p:txBody>
          </p:sp>
        </mc:Fallback>
      </mc:AlternateContent>
      <p:pic>
        <p:nvPicPr>
          <p:cNvPr id="5" name="Graphique 4" descr="Ampoule et engrenage avec un remplissage uni">
            <a:extLst>
              <a:ext uri="{FF2B5EF4-FFF2-40B4-BE49-F238E27FC236}">
                <a16:creationId xmlns:a16="http://schemas.microsoft.com/office/drawing/2014/main" id="{C1A35583-A1D5-C248-B3BE-D351021BA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922263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Test d’indépendance du khi-deux : remarque</a:t>
                </a:r>
              </a:p>
              <a:p>
                <a:endParaRPr lang="fr-FR" sz="2400" dirty="0"/>
              </a:p>
              <a:p>
                <a:pPr marL="342900" indent="-342900">
                  <a:buFont typeface="Arial" panose="020B0604020202020204" pitchFamily="34" charset="0"/>
                  <a:buChar char="•"/>
                </a:pPr>
                <a:r>
                  <a:rPr lang="fr-FR" sz="2400" dirty="0"/>
                  <a:t>Pour que le test du khi-deux s’applique il faut que l’effectif théorique de chaque modalité soit supérieur ou égal à </a:t>
                </a:r>
                <a14:m>
                  <m:oMath xmlns:m="http://schemas.openxmlformats.org/officeDocument/2006/math">
                    <m:r>
                      <a:rPr lang="fr-FR" sz="2400" i="1">
                        <a:latin typeface="Cambria Math" panose="02040503050406030204" pitchFamily="18" charset="0"/>
                      </a:rPr>
                      <m:t>5</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Dans le cas contraire, on regroupera des modalités entre elles afin d’atteindre ce minimum.</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046988"/>
              </a:xfrm>
              <a:prstGeom prst="rect">
                <a:avLst/>
              </a:prstGeom>
              <a:blipFill>
                <a:blip r:embed="rId2"/>
                <a:stretch>
                  <a:fillRect l="-843" t="-1660" r="-723" b="-3320"/>
                </a:stretch>
              </a:blipFill>
            </p:spPr>
            <p:txBody>
              <a:bodyPr/>
              <a:lstStyle/>
              <a:p>
                <a:r>
                  <a:rPr lang="fr-FR">
                    <a:noFill/>
                  </a:rPr>
                  <a:t> </a:t>
                </a:r>
              </a:p>
            </p:txBody>
          </p:sp>
        </mc:Fallback>
      </mc:AlternateContent>
      <p:pic>
        <p:nvPicPr>
          <p:cNvPr id="7" name="Graphique 6" descr="Sphères de Harvey 20% avec un remplissage uni">
            <a:extLst>
              <a:ext uri="{FF2B5EF4-FFF2-40B4-BE49-F238E27FC236}">
                <a16:creationId xmlns:a16="http://schemas.microsoft.com/office/drawing/2014/main" id="{965CA977-19E7-C048-9326-4264D9829A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4157240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5262979"/>
              </a:xfrm>
              <a:prstGeom prst="rect">
                <a:avLst/>
              </a:prstGeom>
              <a:noFill/>
            </p:spPr>
            <p:txBody>
              <a:bodyPr wrap="square" rtlCol="0">
                <a:spAutoFit/>
              </a:bodyPr>
              <a:lstStyle/>
              <a:p>
                <a:r>
                  <a:rPr lang="fr-FR" sz="2400" b="1" dirty="0"/>
                  <a:t>Test d’indépendance du khi-deux : exemple</a:t>
                </a:r>
              </a:p>
              <a:p>
                <a:endParaRPr lang="fr-FR" sz="2400" dirty="0"/>
              </a:p>
              <a:p>
                <a:pPr marL="342900" indent="-342900">
                  <a:buFont typeface="Arial" panose="020B0604020202020204" pitchFamily="34" charset="0"/>
                  <a:buChar char="•"/>
                </a:pPr>
                <a:r>
                  <a:rPr lang="fr-FR" sz="2400" dirty="0"/>
                  <a:t>On considère les variables qualitatives “House“ et “Gender“. Les effectifs observés sont :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a donc ici </a:t>
                </a:r>
                <a14:m>
                  <m:oMath xmlns:m="http://schemas.openxmlformats.org/officeDocument/2006/math">
                    <m:r>
                      <a:rPr lang="fr-FR" sz="2400" i="1">
                        <a:latin typeface="Cambria Math" panose="02040503050406030204" pitchFamily="18" charset="0"/>
                      </a:rPr>
                      <m:t>𝑛</m:t>
                    </m:r>
                    <m:r>
                      <a:rPr lang="fr-FR" sz="2400" i="1">
                        <a:latin typeface="Cambria Math" panose="02040503050406030204" pitchFamily="18" charset="0"/>
                      </a:rPr>
                      <m:t>=96</m:t>
                    </m:r>
                  </m:oMath>
                </a14:m>
                <a:r>
                  <a:rPr lang="fr-FR" sz="2400" dirty="0"/>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1</m:t>
                        </m:r>
                        <m:r>
                          <a:rPr lang="fr-FR" sz="2400" b="0" i="1" smtClean="0">
                            <a:latin typeface="Cambria Math" panose="02040503050406030204" pitchFamily="18" charset="0"/>
                          </a:rPr>
                          <m:t>∙</m:t>
                        </m:r>
                      </m:sub>
                    </m:sSub>
                    <m:r>
                      <a:rPr lang="fr-FR" sz="2400" i="1">
                        <a:latin typeface="Cambria Math" panose="02040503050406030204" pitchFamily="18" charset="0"/>
                      </a:rPr>
                      <m:t>=3</m:t>
                    </m:r>
                    <m:r>
                      <a:rPr lang="fr-FR" sz="2400" b="0" i="1" smtClean="0">
                        <a:latin typeface="Cambria Math" panose="02040503050406030204" pitchFamily="18" charset="0"/>
                      </a:rPr>
                      <m:t>2</m:t>
                    </m:r>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2</m:t>
                        </m:r>
                        <m:r>
                          <a:rPr lang="fr-FR" sz="2400" b="0" i="1" smtClean="0">
                            <a:latin typeface="Cambria Math" panose="02040503050406030204" pitchFamily="18" charset="0"/>
                          </a:rPr>
                          <m:t>∙</m:t>
                        </m:r>
                      </m:sub>
                    </m:sSub>
                    <m:r>
                      <a:rPr lang="fr-FR" sz="2400" i="1">
                        <a:latin typeface="Cambria Math" panose="02040503050406030204" pitchFamily="18" charset="0"/>
                      </a:rPr>
                      <m:t>=</m:t>
                    </m:r>
                    <m:r>
                      <a:rPr lang="fr-FR" sz="2400" b="0" i="1" smtClean="0">
                        <a:latin typeface="Cambria Math" panose="02040503050406030204" pitchFamily="18" charset="0"/>
                      </a:rPr>
                      <m:t>64</m:t>
                    </m:r>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b="0" i="1" smtClean="0">
                            <a:latin typeface="Cambria Math" panose="02040503050406030204" pitchFamily="18" charset="0"/>
                          </a:rPr>
                          <m:t>∙1</m:t>
                        </m:r>
                      </m:sub>
                    </m:sSub>
                    <m:r>
                      <a:rPr lang="fr-FR" sz="2400" i="1">
                        <a:latin typeface="Cambria Math" panose="02040503050406030204" pitchFamily="18" charset="0"/>
                      </a:rPr>
                      <m:t>=</m:t>
                    </m:r>
                    <m:r>
                      <a:rPr lang="fr-FR" sz="2400" b="0" i="1" smtClean="0">
                        <a:latin typeface="Cambria Math" panose="02040503050406030204" pitchFamily="18" charset="0"/>
                      </a:rPr>
                      <m:t>3</m:t>
                    </m:r>
                    <m:r>
                      <a:rPr lang="fr-FR" sz="2400" i="1">
                        <a:latin typeface="Cambria Math" panose="02040503050406030204" pitchFamily="18" charset="0"/>
                      </a:rPr>
                      <m:t>8,</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b="0" i="1" smtClean="0">
                            <a:latin typeface="Cambria Math" panose="02040503050406030204" pitchFamily="18" charset="0"/>
                          </a:rPr>
                          <m:t>∙2</m:t>
                        </m:r>
                      </m:sub>
                    </m:sSub>
                    <m:r>
                      <a:rPr lang="fr-FR" sz="2400" i="1">
                        <a:latin typeface="Cambria Math" panose="02040503050406030204" pitchFamily="18" charset="0"/>
                      </a:rPr>
                      <m:t>=13</m:t>
                    </m:r>
                    <m:r>
                      <a:rPr lang="fr-FR" sz="2400" b="0" i="1" smtClean="0">
                        <a:latin typeface="Cambria Math" panose="02040503050406030204" pitchFamily="18" charset="0"/>
                      </a:rPr>
                      <m:t>,</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∙3</m:t>
                        </m:r>
                      </m:sub>
                    </m:sSub>
                    <m:r>
                      <a:rPr lang="fr-FR" sz="2400" b="0" i="1" smtClean="0">
                        <a:latin typeface="Cambria Math" panose="02040503050406030204" pitchFamily="18" charset="0"/>
                      </a:rPr>
                      <m:t>=18,</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∙4</m:t>
                        </m:r>
                      </m:sub>
                    </m:sSub>
                    <m:r>
                      <a:rPr lang="fr-FR" sz="2400" b="0" i="1" smtClean="0">
                        <a:latin typeface="Cambria Math" panose="02040503050406030204" pitchFamily="18" charset="0"/>
                      </a:rPr>
                      <m:t>=27</m:t>
                    </m:r>
                  </m:oMath>
                </a14:m>
                <a:r>
                  <a:rPr lang="fr-FR" sz="2400" dirty="0"/>
                  <a:t>.</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5262979"/>
              </a:xfrm>
              <a:prstGeom prst="rect">
                <a:avLst/>
              </a:prstGeom>
              <a:blipFill>
                <a:blip r:embed="rId2"/>
                <a:stretch>
                  <a:fillRect l="-843" t="-962" b="-1683"/>
                </a:stretch>
              </a:blipFill>
            </p:spPr>
            <p:txBody>
              <a:bodyPr/>
              <a:lstStyle/>
              <a:p>
                <a:r>
                  <a:rPr lang="fr-FR">
                    <a:noFill/>
                  </a:rPr>
                  <a:t> </a:t>
                </a:r>
              </a:p>
            </p:txBody>
          </p:sp>
        </mc:Fallback>
      </mc:AlternateContent>
      <p:pic>
        <p:nvPicPr>
          <p:cNvPr id="4" name="Image 3">
            <a:extLst>
              <a:ext uri="{FF2B5EF4-FFF2-40B4-BE49-F238E27FC236}">
                <a16:creationId xmlns:a16="http://schemas.microsoft.com/office/drawing/2014/main" id="{DD97ABAA-495E-1447-9F4C-D022FDA28BC1}"/>
              </a:ext>
            </a:extLst>
          </p:cNvPr>
          <p:cNvPicPr>
            <a:picLocks noChangeAspect="1"/>
          </p:cNvPicPr>
          <p:nvPr/>
        </p:nvPicPr>
        <p:blipFill>
          <a:blip r:embed="rId3"/>
          <a:stretch>
            <a:fillRect/>
          </a:stretch>
        </p:blipFill>
        <p:spPr>
          <a:xfrm>
            <a:off x="4610100" y="3042866"/>
            <a:ext cx="2971800" cy="2476500"/>
          </a:xfrm>
          <a:prstGeom prst="rect">
            <a:avLst/>
          </a:prstGeom>
        </p:spPr>
      </p:pic>
    </p:spTree>
    <p:extLst>
      <p:ext uri="{BB962C8B-B14F-4D97-AF65-F5344CB8AC3E}">
        <p14:creationId xmlns:p14="http://schemas.microsoft.com/office/powerpoint/2010/main" val="3066991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893647"/>
              </a:xfrm>
              <a:prstGeom prst="rect">
                <a:avLst/>
              </a:prstGeom>
              <a:noFill/>
            </p:spPr>
            <p:txBody>
              <a:bodyPr wrap="square" rtlCol="0">
                <a:spAutoFit/>
              </a:bodyPr>
              <a:lstStyle/>
              <a:p>
                <a:r>
                  <a:rPr lang="fr-FR" sz="2400" b="1" dirty="0"/>
                  <a:t>Test d’indépendance du khi-deux : exemple (suite)</a:t>
                </a:r>
              </a:p>
              <a:p>
                <a:endParaRPr lang="fr-FR" sz="2400" dirty="0"/>
              </a:p>
              <a:p>
                <a:pPr marL="342900" indent="-342900">
                  <a:buFont typeface="Arial" panose="020B0604020202020204" pitchFamily="34" charset="0"/>
                  <a:buChar char="•"/>
                </a:pPr>
                <a:r>
                  <a:rPr lang="fr-FR" sz="2400" dirty="0"/>
                  <a:t>Les effectifs théoriques sont alors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Exemple de calcul : </a:t>
                </a:r>
                <a14:m>
                  <m:oMath xmlns:m="http://schemas.openxmlformats.org/officeDocument/2006/math">
                    <m:r>
                      <a:rPr lang="fr-FR" sz="2400" b="0" i="1" smtClean="0">
                        <a:latin typeface="Cambria Math" panose="02040503050406030204" pitchFamily="18" charset="0"/>
                      </a:rPr>
                      <m:t>8,67≃</m:t>
                    </m:r>
                    <m:f>
                      <m:fPr>
                        <m:type m:val="lin"/>
                        <m:ctrlPr>
                          <a:rPr lang="fr-FR" sz="2400" b="0" i="1" smtClean="0">
                            <a:latin typeface="Cambria Math" panose="02040503050406030204" pitchFamily="18" charset="0"/>
                          </a:rPr>
                        </m:ctrlPr>
                      </m:fPr>
                      <m:num>
                        <m:d>
                          <m:dPr>
                            <m:ctrlPr>
                              <a:rPr lang="fr-FR" sz="2400" b="0" i="1" smtClean="0">
                                <a:latin typeface="Cambria Math" panose="02040503050406030204" pitchFamily="18" charset="0"/>
                              </a:rPr>
                            </m:ctrlPr>
                          </m:dPr>
                          <m:e>
                            <m:r>
                              <a:rPr lang="fr-FR" sz="2400" b="0" i="1" smtClean="0">
                                <a:latin typeface="Cambria Math" panose="02040503050406030204" pitchFamily="18" charset="0"/>
                              </a:rPr>
                              <m:t>64×13</m:t>
                            </m:r>
                          </m:e>
                        </m:d>
                      </m:num>
                      <m:den>
                        <m:r>
                          <a:rPr lang="fr-FR" sz="2400" b="0" i="1" smtClean="0">
                            <a:latin typeface="Cambria Math" panose="02040503050406030204" pitchFamily="18" charset="0"/>
                          </a:rPr>
                          <m:t>96</m:t>
                        </m:r>
                      </m:den>
                    </m:f>
                  </m:oMath>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893647"/>
              </a:xfrm>
              <a:prstGeom prst="rect">
                <a:avLst/>
              </a:prstGeom>
              <a:blipFill>
                <a:blip r:embed="rId2"/>
                <a:stretch>
                  <a:fillRect l="-843" t="-1034" b="-17313"/>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21F254DB-92A5-F74B-8A07-9B096CC1CBD5}"/>
              </a:ext>
            </a:extLst>
          </p:cNvPr>
          <p:cNvPicPr>
            <a:picLocks noChangeAspect="1"/>
          </p:cNvPicPr>
          <p:nvPr/>
        </p:nvPicPr>
        <p:blipFill>
          <a:blip r:embed="rId3"/>
          <a:stretch>
            <a:fillRect/>
          </a:stretch>
        </p:blipFill>
        <p:spPr>
          <a:xfrm>
            <a:off x="4577245" y="3042000"/>
            <a:ext cx="3060700" cy="2476500"/>
          </a:xfrm>
          <a:prstGeom prst="rect">
            <a:avLst/>
          </a:prstGeom>
        </p:spPr>
      </p:pic>
    </p:spTree>
    <p:extLst>
      <p:ext uri="{BB962C8B-B14F-4D97-AF65-F5344CB8AC3E}">
        <p14:creationId xmlns:p14="http://schemas.microsoft.com/office/powerpoint/2010/main" val="565889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380302"/>
              </a:xfrm>
              <a:prstGeom prst="rect">
                <a:avLst/>
              </a:prstGeom>
              <a:noFill/>
            </p:spPr>
            <p:txBody>
              <a:bodyPr wrap="square" rtlCol="0">
                <a:spAutoFit/>
              </a:bodyPr>
              <a:lstStyle/>
              <a:p>
                <a:r>
                  <a:rPr lang="fr-FR" sz="2400" b="1" dirty="0"/>
                  <a:t>Test d’indépendance du khi-deux : exemple (suite)</a:t>
                </a:r>
              </a:p>
              <a:p>
                <a:endParaRPr lang="fr-FR" sz="2400" dirty="0"/>
              </a:p>
              <a:p>
                <a:pPr marL="342900" indent="-342900">
                  <a:buFont typeface="Arial" panose="020B0604020202020204" pitchFamily="34" charset="0"/>
                  <a:buChar char="•"/>
                </a:pPr>
                <a:r>
                  <a:rPr lang="fr-FR" sz="2400" dirty="0"/>
                  <a:t>La distance du khi-deux est alors égale à</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sz="2400" i="1" smtClean="0">
                              <a:latin typeface="Cambria Math" panose="02040503050406030204" pitchFamily="18" charset="0"/>
                            </a:rPr>
                          </m:ctrlPr>
                        </m:mPr>
                        <m:mr>
                          <m:e>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e>
                          <m:e>
                            <m:r>
                              <a:rPr lang="fr-FR" sz="2400" b="0" i="1" smtClean="0">
                                <a:latin typeface="Cambria Math" panose="02040503050406030204" pitchFamily="18" charset="0"/>
                              </a:rPr>
                              <m:t>=</m:t>
                            </m:r>
                          </m:e>
                          <m:e>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12−12,67</m:t>
                                        </m:r>
                                      </m:e>
                                    </m:d>
                                  </m:e>
                                  <m:sup>
                                    <m:r>
                                      <a:rPr lang="fr-FR" sz="2400" i="1">
                                        <a:latin typeface="Cambria Math" panose="02040503050406030204" pitchFamily="18" charset="0"/>
                                      </a:rPr>
                                      <m:t>2</m:t>
                                    </m:r>
                                  </m:sup>
                                </m:sSup>
                              </m:num>
                              <m:den>
                                <m:r>
                                  <a:rPr lang="fr-FR" sz="2400" b="0" i="1" smtClean="0">
                                    <a:latin typeface="Cambria Math" panose="02040503050406030204" pitchFamily="18" charset="0"/>
                                  </a:rPr>
                                  <m:t>1</m:t>
                                </m:r>
                                <m:r>
                                  <a:rPr lang="fr-FR" sz="2400" i="1">
                                    <a:latin typeface="Cambria Math" panose="02040503050406030204" pitchFamily="18" charset="0"/>
                                  </a:rPr>
                                  <m:t>2</m:t>
                                </m:r>
                                <m:r>
                                  <a:rPr lang="fr-FR" sz="2400" b="0" i="1" smtClean="0">
                                    <a:latin typeface="Cambria Math" panose="02040503050406030204" pitchFamily="18" charset="0"/>
                                  </a:rPr>
                                  <m:t>,67</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5−4</m:t>
                                        </m:r>
                                        <m:r>
                                          <a:rPr lang="fr-FR" sz="2400" b="0" i="1" smtClean="0">
                                            <a:latin typeface="Cambria Math" panose="02040503050406030204" pitchFamily="18" charset="0"/>
                                          </a:rPr>
                                          <m:t>,33</m:t>
                                        </m:r>
                                      </m:e>
                                    </m:d>
                                  </m:e>
                                  <m:sup>
                                    <m:r>
                                      <a:rPr lang="fr-FR" sz="2400" i="1">
                                        <a:latin typeface="Cambria Math" panose="02040503050406030204" pitchFamily="18" charset="0"/>
                                      </a:rPr>
                                      <m:t>2</m:t>
                                    </m:r>
                                  </m:sup>
                                </m:sSup>
                              </m:num>
                              <m:den>
                                <m:r>
                                  <a:rPr lang="fr-FR" sz="2400" i="1">
                                    <a:latin typeface="Cambria Math" panose="02040503050406030204" pitchFamily="18" charset="0"/>
                                  </a:rPr>
                                  <m:t>4</m:t>
                                </m:r>
                                <m:r>
                                  <a:rPr lang="fr-FR" sz="2400" b="0" i="1" smtClean="0">
                                    <a:latin typeface="Cambria Math" panose="02040503050406030204" pitchFamily="18" charset="0"/>
                                  </a:rPr>
                                  <m:t>,33</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9</m:t>
                                        </m:r>
                                        <m:r>
                                          <a:rPr lang="fr-FR" sz="2400" b="0" i="1" smtClean="0">
                                            <a:latin typeface="Cambria Math" panose="02040503050406030204" pitchFamily="18" charset="0"/>
                                          </a:rPr>
                                          <m:t>−6</m:t>
                                        </m:r>
                                      </m:e>
                                    </m:d>
                                  </m:e>
                                  <m:sup>
                                    <m:r>
                                      <a:rPr lang="fr-FR" sz="2400" i="1">
                                        <a:latin typeface="Cambria Math" panose="02040503050406030204" pitchFamily="18" charset="0"/>
                                      </a:rPr>
                                      <m:t>2</m:t>
                                    </m:r>
                                  </m:sup>
                                </m:sSup>
                              </m:num>
                              <m:den>
                                <m:r>
                                  <a:rPr lang="fr-FR" sz="2400" b="0" i="1" smtClean="0">
                                    <a:latin typeface="Cambria Math" panose="02040503050406030204" pitchFamily="18" charset="0"/>
                                  </a:rPr>
                                  <m:t>6</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6−9</m:t>
                                        </m:r>
                                      </m:e>
                                    </m:d>
                                  </m:e>
                                  <m:sup>
                                    <m:r>
                                      <a:rPr lang="fr-FR" sz="2400" i="1">
                                        <a:latin typeface="Cambria Math" panose="02040503050406030204" pitchFamily="18" charset="0"/>
                                      </a:rPr>
                                      <m:t>2</m:t>
                                    </m:r>
                                  </m:sup>
                                </m:sSup>
                              </m:num>
                              <m:den>
                                <m:r>
                                  <a:rPr lang="fr-FR" sz="2400" i="1">
                                    <a:latin typeface="Cambria Math" panose="02040503050406030204" pitchFamily="18" charset="0"/>
                                  </a:rPr>
                                  <m:t>9,</m:t>
                                </m:r>
                              </m:den>
                            </m:f>
                          </m:e>
                        </m:mr>
                        <m:mr>
                          <m:e>
                            <m:r>
                              <a:rPr lang="fr-FR" sz="2400" b="0" i="1" smtClean="0">
                                <a:latin typeface="Cambria Math" panose="02040503050406030204" pitchFamily="18" charset="0"/>
                              </a:rPr>
                              <m:t> </m:t>
                            </m:r>
                          </m:e>
                          <m:e>
                            <m:r>
                              <a:rPr lang="fr-FR" sz="2400" b="0" i="1" smtClean="0">
                                <a:latin typeface="Cambria Math" panose="02040503050406030204" pitchFamily="18" charset="0"/>
                              </a:rPr>
                              <m:t>+</m:t>
                            </m:r>
                          </m:e>
                          <m:e>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2</m:t>
                                        </m:r>
                                        <m:r>
                                          <a:rPr lang="fr-FR" sz="2400" b="0" i="1" smtClean="0">
                                            <a:latin typeface="Cambria Math" panose="02040503050406030204" pitchFamily="18" charset="0"/>
                                          </a:rPr>
                                          <m:t>6</m:t>
                                        </m:r>
                                        <m:r>
                                          <a:rPr lang="fr-FR" sz="2400" i="1">
                                            <a:latin typeface="Cambria Math" panose="02040503050406030204" pitchFamily="18" charset="0"/>
                                          </a:rPr>
                                          <m:t>−</m:t>
                                        </m:r>
                                        <m:r>
                                          <a:rPr lang="fr-FR" sz="2400" b="0" i="1" smtClean="0">
                                            <a:latin typeface="Cambria Math" panose="02040503050406030204" pitchFamily="18" charset="0"/>
                                          </a:rPr>
                                          <m:t>25</m:t>
                                        </m:r>
                                        <m:r>
                                          <a:rPr lang="fr-FR" sz="2400" i="1">
                                            <a:latin typeface="Cambria Math" panose="02040503050406030204" pitchFamily="18" charset="0"/>
                                          </a:rPr>
                                          <m:t>,</m:t>
                                        </m:r>
                                        <m:r>
                                          <a:rPr lang="fr-FR" sz="2400" b="0" i="1" smtClean="0">
                                            <a:latin typeface="Cambria Math" panose="02040503050406030204" pitchFamily="18" charset="0"/>
                                          </a:rPr>
                                          <m:t>33</m:t>
                                        </m:r>
                                      </m:e>
                                    </m:d>
                                  </m:e>
                                  <m:sup>
                                    <m:r>
                                      <a:rPr lang="fr-FR" sz="2400" i="1">
                                        <a:latin typeface="Cambria Math" panose="02040503050406030204" pitchFamily="18" charset="0"/>
                                      </a:rPr>
                                      <m:t>2</m:t>
                                    </m:r>
                                  </m:sup>
                                </m:sSup>
                              </m:num>
                              <m:den>
                                <m:r>
                                  <a:rPr lang="fr-FR" sz="2400" b="0" i="1" smtClean="0">
                                    <a:latin typeface="Cambria Math" panose="02040503050406030204" pitchFamily="18" charset="0"/>
                                  </a:rPr>
                                  <m:t>25,33</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b="0" i="1" smtClean="0">
                                            <a:latin typeface="Cambria Math" panose="02040503050406030204" pitchFamily="18" charset="0"/>
                                          </a:rPr>
                                          <m:t>8</m:t>
                                        </m:r>
                                        <m:r>
                                          <a:rPr lang="fr-FR" sz="2400" i="1">
                                            <a:latin typeface="Cambria Math" panose="02040503050406030204" pitchFamily="18" charset="0"/>
                                          </a:rPr>
                                          <m:t>−</m:t>
                                        </m:r>
                                        <m:r>
                                          <a:rPr lang="fr-FR" sz="2400" b="0" i="1" smtClean="0">
                                            <a:latin typeface="Cambria Math" panose="02040503050406030204" pitchFamily="18" charset="0"/>
                                          </a:rPr>
                                          <m:t>8</m:t>
                                        </m:r>
                                        <m:r>
                                          <a:rPr lang="fr-FR" sz="2400" i="1">
                                            <a:latin typeface="Cambria Math" panose="02040503050406030204" pitchFamily="18" charset="0"/>
                                          </a:rPr>
                                          <m:t>,</m:t>
                                        </m:r>
                                        <m:r>
                                          <a:rPr lang="fr-FR" sz="2400" b="0" i="1" smtClean="0">
                                            <a:latin typeface="Cambria Math" panose="02040503050406030204" pitchFamily="18" charset="0"/>
                                          </a:rPr>
                                          <m:t>67</m:t>
                                        </m:r>
                                      </m:e>
                                    </m:d>
                                  </m:e>
                                  <m:sup>
                                    <m:r>
                                      <a:rPr lang="fr-FR" sz="2400" i="1">
                                        <a:latin typeface="Cambria Math" panose="02040503050406030204" pitchFamily="18" charset="0"/>
                                      </a:rPr>
                                      <m:t>2</m:t>
                                    </m:r>
                                  </m:sup>
                                </m:sSup>
                              </m:num>
                              <m:den>
                                <m:r>
                                  <a:rPr lang="fr-FR" sz="2400" b="0" i="1" smtClean="0">
                                    <a:latin typeface="Cambria Math" panose="02040503050406030204" pitchFamily="18" charset="0"/>
                                  </a:rPr>
                                  <m:t>8,67</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i="1">
                                            <a:latin typeface="Cambria Math" panose="02040503050406030204" pitchFamily="18" charset="0"/>
                                          </a:rPr>
                                          <m:t>9−</m:t>
                                        </m:r>
                                        <m:r>
                                          <a:rPr lang="fr-FR" sz="2400" b="0" i="1" smtClean="0">
                                            <a:latin typeface="Cambria Math" panose="02040503050406030204" pitchFamily="18" charset="0"/>
                                          </a:rPr>
                                          <m:t>12</m:t>
                                        </m:r>
                                      </m:e>
                                    </m:d>
                                  </m:e>
                                  <m:sup>
                                    <m:r>
                                      <a:rPr lang="fr-FR" sz="2400" i="1">
                                        <a:latin typeface="Cambria Math" panose="02040503050406030204" pitchFamily="18" charset="0"/>
                                      </a:rPr>
                                      <m:t>2</m:t>
                                    </m:r>
                                  </m:sup>
                                </m:sSup>
                              </m:num>
                              <m:den>
                                <m:r>
                                  <a:rPr lang="fr-FR" sz="2400" i="1">
                                    <a:latin typeface="Cambria Math" panose="02040503050406030204" pitchFamily="18" charset="0"/>
                                  </a:rPr>
                                  <m:t>1</m:t>
                                </m:r>
                                <m:r>
                                  <a:rPr lang="fr-FR" sz="2400" b="0" i="1" smtClean="0">
                                    <a:latin typeface="Cambria Math" panose="02040503050406030204" pitchFamily="18" charset="0"/>
                                  </a:rPr>
                                  <m:t>2</m:t>
                                </m:r>
                              </m:den>
                            </m:f>
                            <m:r>
                              <a:rPr lang="fr-FR" sz="2400" i="1">
                                <a:latin typeface="Cambria Math" panose="02040503050406030204" pitchFamily="18" charset="0"/>
                              </a:rPr>
                              <m:t>+</m:t>
                            </m:r>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r>
                                          <a:rPr lang="fr-FR" sz="2400" b="0" i="1" smtClean="0">
                                            <a:latin typeface="Cambria Math" panose="02040503050406030204" pitchFamily="18" charset="0"/>
                                          </a:rPr>
                                          <m:t>21</m:t>
                                        </m:r>
                                        <m:r>
                                          <a:rPr lang="fr-FR" sz="2400" i="1">
                                            <a:latin typeface="Cambria Math" panose="02040503050406030204" pitchFamily="18" charset="0"/>
                                          </a:rPr>
                                          <m:t>−</m:t>
                                        </m:r>
                                        <m:r>
                                          <a:rPr lang="fr-FR" sz="2400" b="0" i="1" smtClean="0">
                                            <a:latin typeface="Cambria Math" panose="02040503050406030204" pitchFamily="18" charset="0"/>
                                          </a:rPr>
                                          <m:t>18</m:t>
                                        </m:r>
                                      </m:e>
                                    </m:d>
                                  </m:e>
                                  <m:sup>
                                    <m:r>
                                      <a:rPr lang="fr-FR" sz="2400" i="1">
                                        <a:latin typeface="Cambria Math" panose="02040503050406030204" pitchFamily="18" charset="0"/>
                                      </a:rPr>
                                      <m:t>2</m:t>
                                    </m:r>
                                  </m:sup>
                                </m:sSup>
                              </m:num>
                              <m:den>
                                <m:r>
                                  <a:rPr lang="fr-FR" sz="2400" i="1">
                                    <a:latin typeface="Cambria Math" panose="02040503050406030204" pitchFamily="18" charset="0"/>
                                  </a:rPr>
                                  <m:t>1</m:t>
                                </m:r>
                                <m:r>
                                  <a:rPr lang="fr-FR" sz="2400" b="0" i="1" smtClean="0">
                                    <a:latin typeface="Cambria Math" panose="02040503050406030204" pitchFamily="18" charset="0"/>
                                  </a:rPr>
                                  <m:t>8</m:t>
                                </m:r>
                              </m:den>
                            </m:f>
                          </m:e>
                        </m:mr>
                      </m:m>
                    </m:oMath>
                  </m:oMathPara>
                </a14:m>
                <a:endParaRPr lang="fr-FR" sz="2400" dirty="0"/>
              </a:p>
              <a:p>
                <a:endParaRPr lang="fr-FR" sz="2400" dirty="0"/>
              </a:p>
              <a:p>
                <a:pPr marL="342900" indent="-342900">
                  <a:buFont typeface="Arial" panose="020B0604020202020204" pitchFamily="34" charset="0"/>
                  <a:buChar char="•"/>
                </a:pPr>
                <a:r>
                  <a:rPr lang="fr-FR" sz="2400" dirty="0"/>
                  <a:t>D’où</a:t>
                </a:r>
              </a:p>
              <a:p>
                <a:pPr/>
                <a14:m>
                  <m:oMathPara xmlns:m="http://schemas.openxmlformats.org/officeDocument/2006/math">
                    <m:oMathParaPr>
                      <m:jc m:val="centerGroup"/>
                    </m:oMathParaPr>
                    <m:oMath xmlns:m="http://schemas.openxmlformats.org/officeDocument/2006/math">
                      <m:sSubSup>
                        <m:sSubSupPr>
                          <m:ctrlPr>
                            <a:rPr lang="fr-FR" sz="2400" i="1" smtClean="0">
                              <a:latin typeface="Cambria Math" panose="02040503050406030204" pitchFamily="18" charset="0"/>
                            </a:rPr>
                          </m:ctrlPr>
                        </m:sSubSupPr>
                        <m:e>
                          <m:r>
                            <a:rPr lang="fr-FR" sz="2400" b="0" i="1" smtClean="0">
                              <a:latin typeface="Cambria Math" panose="02040503050406030204" pitchFamily="18" charset="0"/>
                            </a:rPr>
                            <m:t>𝜒</m:t>
                          </m:r>
                        </m:e>
                        <m:sub>
                          <m:r>
                            <a:rPr lang="fr-FR" sz="2400" b="0" i="1" smtClean="0">
                              <a:latin typeface="Cambria Math" panose="02040503050406030204" pitchFamily="18" charset="0"/>
                            </a:rPr>
                            <m:t>𝑜𝑏𝑠</m:t>
                          </m:r>
                        </m:sub>
                        <m:sup>
                          <m:r>
                            <a:rPr lang="fr-FR" sz="2400" b="0" i="1" smtClean="0">
                              <a:latin typeface="Cambria Math" panose="02040503050406030204" pitchFamily="18" charset="0"/>
                            </a:rPr>
                            <m:t>2</m:t>
                          </m:r>
                        </m:sup>
                      </m:sSubSup>
                      <m:r>
                        <a:rPr lang="fr-FR" sz="2400" i="1">
                          <a:latin typeface="Cambria Math" panose="02040503050406030204" pitchFamily="18" charset="0"/>
                        </a:rPr>
                        <m:t>=3</m:t>
                      </m:r>
                      <m:r>
                        <a:rPr lang="fr-FR" sz="2400" b="0" i="1" smtClean="0">
                          <a:latin typeface="Cambria Math" panose="02040503050406030204" pitchFamily="18" charset="0"/>
                        </a:rPr>
                        <m:t>,</m:t>
                      </m:r>
                      <m:r>
                        <a:rPr lang="fr-FR" sz="2400" i="1">
                          <a:latin typeface="Cambria Math" panose="02040503050406030204" pitchFamily="18" charset="0"/>
                        </a:rPr>
                        <m:t>9564777327935223</m:t>
                      </m:r>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380302"/>
              </a:xfrm>
              <a:prstGeom prst="rect">
                <a:avLst/>
              </a:prstGeom>
              <a:blipFill>
                <a:blip r:embed="rId2"/>
                <a:stretch>
                  <a:fillRect l="-843" t="-1156"/>
                </a:stretch>
              </a:blipFill>
            </p:spPr>
            <p:txBody>
              <a:bodyPr/>
              <a:lstStyle/>
              <a:p>
                <a:r>
                  <a:rPr lang="fr-FR">
                    <a:noFill/>
                  </a:rPr>
                  <a:t> </a:t>
                </a:r>
              </a:p>
            </p:txBody>
          </p:sp>
        </mc:Fallback>
      </mc:AlternateContent>
    </p:spTree>
    <p:extLst>
      <p:ext uri="{BB962C8B-B14F-4D97-AF65-F5344CB8AC3E}">
        <p14:creationId xmlns:p14="http://schemas.microsoft.com/office/powerpoint/2010/main" val="1986217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Table des effectifs ou des fréquences : principe</a:t>
            </a:r>
          </a:p>
          <a:p>
            <a:endParaRPr lang="fr-FR" sz="2400" dirty="0"/>
          </a:p>
          <a:p>
            <a:pPr marL="342900" indent="-342900">
              <a:buFont typeface="Arial" panose="020B0604020202020204" pitchFamily="34" charset="0"/>
              <a:buChar char="•"/>
            </a:pPr>
            <a:r>
              <a:rPr lang="fr-FR" sz="2400" dirty="0"/>
              <a:t>Tableau à simple entrée : pour chaque modalité on renseigne l’effectif ou la fréquence correspondant.</a:t>
            </a:r>
          </a:p>
          <a:p>
            <a:endParaRPr lang="fr-FR" sz="2400" dirty="0"/>
          </a:p>
          <a:p>
            <a:pPr marL="342900" indent="-342900">
              <a:buFont typeface="Arial" panose="020B0604020202020204" pitchFamily="34" charset="0"/>
              <a:buChar char="•"/>
            </a:pPr>
            <a:r>
              <a:rPr lang="fr-FR" sz="2400" dirty="0"/>
              <a:t>Si la variable n’est pas ordinale, on pourra trier les modalités par ordre décroissant d’effectif (bonne pratique).</a:t>
            </a:r>
          </a:p>
          <a:p>
            <a:endParaRPr lang="fr-FR" sz="2400" dirty="0"/>
          </a:p>
          <a:p>
            <a:pPr marL="342900" indent="-342900">
              <a:buFont typeface="Arial" panose="020B0604020202020204" pitchFamily="34" charset="0"/>
              <a:buChar char="•"/>
            </a:pPr>
            <a:r>
              <a:rPr lang="fr-FR" sz="2400" dirty="0"/>
              <a:t>Sinon on respectera la hiérarchie des modalités.</a:t>
            </a:r>
          </a:p>
        </p:txBody>
      </p:sp>
      <p:pic>
        <p:nvPicPr>
          <p:cNvPr id="5" name="Graphique 4" descr="Balle et raquette de tennis de table avec un remplissage uni">
            <a:extLst>
              <a:ext uri="{FF2B5EF4-FFF2-40B4-BE49-F238E27FC236}">
                <a16:creationId xmlns:a16="http://schemas.microsoft.com/office/drawing/2014/main" id="{85728F58-016E-7A4F-BE7E-953D2AC9D4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991058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Test d’indépendance du khi-deux : exemple (suite)</a:t>
            </a:r>
          </a:p>
        </p:txBody>
      </p:sp>
      <p:pic>
        <p:nvPicPr>
          <p:cNvPr id="6" name="Image 5">
            <a:extLst>
              <a:ext uri="{FF2B5EF4-FFF2-40B4-BE49-F238E27FC236}">
                <a16:creationId xmlns:a16="http://schemas.microsoft.com/office/drawing/2014/main" id="{39EC78C4-B3FF-1E48-8981-4BC89233A4F4}"/>
              </a:ext>
            </a:extLst>
          </p:cNvPr>
          <p:cNvPicPr>
            <a:picLocks noChangeAspect="1"/>
          </p:cNvPicPr>
          <p:nvPr/>
        </p:nvPicPr>
        <p:blipFill>
          <a:blip r:embed="rId2"/>
          <a:stretch>
            <a:fillRect/>
          </a:stretch>
        </p:blipFill>
        <p:spPr>
          <a:xfrm>
            <a:off x="2507595" y="2379907"/>
            <a:ext cx="7200000" cy="3755809"/>
          </a:xfrm>
          <a:prstGeom prst="rect">
            <a:avLst/>
          </a:prstGeom>
        </p:spPr>
      </p:pic>
    </p:spTree>
    <p:extLst>
      <p:ext uri="{BB962C8B-B14F-4D97-AF65-F5344CB8AC3E}">
        <p14:creationId xmlns:p14="http://schemas.microsoft.com/office/powerpoint/2010/main" val="297828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Analyse bivariée.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Test d’indépendance du khi-deux : exemple (fin)</a:t>
                </a:r>
              </a:p>
              <a:p>
                <a:endParaRPr lang="fr-FR" sz="2400" dirty="0"/>
              </a:p>
              <a:p>
                <a:pPr marL="342900" indent="-342900">
                  <a:buFont typeface="Arial" panose="020B0604020202020204" pitchFamily="34" charset="0"/>
                  <a:buChar char="•"/>
                </a:pPr>
                <a:r>
                  <a:rPr lang="fr-FR" sz="2400" dirty="0"/>
                  <a:t>On obtient donc une valeur-</a:t>
                </a:r>
                <a14:m>
                  <m:oMath xmlns:m="http://schemas.openxmlformats.org/officeDocument/2006/math">
                    <m:r>
                      <a:rPr lang="fr-FR" sz="2400" i="1">
                        <a:latin typeface="Cambria Math" panose="02040503050406030204" pitchFamily="18" charset="0"/>
                      </a:rPr>
                      <m:t>𝑝</m:t>
                    </m:r>
                  </m:oMath>
                </a14:m>
                <a:r>
                  <a:rPr lang="fr-FR" sz="2400" dirty="0"/>
                  <a:t> égale à </a:t>
                </a:r>
                <a14:m>
                  <m:oMath xmlns:m="http://schemas.openxmlformats.org/officeDocument/2006/math">
                    <m:r>
                      <a:rPr lang="fr-FR" sz="2400" i="1">
                        <a:latin typeface="Cambria Math" panose="02040503050406030204" pitchFamily="18" charset="0"/>
                      </a:rPr>
                      <m:t>0,</m:t>
                    </m:r>
                    <m:r>
                      <a:rPr lang="fr-FR" sz="2400" b="0" i="1" smtClean="0">
                        <a:latin typeface="Cambria Math" panose="02040503050406030204" pitchFamily="18" charset="0"/>
                      </a:rPr>
                      <m:t>2</m:t>
                    </m:r>
                    <m:r>
                      <a:rPr lang="fr-FR" sz="2400" i="1">
                        <a:latin typeface="Cambria Math" panose="02040503050406030204" pitchFamily="18" charset="0"/>
                      </a:rPr>
                      <m:t>6</m:t>
                    </m:r>
                    <m:r>
                      <a:rPr lang="fr-FR" sz="2400" b="0" i="1" smtClean="0">
                        <a:latin typeface="Cambria Math" panose="02040503050406030204" pitchFamily="18" charset="0"/>
                      </a:rPr>
                      <m:t>62</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Cette valeur est supérieure au seuil de </a:t>
                </a:r>
                <a14:m>
                  <m:oMath xmlns:m="http://schemas.openxmlformats.org/officeDocument/2006/math">
                    <m:r>
                      <a:rPr lang="fr-FR" sz="2400" i="1">
                        <a:latin typeface="Cambria Math" panose="02040503050406030204" pitchFamily="18" charset="0"/>
                      </a:rPr>
                      <m:t>0,05</m:t>
                    </m:r>
                  </m:oMath>
                </a14:m>
                <a:r>
                  <a:rPr lang="fr-FR" sz="2400" dirty="0"/>
                  <a:t> que l’on s’était fixé.</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ne rejette donc pas l’hypothèse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ℋ</m:t>
                        </m:r>
                      </m:e>
                      <m:sub>
                        <m:r>
                          <a:rPr lang="fr-FR" sz="2400" i="1">
                            <a:latin typeface="Cambria Math" panose="02040503050406030204" pitchFamily="18" charset="0"/>
                          </a:rPr>
                          <m:t>0</m:t>
                        </m:r>
                      </m:sub>
                    </m:sSub>
                  </m:oMath>
                </a14:m>
                <a:r>
                  <a:rPr lang="fr-FR" sz="2400" dirty="0"/>
                  <a:t> d’indépendance des variables qualitatives “House“ et “Gender“.</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Rien ne permet donc d’affirmer que ces variables ne sont pas indépendantes.</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785652"/>
              </a:xfrm>
              <a:prstGeom prst="rect">
                <a:avLst/>
              </a:prstGeom>
              <a:blipFill>
                <a:blip r:embed="rId2"/>
                <a:stretch>
                  <a:fillRect l="-843" t="-1338" b="-3010"/>
                </a:stretch>
              </a:blipFill>
            </p:spPr>
            <p:txBody>
              <a:bodyPr/>
              <a:lstStyle/>
              <a:p>
                <a:r>
                  <a:rPr lang="fr-FR">
                    <a:noFill/>
                  </a:rPr>
                  <a:t> </a:t>
                </a:r>
              </a:p>
            </p:txBody>
          </p:sp>
        </mc:Fallback>
      </mc:AlternateContent>
      <p:pic>
        <p:nvPicPr>
          <p:cNvPr id="5" name="Graphique 4" descr="Menottes avec un remplissage uni">
            <a:extLst>
              <a:ext uri="{FF2B5EF4-FFF2-40B4-BE49-F238E27FC236}">
                <a16:creationId xmlns:a16="http://schemas.microsoft.com/office/drawing/2014/main" id="{AEEDA5E2-AB92-1241-A13C-B3FD70A59F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208914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2. Analyse bivariée.</a:t>
            </a:r>
          </a:p>
          <a:p>
            <a:endParaRPr lang="fr-FR" sz="3200" dirty="0">
              <a:solidFill>
                <a:schemeClr val="bg1"/>
              </a:solidFill>
            </a:endParaRPr>
          </a:p>
        </p:txBody>
      </p:sp>
    </p:spTree>
    <p:extLst>
      <p:ext uri="{BB962C8B-B14F-4D97-AF65-F5344CB8AC3E}">
        <p14:creationId xmlns:p14="http://schemas.microsoft.com/office/powerpoint/2010/main" val="11844676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Drapeau de course avec un remplissage uni">
            <a:extLst>
              <a:ext uri="{FF2B5EF4-FFF2-40B4-BE49-F238E27FC236}">
                <a16:creationId xmlns:a16="http://schemas.microsoft.com/office/drawing/2014/main" id="{31EA9D4C-4724-F749-BAC8-105B32CB0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Tree>
    <p:extLst>
      <p:ext uri="{BB962C8B-B14F-4D97-AF65-F5344CB8AC3E}">
        <p14:creationId xmlns:p14="http://schemas.microsoft.com/office/powerpoint/2010/main" val="88072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092915"/>
              </a:xfrm>
              <a:prstGeom prst="rect">
                <a:avLst/>
              </a:prstGeom>
              <a:noFill/>
            </p:spPr>
            <p:txBody>
              <a:bodyPr wrap="square" rtlCol="0">
                <a:spAutoFit/>
              </a:bodyPr>
              <a:lstStyle/>
              <a:p>
                <a:r>
                  <a:rPr lang="fr-FR" sz="2400" b="1" dirty="0"/>
                  <a:t>Table des effectifs ou des fréquences : notations</a:t>
                </a:r>
              </a:p>
              <a:p>
                <a:endParaRPr lang="fr-FR" sz="2400" dirty="0"/>
              </a:p>
              <a:p>
                <a:pPr marL="342900" indent="-342900">
                  <a:buFont typeface="Arial" panose="020B0604020202020204" pitchFamily="34" charset="0"/>
                  <a:buChar char="•"/>
                </a:pPr>
                <a:r>
                  <a:rPr lang="fr-FR" sz="2400" dirty="0"/>
                  <a:t>Soit </a:t>
                </a:r>
                <a14:m>
                  <m:oMath xmlns:m="http://schemas.openxmlformats.org/officeDocument/2006/math">
                    <m:r>
                      <a:rPr lang="fr-FR" sz="2400" i="1">
                        <a:latin typeface="Cambria Math" panose="02040503050406030204" pitchFamily="18" charset="0"/>
                      </a:rPr>
                      <m:t>𝑋</m:t>
                    </m:r>
                  </m:oMath>
                </a14:m>
                <a:r>
                  <a:rPr lang="fr-FR" sz="2400" dirty="0"/>
                  <a:t> une variable qualitative possédant </a:t>
                </a:r>
                <a14:m>
                  <m:oMath xmlns:m="http://schemas.openxmlformats.org/officeDocument/2006/math">
                    <m:r>
                      <a:rPr lang="fr-FR" sz="2400" i="1">
                        <a:latin typeface="Cambria Math" panose="02040503050406030204" pitchFamily="18" charset="0"/>
                      </a:rPr>
                      <m:t>𝑘</m:t>
                    </m:r>
                  </m:oMath>
                </a14:m>
                <a:r>
                  <a:rPr lang="fr-FR" sz="2400" dirty="0"/>
                  <a:t> modalités notées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oMath>
                </a14:m>
                <a:r>
                  <a:rPr lang="fr-FR" sz="2400" dirty="0"/>
                  <a:t>.</a:t>
                </a:r>
              </a:p>
              <a:p>
                <a:endParaRPr lang="fr-FR" sz="2400" dirty="0"/>
              </a:p>
              <a:p>
                <a:endParaRPr lang="fr-FR" sz="2400" dirty="0"/>
              </a:p>
              <a:p>
                <a:pPr marL="342900" indent="-342900">
                  <a:buFont typeface="Arial" panose="020B0604020202020204" pitchFamily="34" charset="0"/>
                  <a:buChar char="•"/>
                </a:pPr>
                <a:r>
                  <a:rPr lang="fr-FR" sz="2400" dirty="0"/>
                  <a:t>On suppose que l’on dispose d’un échantillon de </a:t>
                </a:r>
                <a14:m>
                  <m:oMath xmlns:m="http://schemas.openxmlformats.org/officeDocument/2006/math">
                    <m:r>
                      <a:rPr lang="fr-FR" sz="2400" i="1">
                        <a:latin typeface="Cambria Math" panose="02040503050406030204" pitchFamily="18" charset="0"/>
                      </a:rPr>
                      <m:t>𝑛</m:t>
                    </m:r>
                  </m:oMath>
                </a14:m>
                <a:r>
                  <a:rPr lang="fr-FR" sz="2400" dirty="0"/>
                  <a:t> observations de cette variable et l’on note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𝑘</m:t>
                        </m:r>
                      </m:sub>
                    </m:sSub>
                  </m:oMath>
                </a14:m>
                <a:r>
                  <a:rPr lang="fr-FR" sz="2400" dirty="0"/>
                  <a:t> les effectifs de chacune des modalités. On a donc</a:t>
                </a:r>
              </a:p>
              <a:p>
                <a:pPr/>
                <a14:m>
                  <m:oMathPara xmlns:m="http://schemas.openxmlformats.org/officeDocument/2006/math">
                    <m:oMathParaPr>
                      <m:jc m:val="centerGroup"/>
                    </m:oMathParaPr>
                    <m:oMath xmlns:m="http://schemas.openxmlformats.org/officeDocument/2006/math">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sub>
                          </m:sSub>
                        </m:e>
                      </m:nary>
                      <m:r>
                        <a:rPr lang="fr-FR" sz="2400" i="1">
                          <a:latin typeface="Cambria Math" panose="02040503050406030204" pitchFamily="18" charset="0"/>
                        </a:rPr>
                        <m:t>=</m:t>
                      </m:r>
                      <m:r>
                        <a:rPr lang="fr-FR" sz="2400" i="1">
                          <a:latin typeface="Cambria Math" panose="02040503050406030204" pitchFamily="18" charset="0"/>
                        </a:rPr>
                        <m:t>𝑛</m:t>
                      </m:r>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4092915"/>
              </a:xfrm>
              <a:prstGeom prst="rect">
                <a:avLst/>
              </a:prstGeom>
              <a:blipFill>
                <a:blip r:embed="rId2"/>
                <a:stretch>
                  <a:fillRect l="-843" t="-1238" b="-43344"/>
                </a:stretch>
              </a:blipFill>
            </p:spPr>
            <p:txBody>
              <a:bodyPr/>
              <a:lstStyle/>
              <a:p>
                <a:r>
                  <a:rPr lang="fr-FR">
                    <a:noFill/>
                  </a:rPr>
                  <a:t> </a:t>
                </a:r>
              </a:p>
            </p:txBody>
          </p:sp>
        </mc:Fallback>
      </mc:AlternateContent>
      <p:pic>
        <p:nvPicPr>
          <p:cNvPr id="5" name="Graphique 4" descr="Stylo de calligraphie avec un remplissage uni">
            <a:extLst>
              <a:ext uri="{FF2B5EF4-FFF2-40B4-BE49-F238E27FC236}">
                <a16:creationId xmlns:a16="http://schemas.microsoft.com/office/drawing/2014/main" id="{32E6DAFA-A81E-1843-AEF4-12FCF27369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411163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354252"/>
              </a:xfrm>
              <a:prstGeom prst="rect">
                <a:avLst/>
              </a:prstGeom>
              <a:noFill/>
            </p:spPr>
            <p:txBody>
              <a:bodyPr wrap="square" rtlCol="0">
                <a:spAutoFit/>
              </a:bodyPr>
              <a:lstStyle/>
              <a:p>
                <a:r>
                  <a:rPr lang="fr-FR" sz="2400" b="1" dirty="0"/>
                  <a:t>Table des effectifs ou des fréquences : notations (suite)</a:t>
                </a:r>
              </a:p>
              <a:p>
                <a:endParaRPr lang="fr-FR" sz="2400" dirty="0"/>
              </a:p>
              <a:p>
                <a:pPr marL="342900" indent="-342900">
                  <a:buFont typeface="Arial" panose="020B0604020202020204" pitchFamily="34" charset="0"/>
                  <a:buChar char="•"/>
                </a:pPr>
                <a:r>
                  <a:rPr lang="fr-FR" sz="2400" dirty="0"/>
                  <a:t>De la même façon on note </a:t>
                </a:r>
                <a14:m>
                  <m:oMath xmlns:m="http://schemas.openxmlformats.org/officeDocument/2006/math">
                    <m:sSub>
                      <m:sSubPr>
                        <m:ctrlPr>
                          <a:rPr lang="fr-FR" sz="240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𝑘</m:t>
                        </m:r>
                      </m:sub>
                    </m:sSub>
                  </m:oMath>
                </a14:m>
                <a:r>
                  <a:rPr lang="fr-FR" sz="2400" dirty="0"/>
                  <a:t> les fréquences de chacune des modalités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1</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2</m:t>
                        </m:r>
                      </m:sub>
                    </m:sSub>
                    <m:r>
                      <a:rPr lang="fr-FR" sz="2400" i="1">
                        <a:latin typeface="Cambria Math" panose="02040503050406030204" pitchFamily="18" charset="0"/>
                      </a:rPr>
                      <m:t>,…,</m:t>
                    </m:r>
                    <m:sSub>
                      <m:sSubPr>
                        <m:ctrlPr>
                          <a:rPr lang="fr-FR" sz="2400" i="1">
                            <a:latin typeface="Cambria Math" panose="02040503050406030204" pitchFamily="18" charset="0"/>
                          </a:rPr>
                        </m:ctrlPr>
                      </m:sSubPr>
                      <m:e>
                        <m:r>
                          <a:rPr lang="fr-FR" sz="2400" i="1">
                            <a:latin typeface="Cambria Math" panose="02040503050406030204" pitchFamily="18" charset="0"/>
                          </a:rPr>
                          <m:t>𝑥</m:t>
                        </m:r>
                      </m:e>
                      <m:sub>
                        <m:r>
                          <a:rPr lang="fr-FR" sz="2400" i="1">
                            <a:latin typeface="Cambria Math" panose="02040503050406030204" pitchFamily="18" charset="0"/>
                          </a:rPr>
                          <m:t>𝑘</m:t>
                        </m:r>
                      </m:sub>
                    </m:sSub>
                  </m:oMath>
                </a14:m>
                <a:r>
                  <a:rPr lang="fr-FR" sz="2400" dirty="0"/>
                  <a:t>.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a donc</a:t>
                </a:r>
              </a:p>
              <a:p>
                <a:pPr/>
                <a14:m>
                  <m:oMathPara xmlns:m="http://schemas.openxmlformats.org/officeDocument/2006/math">
                    <m:oMathParaPr>
                      <m:jc m:val="centerGroup"/>
                    </m:oMathParaPr>
                    <m:oMath xmlns:m="http://schemas.openxmlformats.org/officeDocument/2006/math">
                      <m:nary>
                        <m:naryPr>
                          <m:chr m:val="∑"/>
                          <m:ctrlPr>
                            <a:rPr lang="fr-FR" sz="2400" i="1">
                              <a:latin typeface="Cambria Math" panose="02040503050406030204" pitchFamily="18" charset="0"/>
                            </a:rPr>
                          </m:ctrlPr>
                        </m:naryPr>
                        <m:sub>
                          <m:r>
                            <m:rPr>
                              <m:brk m:alnAt="23"/>
                            </m:rPr>
                            <a:rPr lang="fr-FR" sz="2400" i="1">
                              <a:latin typeface="Cambria Math" panose="02040503050406030204" pitchFamily="18" charset="0"/>
                            </a:rPr>
                            <m:t>𝑖</m:t>
                          </m:r>
                          <m:r>
                            <a:rPr lang="fr-FR" sz="2400" i="1">
                              <a:latin typeface="Cambria Math" panose="02040503050406030204" pitchFamily="18" charset="0"/>
                            </a:rPr>
                            <m:t>=1</m:t>
                          </m:r>
                        </m:sub>
                        <m:sup>
                          <m:r>
                            <a:rPr lang="fr-FR" sz="2400" i="1">
                              <a:latin typeface="Cambria Math" panose="02040503050406030204" pitchFamily="18" charset="0"/>
                            </a:rPr>
                            <m:t>𝑘</m:t>
                          </m:r>
                        </m:sup>
                        <m:e>
                          <m:sSub>
                            <m:sSubPr>
                              <m:ctrlPr>
                                <a:rPr lang="fr-FR" sz="2400" i="1">
                                  <a:latin typeface="Cambria Math" panose="02040503050406030204" pitchFamily="18" charset="0"/>
                                </a:rPr>
                              </m:ctrlPr>
                            </m:sSubPr>
                            <m:e>
                              <m:r>
                                <a:rPr lang="fr-FR" sz="2400" b="0" i="1" smtClean="0">
                                  <a:latin typeface="Cambria Math" panose="02040503050406030204" pitchFamily="18" charset="0"/>
                                </a:rPr>
                                <m:t>𝑓</m:t>
                              </m:r>
                            </m:e>
                            <m:sub>
                              <m:r>
                                <a:rPr lang="fr-FR" sz="2400" i="1">
                                  <a:latin typeface="Cambria Math" panose="02040503050406030204" pitchFamily="18" charset="0"/>
                                </a:rPr>
                                <m:t>𝑖</m:t>
                              </m:r>
                            </m:sub>
                          </m:sSub>
                        </m:e>
                      </m:nary>
                      <m:r>
                        <a:rPr lang="fr-FR" sz="2400" i="1">
                          <a:latin typeface="Cambria Math" panose="02040503050406030204" pitchFamily="18" charset="0"/>
                        </a:rPr>
                        <m:t>=</m:t>
                      </m:r>
                      <m:r>
                        <a:rPr lang="fr-FR" sz="2400" b="0" i="1" smtClean="0">
                          <a:latin typeface="Cambria Math" panose="02040503050406030204" pitchFamily="18" charset="0"/>
                        </a:rPr>
                        <m:t>1</m:t>
                      </m:r>
                    </m:oMath>
                  </m:oMathPara>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354252"/>
              </a:xfrm>
              <a:prstGeom prst="rect">
                <a:avLst/>
              </a:prstGeom>
              <a:blipFill>
                <a:blip r:embed="rId2"/>
                <a:stretch>
                  <a:fillRect l="-843" t="-1509" r="-361" b="-53208"/>
                </a:stretch>
              </a:blipFill>
            </p:spPr>
            <p:txBody>
              <a:bodyPr/>
              <a:lstStyle/>
              <a:p>
                <a:r>
                  <a:rPr lang="fr-FR">
                    <a:noFill/>
                  </a:rPr>
                  <a:t> </a:t>
                </a:r>
              </a:p>
            </p:txBody>
          </p:sp>
        </mc:Fallback>
      </mc:AlternateContent>
      <p:pic>
        <p:nvPicPr>
          <p:cNvPr id="5" name="Graphique 4" descr="Stylo de calligraphie avec un remplissage uni">
            <a:extLst>
              <a:ext uri="{FF2B5EF4-FFF2-40B4-BE49-F238E27FC236}">
                <a16:creationId xmlns:a16="http://schemas.microsoft.com/office/drawing/2014/main" id="{32E6DAFA-A81E-1843-AEF4-12FCF27369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59666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Analyse univariée.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Table des effectifs ou des fréquences : forme générale</a:t>
            </a:r>
          </a:p>
        </p:txBody>
      </p:sp>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A83A3FA7-E11D-4E4F-8EE6-8A122C627AF8}"/>
                  </a:ext>
                </a:extLst>
              </p:cNvPr>
              <p:cNvGraphicFramePr>
                <a:graphicFrameLocks noGrp="1" noChangeAspect="1"/>
              </p:cNvGraphicFramePr>
              <p:nvPr>
                <p:extLst>
                  <p:ext uri="{D42A27DB-BD31-4B8C-83A1-F6EECF244321}">
                    <p14:modId xmlns:p14="http://schemas.microsoft.com/office/powerpoint/2010/main" val="296253293"/>
                  </p:ext>
                </p:extLst>
              </p:nvPr>
            </p:nvGraphicFramePr>
            <p:xfrm>
              <a:off x="2301328" y="2588251"/>
              <a:ext cx="2201466" cy="3056534"/>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203733924"/>
                        </a:ext>
                      </a:extLst>
                    </a:gridCol>
                  </a:tblGrid>
                  <a:tr h="527401">
                    <a:tc>
                      <a:txBody>
                        <a:bodyPr/>
                        <a:lstStyle/>
                        <a:p>
                          <a:pPr algn="ctr" rtl="0" fontAlgn="base"/>
                          <a14:m>
                            <m:oMathPara xmlns:m="http://schemas.openxmlformats.org/officeDocument/2006/math">
                              <m:oMathParaPr>
                                <m:jc m:val="centerGroup"/>
                              </m:oMathParaPr>
                              <m:oMath xmlns:m="http://schemas.openxmlformats.org/officeDocument/2006/math">
                                <m:r>
                                  <a:rPr lang="fr-FR" sz="2200" b="0" i="1" dirty="0" smtClean="0">
                                    <a:solidFill>
                                      <a:srgbClr val="000000"/>
                                    </a:solidFill>
                                    <a:effectLst/>
                                    <a:latin typeface="Cambria Math" panose="02040503050406030204" pitchFamily="18" charset="0"/>
                                  </a:rPr>
                                  <m:t>𝑋</m:t>
                                </m:r>
                                <m:r>
                                  <a:rPr lang="fr-FR" sz="2200" b="0" i="1" dirty="0">
                                    <a:solidFill>
                                      <a:srgbClr val="000000"/>
                                    </a:solidFill>
                                    <a:effectLst/>
                                    <a:latin typeface="Cambria Math" panose="02040503050406030204" pitchFamily="18" charset="0"/>
                                  </a:rPr>
                                  <m:t>​</m:t>
                                </m:r>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1</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𝑖</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𝑖</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𝑘</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𝑛</m:t>
                                    </m:r>
                                  </m:e>
                                  <m:sub>
                                    <m:r>
                                      <a:rPr lang="fr-FR" sz="2200" b="0" i="1" smtClean="0">
                                        <a:solidFill>
                                          <a:srgbClr val="000000"/>
                                        </a:solidFill>
                                        <a:effectLst/>
                                        <a:latin typeface="Cambria Math" panose="02040503050406030204" pitchFamily="18" charset="0"/>
                                      </a:rPr>
                                      <m:t>𝑘</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138321"/>
                      </a:ext>
                    </a:extLst>
                  </a:tr>
                </a:tbl>
              </a:graphicData>
            </a:graphic>
          </p:graphicFrame>
        </mc:Choice>
        <mc:Fallback xmlns="">
          <p:graphicFrame>
            <p:nvGraphicFramePr>
              <p:cNvPr id="4" name="Tableau 3">
                <a:extLst>
                  <a:ext uri="{FF2B5EF4-FFF2-40B4-BE49-F238E27FC236}">
                    <a16:creationId xmlns:a16="http://schemas.microsoft.com/office/drawing/2014/main" id="{A83A3FA7-E11D-4E4F-8EE6-8A122C627AF8}"/>
                  </a:ext>
                </a:extLst>
              </p:cNvPr>
              <p:cNvGraphicFramePr>
                <a:graphicFrameLocks noGrp="1" noChangeAspect="1"/>
              </p:cNvGraphicFramePr>
              <p:nvPr>
                <p:extLst>
                  <p:ext uri="{D42A27DB-BD31-4B8C-83A1-F6EECF244321}">
                    <p14:modId xmlns:p14="http://schemas.microsoft.com/office/powerpoint/2010/main" val="296253293"/>
                  </p:ext>
                </p:extLst>
              </p:nvPr>
            </p:nvGraphicFramePr>
            <p:xfrm>
              <a:off x="2301328" y="2588251"/>
              <a:ext cx="2201466" cy="3056534"/>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203733924"/>
                        </a:ext>
                      </a:extLst>
                    </a:gridCol>
                  </a:tblGrid>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149" t="-7143" r="-101149" b="-488095"/>
                          </a:stretch>
                        </a:blipFill>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149" t="-112500" r="-101149" b="-412500"/>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01149" t="-112500" r="-1149" b="-412500"/>
                          </a:stretch>
                        </a:blipFill>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149" t="-304878" r="-101149" b="-204878"/>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01149" t="-304878" r="-1149" b="-204878"/>
                          </a:stretch>
                        </a:blipFill>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149" t="-528205" r="-101149" b="-12821"/>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2"/>
                          <a:stretch>
                            <a:fillRect l="-101149" t="-528205" r="-1149" b="-12821"/>
                          </a:stretch>
                        </a:blipFill>
                      </a:tcPr>
                    </a:tc>
                    <a:extLst>
                      <a:ext uri="{0D108BD9-81ED-4DB2-BD59-A6C34878D82A}">
                        <a16:rowId xmlns:a16="http://schemas.microsoft.com/office/drawing/2014/main" val="33361383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au 4">
                <a:extLst>
                  <a:ext uri="{FF2B5EF4-FFF2-40B4-BE49-F238E27FC236}">
                    <a16:creationId xmlns:a16="http://schemas.microsoft.com/office/drawing/2014/main" id="{31B9B8F6-DEBA-A74C-B834-9B059122461A}"/>
                  </a:ext>
                </a:extLst>
              </p:cNvPr>
              <p:cNvGraphicFramePr>
                <a:graphicFrameLocks noGrp="1" noChangeAspect="1"/>
              </p:cNvGraphicFramePr>
              <p:nvPr>
                <p:extLst>
                  <p:ext uri="{D42A27DB-BD31-4B8C-83A1-F6EECF244321}">
                    <p14:modId xmlns:p14="http://schemas.microsoft.com/office/powerpoint/2010/main" val="1369960584"/>
                  </p:ext>
                </p:extLst>
              </p:nvPr>
            </p:nvGraphicFramePr>
            <p:xfrm>
              <a:off x="7689208" y="2588251"/>
              <a:ext cx="2201466" cy="3056534"/>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203733924"/>
                        </a:ext>
                      </a:extLst>
                    </a:gridCol>
                  </a:tblGrid>
                  <a:tr h="527401">
                    <a:tc>
                      <a:txBody>
                        <a:bodyPr/>
                        <a:lstStyle/>
                        <a:p>
                          <a:pPr algn="ctr" rtl="0" fontAlgn="base"/>
                          <a14:m>
                            <m:oMathPara xmlns:m="http://schemas.openxmlformats.org/officeDocument/2006/math">
                              <m:oMathParaPr>
                                <m:jc m:val="centerGroup"/>
                              </m:oMathParaPr>
                              <m:oMath xmlns:m="http://schemas.openxmlformats.org/officeDocument/2006/math">
                                <m:r>
                                  <a:rPr lang="fr-FR" sz="2200" b="0" i="1" dirty="0" smtClean="0">
                                    <a:solidFill>
                                      <a:srgbClr val="000000"/>
                                    </a:solidFill>
                                    <a:effectLst/>
                                    <a:latin typeface="Cambria Math" panose="02040503050406030204" pitchFamily="18" charset="0"/>
                                  </a:rPr>
                                  <m:t>𝑋</m:t>
                                </m:r>
                                <m:r>
                                  <a:rPr lang="fr-FR" sz="2200" b="0" i="1" dirty="0">
                                    <a:solidFill>
                                      <a:srgbClr val="000000"/>
                                    </a:solidFill>
                                    <a:effectLst/>
                                    <a:latin typeface="Cambria Math" panose="02040503050406030204" pitchFamily="18" charset="0"/>
                                  </a:rPr>
                                  <m:t>​</m:t>
                                </m:r>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1</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𝑓</m:t>
                                  </m:r>
                                </m:e>
                                <m:sub>
                                  <m:r>
                                    <a:rPr lang="fr-FR" sz="2200" b="0" i="1" smtClean="0">
                                      <a:solidFill>
                                        <a:srgbClr val="000000"/>
                                      </a:solidFill>
                                      <a:effectLst/>
                                      <a:latin typeface="Cambria Math" panose="02040503050406030204" pitchFamily="18" charset="0"/>
                                    </a:rPr>
                                    <m:t>1</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𝑖</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𝑓</m:t>
                                  </m:r>
                                </m:e>
                                <m:sub>
                                  <m:r>
                                    <a:rPr lang="fr-FR" sz="2200" b="0" i="1" smtClean="0">
                                      <a:solidFill>
                                        <a:srgbClr val="000000"/>
                                      </a:solidFill>
                                      <a:effectLst/>
                                      <a:latin typeface="Cambria Math" panose="02040503050406030204" pitchFamily="18" charset="0"/>
                                    </a:rPr>
                                    <m:t>𝑖</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pPr algn="ctr" rtl="0" fontAlgn="base"/>
                          <a14:m>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𝑥</m:t>
                                  </m:r>
                                </m:e>
                                <m:sub>
                                  <m:r>
                                    <a:rPr lang="fr-FR" sz="2200" b="0" i="1" smtClean="0">
                                      <a:solidFill>
                                        <a:srgbClr val="000000"/>
                                      </a:solidFill>
                                      <a:effectLst/>
                                      <a:latin typeface="Cambria Math" panose="02040503050406030204" pitchFamily="18" charset="0"/>
                                    </a:rPr>
                                    <m:t>𝑘</m:t>
                                  </m:r>
                                </m:sub>
                              </m:sSub>
                            </m:oMath>
                          </a14:m>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base"/>
                          <a14:m>
                            <m:oMathPara xmlns:m="http://schemas.openxmlformats.org/officeDocument/2006/math">
                              <m:oMathParaPr>
                                <m:jc m:val="centerGroup"/>
                              </m:oMathParaPr>
                              <m:oMath xmlns:m="http://schemas.openxmlformats.org/officeDocument/2006/math">
                                <m:sSub>
                                  <m:sSubPr>
                                    <m:ctrlPr>
                                      <a:rPr lang="fr-FR" sz="2200" b="0" i="1" smtClean="0">
                                        <a:solidFill>
                                          <a:srgbClr val="000000"/>
                                        </a:solidFill>
                                        <a:effectLst/>
                                        <a:latin typeface="Cambria Math" panose="02040503050406030204" pitchFamily="18" charset="0"/>
                                      </a:rPr>
                                    </m:ctrlPr>
                                  </m:sSubPr>
                                  <m:e>
                                    <m:r>
                                      <a:rPr lang="fr-FR" sz="2200" b="0" i="1" smtClean="0">
                                        <a:solidFill>
                                          <a:srgbClr val="000000"/>
                                        </a:solidFill>
                                        <a:effectLst/>
                                        <a:latin typeface="Cambria Math" panose="02040503050406030204" pitchFamily="18" charset="0"/>
                                      </a:rPr>
                                      <m:t>𝑓</m:t>
                                    </m:r>
                                  </m:e>
                                  <m:sub>
                                    <m:r>
                                      <a:rPr lang="fr-FR" sz="2200" b="0" i="1" smtClean="0">
                                        <a:solidFill>
                                          <a:srgbClr val="000000"/>
                                        </a:solidFill>
                                        <a:effectLst/>
                                        <a:latin typeface="Cambria Math" panose="02040503050406030204" pitchFamily="18" charset="0"/>
                                      </a:rPr>
                                      <m:t>𝑘</m:t>
                                    </m:r>
                                  </m:sub>
                                </m:sSub>
                              </m:oMath>
                            </m:oMathPara>
                          </a14:m>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6138321"/>
                      </a:ext>
                    </a:extLst>
                  </a:tr>
                </a:tbl>
              </a:graphicData>
            </a:graphic>
          </p:graphicFrame>
        </mc:Choice>
        <mc:Fallback xmlns="">
          <p:graphicFrame>
            <p:nvGraphicFramePr>
              <p:cNvPr id="5" name="Tableau 4">
                <a:extLst>
                  <a:ext uri="{FF2B5EF4-FFF2-40B4-BE49-F238E27FC236}">
                    <a16:creationId xmlns:a16="http://schemas.microsoft.com/office/drawing/2014/main" id="{31B9B8F6-DEBA-A74C-B834-9B059122461A}"/>
                  </a:ext>
                </a:extLst>
              </p:cNvPr>
              <p:cNvGraphicFramePr>
                <a:graphicFrameLocks noGrp="1" noChangeAspect="1"/>
              </p:cNvGraphicFramePr>
              <p:nvPr>
                <p:extLst>
                  <p:ext uri="{D42A27DB-BD31-4B8C-83A1-F6EECF244321}">
                    <p14:modId xmlns:p14="http://schemas.microsoft.com/office/powerpoint/2010/main" val="1369960584"/>
                  </p:ext>
                </p:extLst>
              </p:nvPr>
            </p:nvGraphicFramePr>
            <p:xfrm>
              <a:off x="7689208" y="2588251"/>
              <a:ext cx="2201466" cy="3056534"/>
            </p:xfrm>
            <a:graphic>
              <a:graphicData uri="http://schemas.openxmlformats.org/drawingml/2006/table">
                <a:tbl>
                  <a:tblPr/>
                  <a:tblGrid>
                    <a:gridCol w="1100733">
                      <a:extLst>
                        <a:ext uri="{9D8B030D-6E8A-4147-A177-3AD203B41FA5}">
                          <a16:colId xmlns:a16="http://schemas.microsoft.com/office/drawing/2014/main" val="3496397444"/>
                        </a:ext>
                      </a:extLst>
                    </a:gridCol>
                    <a:gridCol w="1100733">
                      <a:extLst>
                        <a:ext uri="{9D8B030D-6E8A-4147-A177-3AD203B41FA5}">
                          <a16:colId xmlns:a16="http://schemas.microsoft.com/office/drawing/2014/main" val="3203733924"/>
                        </a:ext>
                      </a:extLst>
                    </a:gridCol>
                  </a:tblGrid>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7143" r="-101149" b="-488095"/>
                          </a:stretch>
                        </a:blipFill>
                      </a:tcPr>
                    </a:tc>
                    <a:tc>
                      <a:txBody>
                        <a:bodyPr/>
                        <a:lstStyle/>
                        <a:p>
                          <a:pPr algn="ctr" rtl="0" fontAlgn="base"/>
                          <a:r>
                            <a:rPr lang="fr-FR" sz="2200" b="0" i="1" dirty="0">
                              <a:solidFill>
                                <a:srgbClr val="000000"/>
                              </a:solidFill>
                              <a:effectLst/>
                              <a:latin typeface="Calibri" panose="020F0502020204030204" pitchFamily="34" charset="0"/>
                            </a:rPr>
                            <a:t>Total​</a:t>
                          </a:r>
                          <a:endParaRPr lang="fr-FR" sz="2200" b="0" i="1"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8130229"/>
                      </a:ext>
                    </a:extLst>
                  </a:tr>
                  <a:tr h="513225">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112500" r="-101149" b="-412500"/>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112500" r="-1149" b="-412500"/>
                          </a:stretch>
                        </a:blipFill>
                      </a:tcPr>
                    </a:tc>
                    <a:extLst>
                      <a:ext uri="{0D108BD9-81ED-4DB2-BD59-A6C34878D82A}">
                        <a16:rowId xmlns:a16="http://schemas.microsoft.com/office/drawing/2014/main" val="1830593129"/>
                      </a:ext>
                    </a:extLst>
                  </a:tr>
                  <a:tr h="496169">
                    <a:tc>
                      <a:txBody>
                        <a:bodyPr/>
                        <a:lstStyle/>
                        <a:p>
                          <a:pPr algn="ctr" rtl="0" fontAlgn="base"/>
                          <a:r>
                            <a:rPr lang="fr-FR" sz="2200" b="0" i="0" dirty="0">
                              <a:solidFill>
                                <a:srgbClr val="000000"/>
                              </a:solidFill>
                              <a:effectLst/>
                              <a:latin typeface="Calibri" panose="020F0502020204030204" pitchFamily="34" charset="0"/>
                            </a:rPr>
                            <a:t>..​</a:t>
                          </a:r>
                          <a:endParaRPr lang="fr-FR" sz="2200" b="0" i="0" dirty="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187485"/>
                      </a:ext>
                    </a:extLst>
                  </a:tr>
                  <a:tr h="527401">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304878" r="-101149" b="-204878"/>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304878" r="-1149" b="-204878"/>
                          </a:stretch>
                        </a:blipFill>
                      </a:tcPr>
                    </a:tc>
                    <a:extLst>
                      <a:ext uri="{0D108BD9-81ED-4DB2-BD59-A6C34878D82A}">
                        <a16:rowId xmlns:a16="http://schemas.microsoft.com/office/drawing/2014/main" val="3242308298"/>
                      </a:ext>
                    </a:extLst>
                  </a:tr>
                  <a:tr h="496169">
                    <a:tc>
                      <a:txBody>
                        <a:bodyPr/>
                        <a:lstStyle/>
                        <a:p>
                          <a:pPr algn="ctr" rtl="0" fontAlgn="base"/>
                          <a:r>
                            <a:rPr lang="fr-FR" sz="2200" b="0" i="0">
                              <a:solidFill>
                                <a:srgbClr val="000000"/>
                              </a:solidFill>
                              <a:effectLst/>
                              <a:latin typeface="Calibri" panose="020F0502020204030204" pitchFamily="34" charset="0"/>
                            </a:rPr>
                            <a:t>...​</a:t>
                          </a:r>
                          <a:endParaRPr lang="fr-FR" sz="2200" b="0" i="0">
                            <a:solidFill>
                              <a:srgbClr val="000000"/>
                            </a:solidFill>
                            <a:effectLst/>
                          </a:endParaRP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tc>
                      <a:txBody>
                        <a:bodyPr/>
                        <a:lstStyle/>
                        <a:p>
                          <a:pPr algn="ctr" rtl="0" fontAlgn="auto"/>
                          <a:r>
                            <a:rPr lang="fr-FR" sz="2200" b="0" i="0" dirty="0">
                              <a:solidFill>
                                <a:srgbClr val="000000"/>
                              </a:solidFill>
                              <a:effectLst/>
                              <a:latin typeface="Calibri" panose="020F0502020204030204" pitchFamily="34" charset="0"/>
                            </a:rPr>
                            <a:t>​</a:t>
                          </a: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1706676"/>
                      </a:ext>
                    </a:extLst>
                  </a:tr>
                  <a:tr h="496169">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149" t="-528205" r="-101149" b="-12821"/>
                          </a:stretch>
                        </a:blipFill>
                      </a:tcPr>
                    </a:tc>
                    <a:tc>
                      <a:txBody>
                        <a:bodyPr/>
                        <a:lstStyle/>
                        <a:p>
                          <a:endParaRPr lang="fr-FR"/>
                        </a:p>
                      </a:txBody>
                      <a:tcPr>
                        <a:lnL w="12163" cap="flat" cmpd="sng" algn="ctr">
                          <a:solidFill>
                            <a:srgbClr val="000000"/>
                          </a:solidFill>
                          <a:prstDash val="solid"/>
                          <a:round/>
                          <a:headEnd type="none" w="med" len="med"/>
                          <a:tailEnd type="none" w="med" len="med"/>
                        </a:lnL>
                        <a:lnR w="12163" cap="flat" cmpd="sng" algn="ctr">
                          <a:solidFill>
                            <a:srgbClr val="000000"/>
                          </a:solidFill>
                          <a:prstDash val="solid"/>
                          <a:round/>
                          <a:headEnd type="none" w="med" len="med"/>
                          <a:tailEnd type="none" w="med" len="med"/>
                        </a:lnR>
                        <a:lnT w="12163" cap="flat" cmpd="sng" algn="ctr">
                          <a:solidFill>
                            <a:srgbClr val="000000"/>
                          </a:solidFill>
                          <a:prstDash val="solid"/>
                          <a:round/>
                          <a:headEnd type="none" w="med" len="med"/>
                          <a:tailEnd type="none" w="med" len="med"/>
                        </a:lnT>
                        <a:lnB w="12163" cap="flat" cmpd="sng" algn="ctr">
                          <a:solidFill>
                            <a:srgbClr val="000000"/>
                          </a:solidFill>
                          <a:prstDash val="solid"/>
                          <a:round/>
                          <a:headEnd type="none" w="med" len="med"/>
                          <a:tailEnd type="none" w="med" len="med"/>
                        </a:lnB>
                        <a:blipFill>
                          <a:blip r:embed="rId3"/>
                          <a:stretch>
                            <a:fillRect l="-101149" t="-528205" r="-1149" b="-12821"/>
                          </a:stretch>
                        </a:blipFill>
                      </a:tcPr>
                    </a:tc>
                    <a:extLst>
                      <a:ext uri="{0D108BD9-81ED-4DB2-BD59-A6C34878D82A}">
                        <a16:rowId xmlns:a16="http://schemas.microsoft.com/office/drawing/2014/main" val="3336138321"/>
                      </a:ext>
                    </a:extLst>
                  </a:tr>
                </a:tbl>
              </a:graphicData>
            </a:graphic>
          </p:graphicFrame>
        </mc:Fallback>
      </mc:AlternateContent>
    </p:spTree>
    <p:extLst>
      <p:ext uri="{BB962C8B-B14F-4D97-AF65-F5344CB8AC3E}">
        <p14:creationId xmlns:p14="http://schemas.microsoft.com/office/powerpoint/2010/main" val="428064299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3600</TotalTime>
  <Words>3114</Words>
  <Application>Microsoft Macintosh PowerPoint</Application>
  <PresentationFormat>Grand écran</PresentationFormat>
  <Paragraphs>519</Paragraphs>
  <Slides>63</Slides>
  <Notes>23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63</vt:i4>
      </vt:variant>
    </vt:vector>
  </HeadingPairs>
  <TitlesOfParts>
    <vt:vector size="68" baseType="lpstr">
      <vt:lpstr>Arial</vt:lpstr>
      <vt:lpstr>Calibri</vt:lpstr>
      <vt:lpstr>Calibri Light</vt:lpstr>
      <vt:lpstr>Cambria Math</vt:lpstr>
      <vt:lpstr>Thème Office</vt:lpstr>
      <vt:lpstr>Variables qualitatives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Laurent Godefroy</dc:creator>
  <cp:lastModifiedBy>Laurent Godefroy</cp:lastModifiedBy>
  <cp:revision>68</cp:revision>
  <cp:lastPrinted>2022-03-07T16:50:37Z</cp:lastPrinted>
  <dcterms:created xsi:type="dcterms:W3CDTF">2021-02-04T09:09:06Z</dcterms:created>
  <dcterms:modified xsi:type="dcterms:W3CDTF">2022-03-18T15:30:06Z</dcterms:modified>
</cp:coreProperties>
</file>