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62" r:id="rId4"/>
    <p:sldId id="268" r:id="rId5"/>
    <p:sldId id="329" r:id="rId6"/>
    <p:sldId id="330" r:id="rId7"/>
    <p:sldId id="331" r:id="rId8"/>
    <p:sldId id="332" r:id="rId9"/>
    <p:sldId id="333" r:id="rId10"/>
    <p:sldId id="376" r:id="rId11"/>
    <p:sldId id="334" r:id="rId12"/>
    <p:sldId id="335" r:id="rId13"/>
    <p:sldId id="336" r:id="rId14"/>
    <p:sldId id="338" r:id="rId15"/>
    <p:sldId id="337" r:id="rId16"/>
    <p:sldId id="339" r:id="rId17"/>
    <p:sldId id="340" r:id="rId18"/>
    <p:sldId id="342" r:id="rId19"/>
    <p:sldId id="343" r:id="rId20"/>
    <p:sldId id="344" r:id="rId21"/>
    <p:sldId id="345" r:id="rId22"/>
    <p:sldId id="346" r:id="rId23"/>
    <p:sldId id="350" r:id="rId24"/>
    <p:sldId id="355" r:id="rId25"/>
    <p:sldId id="356" r:id="rId26"/>
    <p:sldId id="358" r:id="rId27"/>
    <p:sldId id="357" r:id="rId28"/>
    <p:sldId id="363" r:id="rId29"/>
    <p:sldId id="359" r:id="rId30"/>
    <p:sldId id="360" r:id="rId31"/>
    <p:sldId id="361" r:id="rId32"/>
    <p:sldId id="364" r:id="rId33"/>
    <p:sldId id="365" r:id="rId34"/>
    <p:sldId id="351" r:id="rId35"/>
    <p:sldId id="368" r:id="rId36"/>
    <p:sldId id="369" r:id="rId37"/>
    <p:sldId id="377" r:id="rId38"/>
    <p:sldId id="352" r:id="rId39"/>
    <p:sldId id="378" r:id="rId40"/>
    <p:sldId id="348" r:id="rId41"/>
    <p:sldId id="374" r:id="rId42"/>
    <p:sldId id="375" r:id="rId43"/>
    <p:sldId id="370" r:id="rId44"/>
    <p:sldId id="371" r:id="rId45"/>
    <p:sldId id="380" r:id="rId46"/>
    <p:sldId id="381" r:id="rId47"/>
    <p:sldId id="383" r:id="rId48"/>
    <p:sldId id="385" r:id="rId49"/>
    <p:sldId id="386" r:id="rId50"/>
    <p:sldId id="387" r:id="rId51"/>
    <p:sldId id="388" r:id="rId52"/>
    <p:sldId id="347" r:id="rId53"/>
    <p:sldId id="349" r:id="rId54"/>
    <p:sldId id="435" r:id="rId55"/>
    <p:sldId id="354" r:id="rId56"/>
    <p:sldId id="328" r:id="rId57"/>
    <p:sldId id="263" r:id="rId58"/>
    <p:sldId id="417" r:id="rId59"/>
    <p:sldId id="404" r:id="rId60"/>
    <p:sldId id="413" r:id="rId61"/>
    <p:sldId id="415" r:id="rId62"/>
    <p:sldId id="416" r:id="rId63"/>
    <p:sldId id="414" r:id="rId64"/>
    <p:sldId id="405" r:id="rId65"/>
    <p:sldId id="412" r:id="rId66"/>
    <p:sldId id="407" r:id="rId67"/>
    <p:sldId id="408" r:id="rId68"/>
    <p:sldId id="393" r:id="rId69"/>
    <p:sldId id="392" r:id="rId70"/>
    <p:sldId id="395" r:id="rId71"/>
    <p:sldId id="419" r:id="rId72"/>
    <p:sldId id="397" r:id="rId73"/>
    <p:sldId id="398" r:id="rId74"/>
    <p:sldId id="420" r:id="rId75"/>
    <p:sldId id="399" r:id="rId76"/>
    <p:sldId id="421" r:id="rId77"/>
    <p:sldId id="422" r:id="rId78"/>
    <p:sldId id="423" r:id="rId79"/>
    <p:sldId id="401" r:id="rId80"/>
    <p:sldId id="402" r:id="rId81"/>
    <p:sldId id="424" r:id="rId82"/>
    <p:sldId id="428" r:id="rId83"/>
    <p:sldId id="430" r:id="rId84"/>
    <p:sldId id="431" r:id="rId85"/>
    <p:sldId id="432" r:id="rId86"/>
    <p:sldId id="433" r:id="rId87"/>
    <p:sldId id="327" r:id="rId88"/>
    <p:sldId id="272" r:id="rId8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84626"/>
  </p:normalViewPr>
  <p:slideViewPr>
    <p:cSldViewPr snapToGrid="0" snapToObjects="1">
      <p:cViewPr varScale="1">
        <p:scale>
          <a:sx n="62" d="100"/>
          <a:sy n="62" d="100"/>
        </p:scale>
        <p:origin x="117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lervigen.com/spurious-correlation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ionsladecouverte.fr/attention_statistiques_-978270717238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Pour se convaincre du second point considérer les variables dont les valeurs sont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−5,−3,−1,1,3,5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5,3,1,1,3,5</m:t>
                    </m:r>
                  </m:oMath>
                </a14:m>
                <a:r>
                  <a:rPr lang="fr-FR" dirty="0"/>
                  <a:t>. On vérifie facilement que leur coefficient de corrélation est égal</a:t>
                </a:r>
                <a:r>
                  <a:rPr lang="fr-FR" baseline="0" dirty="0"/>
                  <a:t> à 0 mais pourtant la seconde variable est égale à la valeur absolue de la première, elles ne sont donc nullement indépendantes.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Pour se convaincre du second point considérer les variables dont les valeurs sont </a:t>
                </a:r>
                <a:r>
                  <a:rPr lang="fr-FR" b="0" i="0">
                    <a:latin typeface="Cambria Math" panose="02040503050406030204" pitchFamily="18" charset="0"/>
                  </a:rPr>
                  <a:t>−5,−3,−1,1,3,5</a:t>
                </a:r>
                <a:r>
                  <a:rPr lang="fr-FR" dirty="0"/>
                  <a:t> et </a:t>
                </a:r>
                <a:r>
                  <a:rPr lang="fr-FR" b="0" i="0">
                    <a:latin typeface="Cambria Math" panose="02040503050406030204" pitchFamily="18" charset="0"/>
                  </a:rPr>
                  <a:t>5,3,1,1,3,5</a:t>
                </a:r>
                <a:r>
                  <a:rPr lang="fr-FR" dirty="0"/>
                  <a:t>. On vérifie facilement que leur coefficient de corrélation est égal</a:t>
                </a:r>
                <a:r>
                  <a:rPr lang="fr-FR" baseline="0" dirty="0"/>
                  <a:t> à 0 mais pourtant la seconde variable est égale à la valeur absolue de la première, elles ne sont donc nullement indépendantes.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sz="12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1200" dirty="0"/>
                  <a:t> est égal à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200" dirty="0"/>
                  <a:t> ou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1200" dirty="0"/>
                  <a:t> les points du</a:t>
                </a:r>
                <a:r>
                  <a:rPr lang="fr-FR" sz="1200" baseline="0" dirty="0"/>
                  <a:t> nuage sont exactement alignés.</a:t>
                </a:r>
                <a:r>
                  <a:rPr lang="fr-FR" sz="1200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sz="1200" dirty="0"/>
                  <a:t>Si </a:t>
                </a:r>
                <a:r>
                  <a:rPr lang="fr-FR" sz="1200" b="0" i="0">
                    <a:latin typeface="Cambria Math" panose="02040503050406030204" pitchFamily="18" charset="0"/>
                  </a:rPr>
                  <a:t>𝑟_(𝑥,𝑦)</a:t>
                </a:r>
                <a:r>
                  <a:rPr lang="fr-FR" sz="1200" dirty="0"/>
                  <a:t> est égal à </a:t>
                </a:r>
                <a:r>
                  <a:rPr lang="fr-FR" sz="1200" b="0" i="0">
                    <a:latin typeface="Cambria Math" panose="02040503050406030204" pitchFamily="18" charset="0"/>
                  </a:rPr>
                  <a:t>1</a:t>
                </a:r>
                <a:r>
                  <a:rPr lang="fr-FR" sz="1200" dirty="0"/>
                  <a:t> ou </a:t>
                </a:r>
                <a:r>
                  <a:rPr lang="fr-FR" sz="1200" b="0" i="0">
                    <a:latin typeface="Cambria Math" panose="02040503050406030204" pitchFamily="18" charset="0"/>
                  </a:rPr>
                  <a:t>−1</a:t>
                </a:r>
                <a:r>
                  <a:rPr lang="fr-FR" sz="1200" dirty="0"/>
                  <a:t> les points du</a:t>
                </a:r>
                <a:r>
                  <a:rPr lang="fr-FR" sz="1200" baseline="0" dirty="0"/>
                  <a:t> nuage sont exactement alignés.</a:t>
                </a:r>
                <a:r>
                  <a:rPr lang="fr-FR" sz="1200" dirty="0"/>
                  <a:t> 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08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 toujours avec les valeurs extrêmes, pas de règle générale, il faut procéder au cas par cas.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8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Rien de péjoratif pour les sciences sociales, il s’agit juste du fait que de multiples facteurs parfois non identifiables ou non mesurables entrent en jeu dans cette discipline.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76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ne donnerons pas de détails théoriques sur ce genre de test, nous verrons seulement des applications lors des séances de travaux pratiques.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36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9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pourra consulter le site </a:t>
            </a:r>
            <a:r>
              <a:rPr lang="fr-FR" dirty="0" err="1">
                <a:hlinkClick r:id="rId3"/>
              </a:rPr>
              <a:t>Spurious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Correlations</a:t>
            </a:r>
            <a:r>
              <a:rPr lang="fr-FR" dirty="0">
                <a:hlinkClick r:id="rId3"/>
              </a:rPr>
              <a:t> (tylervigen.com)</a:t>
            </a:r>
            <a:r>
              <a:rPr lang="fr-FR" dirty="0"/>
              <a:t> qui propose de nombreux autres exemples.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Parfois la cause est m</a:t>
            </a:r>
            <a:r>
              <a:rPr lang="fr-FR" altLang="ja-JP" dirty="0">
                <a:ea typeface="ＭＳ Ｐゴシック" panose="020B0600070205080204" pitchFamily="34" charset="-128"/>
              </a:rPr>
              <a:t>ême très dure à expliciter : pensez au proverbes comme « Noël au balcon, Pâques au tison ». Ils sont le fruit d’observations empiriques, mais la corrélation constatée n’est pas vraiment explicable…</a:t>
            </a:r>
            <a:endParaRPr lang="fr-FR" alt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plus cyniques apprécieront </a:t>
            </a:r>
            <a:r>
              <a:rPr lang="fr-FR" altLang="fr-FR" dirty="0"/>
              <a:t>également le p</a:t>
            </a:r>
            <a:r>
              <a:rPr lang="fr-FR" altLang="ja-JP" dirty="0"/>
              <a:t>roverbe</a:t>
            </a:r>
            <a:r>
              <a:rPr lang="fr-FR" altLang="fr-FR" dirty="0"/>
              <a:t> de Pierre Desproges : « No</a:t>
            </a:r>
            <a:r>
              <a:rPr lang="fr-FR" altLang="ja-JP" dirty="0"/>
              <a:t>ël au scanner, Pâques au cimetière »…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407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/>
              <a:t>On aurait pu choisir de minimiser les écarts en valeur absolue. Mais des difficultés calculatoires seraient apparues : on n’aurait pas pu donner une solution explicite.</a:t>
            </a:r>
          </a:p>
          <a:p>
            <a:r>
              <a:rPr lang="fr-FR" altLang="fr-FR" dirty="0"/>
              <a:t>L’avantage des moindres carrés est d’obtenir facilement une solution au problème de minimisation.</a:t>
            </a:r>
          </a:p>
          <a:p>
            <a:r>
              <a:rPr lang="fr-FR" altLang="fr-FR" dirty="0"/>
              <a:t>La projection effectuée n’est pas une projection orthogonale, elle est faite parallèlement à l’axe des ordonnées.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87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Il est clair que la droite de régression va passer par le point moyen du nuage, c’est-à-dire le point de coordonnées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</m:oMath>
                </a14:m>
                <a:r>
                  <a:rPr lang="fr-FR" dirty="0"/>
                  <a:t>.</a:t>
                </a:r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Il est clair que la droite de régression va passer par le point moyen du nuage, c’est-à-dire le point de coordonnées </a:t>
                </a:r>
                <a:r>
                  <a:rPr lang="fr-FR" i="0">
                    <a:latin typeface="Cambria Math" panose="02040503050406030204" pitchFamily="18" charset="0"/>
                  </a:rPr>
                  <a:t>(¯</a:t>
                </a:r>
                <a:r>
                  <a:rPr lang="fr-FR" b="0" i="0">
                    <a:latin typeface="Cambria Math" panose="02040503050406030204" pitchFamily="18" charset="0"/>
                  </a:rPr>
                  <a:t>𝑥,¯𝑦)</a:t>
                </a:r>
                <a:r>
                  <a:rPr lang="fr-FR" dirty="0"/>
                  <a:t>.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5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pourra donc se servir de cette équation pour faire des prédictions.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556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/>
              <a:t>Si l’on se contente de représenter les caractères un par un et de les comparer, on oublie le fait qu’ils ont été mesurés sur les m</a:t>
            </a:r>
            <a:r>
              <a:rPr lang="fr-FR" altLang="ja-JP" dirty="0"/>
              <a:t>êmes individus.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6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Avec l’ajout ici d’un intervalle de confiance.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91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gardé les notations anglaises, Total Sum of Squares.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1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On a gardé les notations anglaises, Explained Sum of Squares et Residual Sum of Squares.</a:t>
                </a:r>
              </a:p>
              <a:p>
                <a:r>
                  <a:rPr lang="fr-FR" dirty="0"/>
                  <a:t>On a bien sûr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fr-FR" dirty="0"/>
                  <a:t>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fr-FR" dirty="0"/>
                  <a:t> à un facteur</a:t>
                </a:r>
                <a:r>
                  <a:rPr lang="fr-FR" baseline="0" dirty="0"/>
                  <a:t> multiplicatif près.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On a gardé les notations anglaises, Explained Sum of Squares et Residual Sum of Squares.</a:t>
                </a:r>
              </a:p>
              <a:p>
                <a:r>
                  <a:rPr lang="fr-FR" dirty="0"/>
                  <a:t>On a bien sûr </a:t>
                </a:r>
                <a:r>
                  <a:rPr lang="fr-FR" b="0" i="0">
                    <a:latin typeface="Cambria Math" panose="02040503050406030204" pitchFamily="18" charset="0"/>
                  </a:rPr>
                  <a:t>𝑀𝑆𝐸</a:t>
                </a:r>
                <a:r>
                  <a:rPr lang="fr-FR" dirty="0"/>
                  <a:t> égal à </a:t>
                </a:r>
                <a:r>
                  <a:rPr lang="fr-FR" b="0" i="0">
                    <a:latin typeface="Cambria Math" panose="02040503050406030204" pitchFamily="18" charset="0"/>
                  </a:rPr>
                  <a:t>𝑅𝑆𝑆</a:t>
                </a:r>
                <a:r>
                  <a:rPr lang="fr-FR" dirty="0"/>
                  <a:t> à un facteur</a:t>
                </a:r>
                <a:r>
                  <a:rPr lang="fr-FR" baseline="0" dirty="0"/>
                  <a:t> multiplicatif près.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61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démonstration de cette égalité n’est pas difficile d’un point de vue conceptuel mais très calculatoire.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8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reviendra également sur ces questions dans le cours 4MLSP d’apprentissage supervisé.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899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Tracé du modèle puissance.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29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anglais on utilise les acronymes LOESS (</a:t>
            </a:r>
            <a:r>
              <a:rPr lang="fr-FR" dirty="0" err="1"/>
              <a:t>Locally</a:t>
            </a:r>
            <a:r>
              <a:rPr lang="fr-FR" dirty="0"/>
              <a:t> </a:t>
            </a:r>
            <a:r>
              <a:rPr lang="fr-FR" dirty="0" err="1"/>
              <a:t>Estimated</a:t>
            </a:r>
            <a:r>
              <a:rPr lang="fr-FR" dirty="0"/>
              <a:t> </a:t>
            </a:r>
            <a:r>
              <a:rPr lang="fr-FR" dirty="0" err="1"/>
              <a:t>Scatterplot</a:t>
            </a:r>
            <a:r>
              <a:rPr lang="fr-FR" dirty="0"/>
              <a:t> </a:t>
            </a:r>
            <a:r>
              <a:rPr lang="fr-FR" dirty="0" err="1"/>
              <a:t>Smoothing</a:t>
            </a:r>
            <a:r>
              <a:rPr lang="fr-FR" dirty="0"/>
              <a:t>) and LOWESS (</a:t>
            </a:r>
            <a:r>
              <a:rPr lang="fr-FR" dirty="0" err="1"/>
              <a:t>Locally</a:t>
            </a:r>
            <a:r>
              <a:rPr lang="fr-FR" dirty="0"/>
              <a:t> </a:t>
            </a:r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Scatterplot</a:t>
            </a:r>
            <a:r>
              <a:rPr lang="fr-FR" dirty="0"/>
              <a:t> </a:t>
            </a:r>
            <a:r>
              <a:rPr lang="fr-FR" dirty="0" err="1"/>
              <a:t>Smoothing</a:t>
            </a:r>
            <a:r>
              <a:rPr lang="fr-FR" dirty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ne rentre pas trop dans les détails, la question n’est pas si simple que cela.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4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cet exemple la courbe obtenue n’est pas très lisse à cause du faible nombre d’observations.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64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remarque prendra tout son sens quand on étudiera des datasets plus volumineux.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447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s’agit vraiment d’une remarque, ces représentations sont maintenant désuètes.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Ces données sont tirées du livre de Joseph </a:t>
            </a:r>
            <a:r>
              <a:rPr lang="fr-FR" dirty="0" err="1"/>
              <a:t>Klatzmann</a:t>
            </a:r>
            <a:r>
              <a:rPr lang="fr-FR" dirty="0"/>
              <a:t> « Attention, Statistiques ! » (</a:t>
            </a:r>
            <a:r>
              <a:rPr lang="fr-FR" dirty="0">
                <a:hlinkClick r:id="rId3"/>
              </a:rPr>
              <a:t>Attention statistiques ! - Joseph </a:t>
            </a:r>
            <a:r>
              <a:rPr lang="fr-FR" dirty="0" err="1">
                <a:hlinkClick r:id="rId3"/>
              </a:rPr>
              <a:t>Klatzmann</a:t>
            </a:r>
            <a:r>
              <a:rPr lang="fr-FR" dirty="0">
                <a:hlinkClick r:id="rId3"/>
              </a:rPr>
              <a:t> - Éditions La Découverte (editionsladecouverte.fr)</a:t>
            </a:r>
            <a:r>
              <a:rPr lang="fr-FR" dirty="0"/>
              <a:t>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dirty="0"/>
              <a:t>La consommation d’alcool est un indice.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fr-FR" dirty="0"/>
              <a:t>L’espérance de vie est mesurée par rapport à celle du Japon, arbitrairement fixée à 100 (c’est la plus importante).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0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mpg	Miles/(US) gallon</a:t>
            </a:r>
          </a:p>
          <a:p>
            <a:r>
              <a:rPr lang="fr-FR" dirty="0" err="1"/>
              <a:t>cyl</a:t>
            </a:r>
            <a:r>
              <a:rPr lang="fr-FR" dirty="0"/>
              <a:t>	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cylinders</a:t>
            </a:r>
            <a:endParaRPr lang="fr-FR" dirty="0"/>
          </a:p>
          <a:p>
            <a:r>
              <a:rPr lang="fr-FR" dirty="0"/>
              <a:t>disp	</a:t>
            </a:r>
            <a:r>
              <a:rPr lang="fr-FR" dirty="0" err="1"/>
              <a:t>Displacement</a:t>
            </a:r>
            <a:r>
              <a:rPr lang="fr-FR" dirty="0"/>
              <a:t> (</a:t>
            </a:r>
            <a:r>
              <a:rPr lang="fr-FR" dirty="0" err="1"/>
              <a:t>cu.in</a:t>
            </a:r>
            <a:r>
              <a:rPr lang="fr-FR" dirty="0"/>
              <a:t>.)</a:t>
            </a:r>
          </a:p>
          <a:p>
            <a:r>
              <a:rPr lang="fr-FR" dirty="0"/>
              <a:t>hp	Gross horsepower</a:t>
            </a:r>
          </a:p>
          <a:p>
            <a:r>
              <a:rPr lang="fr-FR" dirty="0"/>
              <a:t>drat	</a:t>
            </a:r>
            <a:r>
              <a:rPr lang="fr-FR" dirty="0" err="1"/>
              <a:t>Rear</a:t>
            </a:r>
            <a:r>
              <a:rPr lang="fr-FR" dirty="0"/>
              <a:t> </a:t>
            </a:r>
            <a:r>
              <a:rPr lang="fr-FR" dirty="0" err="1"/>
              <a:t>axle</a:t>
            </a:r>
            <a:r>
              <a:rPr lang="fr-FR" dirty="0"/>
              <a:t> ratio</a:t>
            </a:r>
          </a:p>
          <a:p>
            <a:r>
              <a:rPr lang="fr-FR" dirty="0">
                <a:effectLst/>
              </a:rPr>
              <a:t>wt	</a:t>
            </a:r>
            <a:r>
              <a:rPr lang="fr-FR" dirty="0" err="1">
                <a:effectLst/>
              </a:rPr>
              <a:t>Weight</a:t>
            </a:r>
            <a:r>
              <a:rPr lang="fr-FR" dirty="0">
                <a:effectLst/>
              </a:rPr>
              <a:t> (1000 </a:t>
            </a:r>
            <a:r>
              <a:rPr lang="fr-FR" dirty="0" err="1">
                <a:effectLst/>
              </a:rPr>
              <a:t>lbs</a:t>
            </a:r>
            <a:r>
              <a:rPr lang="fr-FR" dirty="0">
                <a:effectLst/>
              </a:rPr>
              <a:t>)</a:t>
            </a:r>
            <a:endParaRPr lang="fr-FR" dirty="0"/>
          </a:p>
          <a:p>
            <a:r>
              <a:rPr lang="fr-FR" dirty="0"/>
              <a:t>qsec	1/4 mile time</a:t>
            </a:r>
          </a:p>
          <a:p>
            <a:r>
              <a:rPr lang="fr-FR" dirty="0"/>
              <a:t>vs	Engine (0 = V-</a:t>
            </a:r>
            <a:r>
              <a:rPr lang="fr-FR" dirty="0" err="1"/>
              <a:t>shaped</a:t>
            </a:r>
            <a:r>
              <a:rPr lang="fr-FR" dirty="0"/>
              <a:t>, 1 = straight)</a:t>
            </a:r>
          </a:p>
          <a:p>
            <a:r>
              <a:rPr lang="fr-FR" dirty="0" err="1"/>
              <a:t>am</a:t>
            </a:r>
            <a:r>
              <a:rPr lang="fr-FR" dirty="0"/>
              <a:t>	Transmission (0 = </a:t>
            </a:r>
            <a:r>
              <a:rPr lang="fr-FR" dirty="0" err="1"/>
              <a:t>automatic</a:t>
            </a:r>
            <a:r>
              <a:rPr lang="fr-FR" dirty="0"/>
              <a:t>, 1 = </a:t>
            </a:r>
            <a:r>
              <a:rPr lang="fr-FR" dirty="0" err="1"/>
              <a:t>manual</a:t>
            </a:r>
            <a:r>
              <a:rPr lang="fr-FR" dirty="0"/>
              <a:t>)</a:t>
            </a:r>
          </a:p>
          <a:p>
            <a:r>
              <a:rPr lang="fr-FR" dirty="0" err="1"/>
              <a:t>gear</a:t>
            </a:r>
            <a:r>
              <a:rPr lang="fr-FR" dirty="0"/>
              <a:t>	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gears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203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le nombre de variable est peu important, ce qui est le cas ici, on peut afficher également la valeur des corrélations.</a:t>
            </a:r>
          </a:p>
          <a:p>
            <a:r>
              <a:rPr lang="fr-FR" dirty="0"/>
              <a:t>Ceci dit une « carte de chaleur » de ce type est surtout utile quand le nombre de variables est grand, elle permet alors immédiatement de repérer les corrélations fortes entre deux variables.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0501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matrices précédentes étant clairement symétriques on peut se contenter d’en afficher qu’une moitié.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440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s’agit clairement d’une version multidimensionnelle de l’étude effectuée dans la première partie.</a:t>
            </a:r>
          </a:p>
          <a:p>
            <a:r>
              <a:rPr lang="fr-FR" dirty="0"/>
              <a:t>On ne fera pas de dessin mais c’est moralement la même chose qu’en dimension 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223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reconnait déjà là une matrice.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99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admettrons ce résultat.</a:t>
            </a:r>
          </a:p>
          <a:p>
            <a:r>
              <a:rPr lang="fr-FR" dirty="0"/>
              <a:t>Pour que l’inverse de cette matrice existe il faut que les vecteurs des échantillons des variables explicatives froment une famille libre.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64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720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s’agit d’une présentation très simplifiée…</a:t>
            </a:r>
          </a:p>
          <a:p>
            <a:r>
              <a:rPr lang="fr-FR" dirty="0"/>
              <a:t>Ces deux méthodes sont donc gloutonnes au sens algorithmique du terme.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/>
              <a:t>Ne pas tirer de conclusions h</a:t>
            </a:r>
            <a:r>
              <a:rPr lang="fr-FR" altLang="ja-JP" dirty="0"/>
              <a:t>â</a:t>
            </a:r>
            <a:r>
              <a:rPr lang="fr-FR" altLang="fr-FR" dirty="0"/>
              <a:t>tives à la lecture de ce graphique…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7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Quand le nuage comporte peu d’observations comme ici et que cela a du sens, on peut indiquer le nom des observations à côté de chaque point.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Reprendre ces points sur l’exemple précédent.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7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si simple à interpréter par des mots.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41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quel résultat d’algèbre linéaire cette dernière égalité peut-elle faire penser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7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À quel résultat d’algèbre linéaire la première inégalité peut-elle faire penser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sv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svg"/><Relationship Id="rId4" Type="http://schemas.openxmlformats.org/officeDocument/2006/relationships/image" Target="../media/image9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sv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sv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sv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Variables quantitatives (2) 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analyse multivariée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Analyse exploratoire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exemple (suite)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8EC485-033C-C64D-9536-332FCF86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0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interprétation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lecture d’un nuage de points nous renseigne sur trois points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L’intensité de la relation, qui sera d’autant plus forte que les points sont proches les uns des autres.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La nature de la relation, </a:t>
            </a:r>
            <a:r>
              <a:rPr lang="fr-FR" sz="2400" i="1" dirty="0"/>
              <a:t>i.e.</a:t>
            </a:r>
            <a:r>
              <a:rPr lang="fr-FR" sz="2400" dirty="0"/>
              <a:t> si elle est linéaire ou pas, qui se verra sur l’éventuel alignement des points.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La monotonie de la relation.</a:t>
            </a:r>
          </a:p>
        </p:txBody>
      </p:sp>
    </p:spTree>
    <p:extLst>
      <p:ext uri="{BB962C8B-B14F-4D97-AF65-F5344CB8AC3E}">
        <p14:creationId xmlns:p14="http://schemas.microsoft.com/office/powerpoint/2010/main" val="296166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Coefficient de corrélation : objectif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de ce coefficient est de mesurer numériquement l’éventuelle impression de linéarité laissée par la lecture du nuage de points.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renseignera également sur la croissance ou la décroissance de la relation.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le définir il faut introduire la notion de covariance.</a:t>
            </a:r>
          </a:p>
        </p:txBody>
      </p:sp>
      <p:pic>
        <p:nvPicPr>
          <p:cNvPr id="5" name="Graphique 4" descr="Fermeture à glissière avec un remplissage uni">
            <a:extLst>
              <a:ext uri="{FF2B5EF4-FFF2-40B4-BE49-F238E27FC236}">
                <a16:creationId xmlns:a16="http://schemas.microsoft.com/office/drawing/2014/main" id="{D67F0650-DD84-403A-BB28-D71273B8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8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53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Covariance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la </a:t>
                </a:r>
                <a:r>
                  <a:rPr lang="fr-FR" sz="2400" b="1" dirty="0"/>
                  <a:t>covariance</a:t>
                </a:r>
                <a:r>
                  <a:rPr lang="fr-FR" sz="2400" dirty="0"/>
                  <a:t> des échantillons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,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400" dirty="0"/>
                  <a:t>,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de la moyenne des produits des écarts de chacune des variables à sa moyenne.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53720"/>
              </a:xfrm>
              <a:prstGeom prst="rect">
                <a:avLst/>
              </a:prstGeom>
              <a:blipFill>
                <a:blip r:embed="rId3"/>
                <a:stretch>
                  <a:fillRect l="-927" t="-1096" b="-21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70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2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Covariance : remarques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d’une extension de la notion de variance car si l’on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r-FR" sz="2400" dirty="0"/>
                  <a:t> la variance de l’échantillon 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covariance est un opérateur symétrique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montrer facilement l’identité remarquable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29556"/>
              </a:xfrm>
              <a:prstGeom prst="rect">
                <a:avLst/>
              </a:prstGeom>
              <a:blipFill>
                <a:blip r:embed="rId3"/>
                <a:stretch>
                  <a:fillRect l="-927" t="-1153" r="-8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46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0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le </a:t>
                </a:r>
                <a:r>
                  <a:rPr lang="fr-FR" sz="2400" b="1" dirty="0"/>
                  <a:t>coefficient de corrélation</a:t>
                </a:r>
                <a:r>
                  <a:rPr lang="fr-FR" sz="2400" dirty="0"/>
                  <a:t> des échantillons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,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400" dirty="0"/>
                  <a:t>,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01672"/>
              </a:xfrm>
              <a:prstGeom prst="rect">
                <a:avLst/>
              </a:prstGeom>
              <a:blipFill>
                <a:blip r:embed="rId2"/>
                <a:stretch>
                  <a:fillRect l="-927" t="-10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863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501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propriétés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toujours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Par conséquent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−1≤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501087"/>
              </a:xfrm>
              <a:prstGeom prst="rect">
                <a:avLst/>
              </a:prstGeom>
              <a:blipFill>
                <a:blip r:embed="rId3"/>
                <a:stretch>
                  <a:fillRect l="-927" t="-13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oids inégaux avec un remplissage uni">
            <a:extLst>
              <a:ext uri="{FF2B5EF4-FFF2-40B4-BE49-F238E27FC236}">
                <a16:creationId xmlns:a16="http://schemas.microsoft.com/office/drawing/2014/main" id="{8C4B6A90-80CF-4300-93D1-3559AB4AE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7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interprétation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400" dirty="0"/>
                  <a:t> est proche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, il n’y a pas ou peu de relation linéaire entre les deux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ne signifie cependant pas que ces variables sont indépendantes, une relation d’une autre nature que linéaire peut exister entre elles.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76163"/>
              </a:xfrm>
              <a:prstGeom prst="rect">
                <a:avLst/>
              </a:prstGeom>
              <a:blipFill>
                <a:blip r:embed="rId3"/>
                <a:stretch>
                  <a:fillRect l="-927" t="-1587" b="-37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Lettre d’amour avec un remplissage uni">
            <a:extLst>
              <a:ext uri="{FF2B5EF4-FFF2-40B4-BE49-F238E27FC236}">
                <a16:creationId xmlns:a16="http://schemas.microsoft.com/office/drawing/2014/main" id="{0B1FDF59-BA90-4FF2-AE23-AD2F057C6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8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interprétation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400" dirty="0"/>
                  <a:t> est proche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400" dirty="0"/>
                  <a:t>) il existe une forte relation linéaire entre les deux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dit alors que les variables sont fortement corrélées (linéairement).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correspond à un nuage où les points sont sensiblement alignés de façon croissante (</a:t>
                </a:r>
                <a:r>
                  <a:rPr lang="fr-FR" sz="2400" i="1" dirty="0"/>
                  <a:t>resp</a:t>
                </a:r>
                <a:r>
                  <a:rPr lang="fr-FR" sz="2400" dirty="0"/>
                  <a:t>. décroissante).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84159"/>
              </a:xfrm>
              <a:prstGeom prst="rect">
                <a:avLst/>
              </a:prstGeom>
              <a:blipFill>
                <a:blip r:embed="rId3"/>
                <a:stretch>
                  <a:fillRect l="-927" t="-1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Recherche avec un remplissage uni">
            <a:extLst>
              <a:ext uri="{FF2B5EF4-FFF2-40B4-BE49-F238E27FC236}">
                <a16:creationId xmlns:a16="http://schemas.microsoft.com/office/drawing/2014/main" id="{8D614118-BECD-41C3-A70D-5BEE7864A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6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13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les variables “Alcohol Consumption“ et “Life Expectancy“ on a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≃102,55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≃0,912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retrouve ainsi numériquement l’impression d’alignement croissant suggéré par le nuage de points.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13333"/>
              </a:xfrm>
              <a:prstGeom prst="rect">
                <a:avLst/>
              </a:prstGeom>
              <a:blipFill>
                <a:blip r:embed="rId2"/>
                <a:stretch>
                  <a:fillRect l="-843" t="-12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4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Régression simple.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Régression multiple.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Coefficient de corrélation : robustesse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covariance et le coefficient de corrélation ne sont pas des paramètres robustes.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Ils sont en effet par définition très sensibles aux valeurs extrêmes.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pourra donc retirer certaines observations avant de mener une étude de régression.</a:t>
            </a:r>
          </a:p>
        </p:txBody>
      </p:sp>
      <p:pic>
        <p:nvPicPr>
          <p:cNvPr id="5" name="Graphique 4" descr="Escalade avec un remplissage uni">
            <a:extLst>
              <a:ext uri="{FF2B5EF4-FFF2-40B4-BE49-F238E27FC236}">
                <a16:creationId xmlns:a16="http://schemas.microsoft.com/office/drawing/2014/main" id="{60C199AC-1A17-447E-AE89-A6F339BE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remarque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expressions “proche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“ et “proche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“ ne sont bien sûr pas vraiment rigoureuses.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Ceci dit, selon le contexte, on se montrera plus ou moins exigeant avec la valeur du coefficient de corrélation.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des études scientifiques (physique, astronomie, etc.) on requerra des valeurs plus proche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qu’en sciences sociales par exemple.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927" t="-1288" b="-2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06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corrélation : remarque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existe également des tests statistiques permettant de vérifier si la valeur du coefficient de corrélation est significativement différente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2400" dirty="0"/>
                  <a:t> ou non.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Hypothèse nulle 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fr-FR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fr-F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kumimoji="0" lang="fr-F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kumimoji="0" lang="fr-FR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kumimoji="0" lang="fr-FR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fr-FR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Hypothèse alternative 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fr-FR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fr-F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fr-FR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</m:mr>
                      </m:m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24315"/>
              </a:xfrm>
              <a:prstGeom prst="rect">
                <a:avLst/>
              </a:prstGeom>
              <a:blipFill>
                <a:blip r:embed="rId3"/>
                <a:stretch>
                  <a:fillRect l="-927" t="-10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Différence entre causalité et corrélation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forte corrélation entre deux variables n’implique aucunement que la relation soit de cause à effet.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Souvent, les deux variables étudiées sont la cause commune d’une troisième.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l’exemple précédent, ce n’est bien sûr pas l’augmentation de la consommation d’alcool qui fait progresser l’espérance de vie. Il y a une cause commune, qui est ici la richesse du pays.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4365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Différence entre causalité et corrélation (suite)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multiplier les exemples du même type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Il y a ainsi une forte corrélation positive entre l’utilisation de crème solaire et le développement de cancer de la peau. La cause commune étant ici l’exposition au soleil.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La vente de lunettes de soleil et de glaces sont fortement corrélées et conséquence de températures chaudes.</a:t>
            </a:r>
          </a:p>
        </p:txBody>
      </p:sp>
      <p:pic>
        <p:nvPicPr>
          <p:cNvPr id="5" name="Graphique 4" descr="Crème glacée avec un remplissage uni">
            <a:extLst>
              <a:ext uri="{FF2B5EF4-FFF2-40B4-BE49-F238E27FC236}">
                <a16:creationId xmlns:a16="http://schemas.microsoft.com/office/drawing/2014/main" id="{666F3A56-5039-46D9-AF23-27A1D1B58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principe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le coefficient de corrélation est proche de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ou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il est naturel d’essayer de caractériser la droite qui passe “au mieux“ par le nuage. 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méthode des moindres carrés va consister à déterminer la droite qui minimise l’erreur quadratique moyenne entre les points du nuage et leur projection sur cette droite.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droite sera qualifiée de </a:t>
                </a:r>
                <a:r>
                  <a:rPr lang="fr-FR" sz="2400" b="1" dirty="0"/>
                  <a:t>droite de régression</a:t>
                </a:r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927" t="-1288" r="-1390" b="-2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60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Méthode des moindres carrés : principe (suite)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85234038-549B-47ED-856E-BD3399105ECD}"/>
              </a:ext>
            </a:extLst>
          </p:cNvPr>
          <p:cNvCxnSpPr>
            <a:cxnSpLocks/>
          </p:cNvCxnSpPr>
          <p:nvPr/>
        </p:nvCxnSpPr>
        <p:spPr>
          <a:xfrm>
            <a:off x="5300392" y="2865851"/>
            <a:ext cx="0" cy="3476847"/>
          </a:xfrm>
          <a:prstGeom prst="line">
            <a:avLst/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446CD50-C286-4FEB-ADB9-FCD305D3E2D2}"/>
              </a:ext>
            </a:extLst>
          </p:cNvPr>
          <p:cNvCxnSpPr>
            <a:cxnSpLocks/>
          </p:cNvCxnSpPr>
          <p:nvPr/>
        </p:nvCxnSpPr>
        <p:spPr>
          <a:xfrm flipH="1">
            <a:off x="4673071" y="5906763"/>
            <a:ext cx="5890437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ication 6">
            <a:extLst>
              <a:ext uri="{FF2B5EF4-FFF2-40B4-BE49-F238E27FC236}">
                <a16:creationId xmlns:a16="http://schemas.microsoft.com/office/drawing/2014/main" id="{813F9EEE-2C48-44C6-80F5-9489A69FF92C}"/>
              </a:ext>
            </a:extLst>
          </p:cNvPr>
          <p:cNvSpPr>
            <a:spLocks noChangeAspect="1"/>
          </p:cNvSpPr>
          <p:nvPr/>
        </p:nvSpPr>
        <p:spPr>
          <a:xfrm>
            <a:off x="6726586" y="424505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cation 8">
            <a:extLst>
              <a:ext uri="{FF2B5EF4-FFF2-40B4-BE49-F238E27FC236}">
                <a16:creationId xmlns:a16="http://schemas.microsoft.com/office/drawing/2014/main" id="{E1BD09BC-DD64-46B4-BB18-BACE04A90001}"/>
              </a:ext>
            </a:extLst>
          </p:cNvPr>
          <p:cNvSpPr>
            <a:spLocks noChangeAspect="1"/>
          </p:cNvSpPr>
          <p:nvPr/>
        </p:nvSpPr>
        <p:spPr>
          <a:xfrm>
            <a:off x="7799938" y="4665711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cation 9">
            <a:extLst>
              <a:ext uri="{FF2B5EF4-FFF2-40B4-BE49-F238E27FC236}">
                <a16:creationId xmlns:a16="http://schemas.microsoft.com/office/drawing/2014/main" id="{D4A6CD70-219F-491B-96D3-210D74C69C78}"/>
              </a:ext>
            </a:extLst>
          </p:cNvPr>
          <p:cNvSpPr>
            <a:spLocks noChangeAspect="1"/>
          </p:cNvSpPr>
          <p:nvPr/>
        </p:nvSpPr>
        <p:spPr>
          <a:xfrm>
            <a:off x="8338672" y="4741434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Multiplication 12">
            <a:extLst>
              <a:ext uri="{FF2B5EF4-FFF2-40B4-BE49-F238E27FC236}">
                <a16:creationId xmlns:a16="http://schemas.microsoft.com/office/drawing/2014/main" id="{BC2AD894-529E-4CE9-A86E-67E62F6AC016}"/>
              </a:ext>
            </a:extLst>
          </p:cNvPr>
          <p:cNvSpPr>
            <a:spLocks noChangeAspect="1"/>
          </p:cNvSpPr>
          <p:nvPr/>
        </p:nvSpPr>
        <p:spPr>
          <a:xfrm>
            <a:off x="7393604" y="4039422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Multiplication 14">
            <a:extLst>
              <a:ext uri="{FF2B5EF4-FFF2-40B4-BE49-F238E27FC236}">
                <a16:creationId xmlns:a16="http://schemas.microsoft.com/office/drawing/2014/main" id="{28733BA1-2F96-4511-8396-26B26A3E1A35}"/>
              </a:ext>
            </a:extLst>
          </p:cNvPr>
          <p:cNvSpPr>
            <a:spLocks noChangeAspect="1"/>
          </p:cNvSpPr>
          <p:nvPr/>
        </p:nvSpPr>
        <p:spPr>
          <a:xfrm>
            <a:off x="8138932" y="4192385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Multiplication 15">
            <a:extLst>
              <a:ext uri="{FF2B5EF4-FFF2-40B4-BE49-F238E27FC236}">
                <a16:creationId xmlns:a16="http://schemas.microsoft.com/office/drawing/2014/main" id="{F0EE8BA4-6129-4F67-A6D0-0EC89BE6122B}"/>
              </a:ext>
            </a:extLst>
          </p:cNvPr>
          <p:cNvSpPr>
            <a:spLocks noChangeAspect="1"/>
          </p:cNvSpPr>
          <p:nvPr/>
        </p:nvSpPr>
        <p:spPr>
          <a:xfrm>
            <a:off x="6365654" y="4900028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Multiplication 16">
            <a:extLst>
              <a:ext uri="{FF2B5EF4-FFF2-40B4-BE49-F238E27FC236}">
                <a16:creationId xmlns:a16="http://schemas.microsoft.com/office/drawing/2014/main" id="{81AC5671-D841-4AFC-B3C1-F4C364CFC66A}"/>
              </a:ext>
            </a:extLst>
          </p:cNvPr>
          <p:cNvSpPr>
            <a:spLocks noChangeAspect="1"/>
          </p:cNvSpPr>
          <p:nvPr/>
        </p:nvSpPr>
        <p:spPr>
          <a:xfrm>
            <a:off x="7060920" y="5326829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Multiplication 17">
            <a:extLst>
              <a:ext uri="{FF2B5EF4-FFF2-40B4-BE49-F238E27FC236}">
                <a16:creationId xmlns:a16="http://schemas.microsoft.com/office/drawing/2014/main" id="{4F8A10E2-CFA8-4456-A354-31DC3514A5B9}"/>
              </a:ext>
            </a:extLst>
          </p:cNvPr>
          <p:cNvSpPr>
            <a:spLocks noChangeAspect="1"/>
          </p:cNvSpPr>
          <p:nvPr/>
        </p:nvSpPr>
        <p:spPr>
          <a:xfrm>
            <a:off x="9452160" y="297937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Multiplication 18">
            <a:extLst>
              <a:ext uri="{FF2B5EF4-FFF2-40B4-BE49-F238E27FC236}">
                <a16:creationId xmlns:a16="http://schemas.microsoft.com/office/drawing/2014/main" id="{3E25B2CD-3A40-4E09-873D-0F6674EC3182}"/>
              </a:ext>
            </a:extLst>
          </p:cNvPr>
          <p:cNvSpPr>
            <a:spLocks noChangeAspect="1"/>
          </p:cNvSpPr>
          <p:nvPr/>
        </p:nvSpPr>
        <p:spPr>
          <a:xfrm>
            <a:off x="8597168" y="2979370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Multiplication 20">
            <a:extLst>
              <a:ext uri="{FF2B5EF4-FFF2-40B4-BE49-F238E27FC236}">
                <a16:creationId xmlns:a16="http://schemas.microsoft.com/office/drawing/2014/main" id="{7E7FA8A9-E053-4335-B393-827C99CBEA2B}"/>
              </a:ext>
            </a:extLst>
          </p:cNvPr>
          <p:cNvSpPr>
            <a:spLocks noChangeAspect="1"/>
          </p:cNvSpPr>
          <p:nvPr/>
        </p:nvSpPr>
        <p:spPr>
          <a:xfrm>
            <a:off x="7204920" y="4728913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81084A8-32DE-4432-A2B9-25B23A2237FA}"/>
                  </a:ext>
                </a:extLst>
              </p:cNvPr>
              <p:cNvSpPr txBox="1"/>
              <p:nvPr/>
            </p:nvSpPr>
            <p:spPr>
              <a:xfrm>
                <a:off x="10587513" y="5706708"/>
                <a:ext cx="509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81084A8-32DE-4432-A2B9-25B23A223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513" y="5706708"/>
                <a:ext cx="50978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CEEBDE52-A6D7-49DE-8C41-8DD799D7E6A0}"/>
                  </a:ext>
                </a:extLst>
              </p:cNvPr>
              <p:cNvSpPr txBox="1"/>
              <p:nvPr/>
            </p:nvSpPr>
            <p:spPr>
              <a:xfrm>
                <a:off x="5042547" y="2365714"/>
                <a:ext cx="509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CEEBDE52-A6D7-49DE-8C41-8DD799D7E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47" y="2365714"/>
                <a:ext cx="509788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Multiplication 24">
            <a:extLst>
              <a:ext uri="{FF2B5EF4-FFF2-40B4-BE49-F238E27FC236}">
                <a16:creationId xmlns:a16="http://schemas.microsoft.com/office/drawing/2014/main" id="{B5680F27-7F45-474D-9FDE-CF0FCF443378}"/>
              </a:ext>
            </a:extLst>
          </p:cNvPr>
          <p:cNvSpPr>
            <a:spLocks noChangeAspect="1"/>
          </p:cNvSpPr>
          <p:nvPr/>
        </p:nvSpPr>
        <p:spPr>
          <a:xfrm>
            <a:off x="9002970" y="4029705"/>
            <a:ext cx="144000" cy="144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D4BC701-B9F6-47D2-A26E-7E0BE986F721}"/>
              </a:ext>
            </a:extLst>
          </p:cNvPr>
          <p:cNvCxnSpPr>
            <a:cxnSpLocks/>
          </p:cNvCxnSpPr>
          <p:nvPr/>
        </p:nvCxnSpPr>
        <p:spPr>
          <a:xfrm flipV="1">
            <a:off x="5804277" y="2671282"/>
            <a:ext cx="4977350" cy="303542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F130493E-51A8-41F3-B223-16A4591E4D59}"/>
              </a:ext>
            </a:extLst>
          </p:cNvPr>
          <p:cNvCxnSpPr>
            <a:cxnSpLocks/>
          </p:cNvCxnSpPr>
          <p:nvPr/>
        </p:nvCxnSpPr>
        <p:spPr>
          <a:xfrm>
            <a:off x="8669168" y="3058498"/>
            <a:ext cx="0" cy="88634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FA81747-A9C3-4D73-92C4-438FF54874B0}"/>
              </a:ext>
            </a:extLst>
          </p:cNvPr>
          <p:cNvCxnSpPr>
            <a:cxnSpLocks/>
          </p:cNvCxnSpPr>
          <p:nvPr/>
        </p:nvCxnSpPr>
        <p:spPr>
          <a:xfrm>
            <a:off x="7871938" y="4411671"/>
            <a:ext cx="0" cy="34855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E0E5051-6470-4A59-9EA3-A2A2A437714C}"/>
              </a:ext>
            </a:extLst>
          </p:cNvPr>
          <p:cNvCxnSpPr>
            <a:cxnSpLocks/>
          </p:cNvCxnSpPr>
          <p:nvPr/>
        </p:nvCxnSpPr>
        <p:spPr>
          <a:xfrm>
            <a:off x="7465604" y="4147068"/>
            <a:ext cx="0" cy="529206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FD1460A-AE23-4CC7-B86A-9388DA10D467}"/>
              </a:ext>
            </a:extLst>
          </p:cNvPr>
          <p:cNvCxnSpPr>
            <a:cxnSpLocks/>
          </p:cNvCxnSpPr>
          <p:nvPr/>
        </p:nvCxnSpPr>
        <p:spPr>
          <a:xfrm>
            <a:off x="9083762" y="3689868"/>
            <a:ext cx="0" cy="399213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47D469C-4B8A-4322-84F3-6CDD62A8CF22}"/>
              </a:ext>
            </a:extLst>
          </p:cNvPr>
          <p:cNvCxnSpPr>
            <a:cxnSpLocks/>
          </p:cNvCxnSpPr>
          <p:nvPr/>
        </p:nvCxnSpPr>
        <p:spPr>
          <a:xfrm>
            <a:off x="9532952" y="3103087"/>
            <a:ext cx="0" cy="30480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82F8218-CF21-49B0-81D9-83553C261E8F}"/>
              </a:ext>
            </a:extLst>
          </p:cNvPr>
          <p:cNvCxnSpPr>
            <a:cxnSpLocks/>
          </p:cNvCxnSpPr>
          <p:nvPr/>
        </p:nvCxnSpPr>
        <p:spPr>
          <a:xfrm flipH="1">
            <a:off x="8410672" y="4147068"/>
            <a:ext cx="0" cy="72000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BCE4934-C300-400D-945F-991F6BBC02D1}"/>
              </a:ext>
            </a:extLst>
          </p:cNvPr>
          <p:cNvCxnSpPr>
            <a:cxnSpLocks/>
          </p:cNvCxnSpPr>
          <p:nvPr/>
        </p:nvCxnSpPr>
        <p:spPr>
          <a:xfrm>
            <a:off x="6437654" y="4972028"/>
            <a:ext cx="0" cy="354801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A697A53-7F75-453E-AC15-B22AB90ADC0F}"/>
              </a:ext>
            </a:extLst>
          </p:cNvPr>
          <p:cNvCxnSpPr>
            <a:cxnSpLocks/>
          </p:cNvCxnSpPr>
          <p:nvPr/>
        </p:nvCxnSpPr>
        <p:spPr>
          <a:xfrm>
            <a:off x="6801517" y="4371767"/>
            <a:ext cx="10941" cy="716078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EA40B67-F08E-45EB-B248-4F6B9CD062C1}"/>
              </a:ext>
            </a:extLst>
          </p:cNvPr>
          <p:cNvCxnSpPr>
            <a:cxnSpLocks/>
          </p:cNvCxnSpPr>
          <p:nvPr/>
        </p:nvCxnSpPr>
        <p:spPr>
          <a:xfrm>
            <a:off x="7138782" y="4885434"/>
            <a:ext cx="0" cy="513217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F778BABA-A5C5-45E3-9462-645D9E6F461C}"/>
              </a:ext>
            </a:extLst>
          </p:cNvPr>
          <p:cNvSpPr txBox="1"/>
          <p:nvPr/>
        </p:nvSpPr>
        <p:spPr>
          <a:xfrm>
            <a:off x="844825" y="2969771"/>
            <a:ext cx="3408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L’erreur quadratique moyenne, ce que l’on cherche à minimiser, est la moyenne des carrés des distances “en bleues“.</a:t>
            </a:r>
          </a:p>
        </p:txBody>
      </p:sp>
    </p:spTree>
    <p:extLst>
      <p:ext uri="{BB962C8B-B14F-4D97-AF65-F5344CB8AC3E}">
        <p14:creationId xmlns:p14="http://schemas.microsoft.com/office/powerpoint/2010/main" val="311975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9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dispose donc de l’échantillon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de la variable explicative et de l’échantillon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de la variable à expliquer.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L’équation de la droite de régression est de la forme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on 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/>
                  <a:t> l’estimation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donnée par cette droite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99163"/>
              </a:xfrm>
              <a:prstGeom prst="rect">
                <a:avLst/>
              </a:prstGeom>
              <a:blipFill>
                <a:blip r:embed="rId2"/>
                <a:stretch>
                  <a:fillRect l="-927" t="-1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7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29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l’erreur commise en estimant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par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 façon équivalente on a 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29575"/>
              </a:xfrm>
              <a:prstGeom prst="rect">
                <a:avLst/>
              </a:prstGeom>
              <a:blipFill>
                <a:blip r:embed="rId2"/>
                <a:stretch>
                  <a:fillRect l="-927" t="-1274" r="-2433" b="-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97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L’erreur quadratique moyenne est alors égale à 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méthode des moindres carrés va consister à déterminer 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qui minimisent cette erreur quadratique moyenne.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blipFill>
                <a:blip r:embed="rId2"/>
                <a:stretch>
                  <a:fillRect l="-927" t="-1203" b="-2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Régression simple.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51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de la droite de régression obtenue par la méthode des moindres carrés sont égaux 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51861"/>
              </a:xfrm>
              <a:prstGeom prst="rect">
                <a:avLst/>
              </a:prstGeom>
              <a:blipFill>
                <a:blip r:embed="rId3"/>
                <a:stretch>
                  <a:fillRect l="-927" t="-1301" b="-13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ille avec un remplissage uni">
            <a:extLst>
              <a:ext uri="{FF2B5EF4-FFF2-40B4-BE49-F238E27FC236}">
                <a16:creationId xmlns:a16="http://schemas.microsoft.com/office/drawing/2014/main" id="{C5F49FF3-C09B-4C70-9D09-2FD70F0F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preuve du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considère l’erreur quadratique moyenne comme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minimiser cette fonction, on regarde quand ses dérivées partielles sont nulles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m:rPr>
                          <m:nor/>
                        </m:rPr>
                        <a:rPr lang="fr-FR" sz="2400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12069"/>
              </a:xfrm>
              <a:prstGeom prst="rect">
                <a:avLst/>
              </a:prstGeom>
              <a:blipFill>
                <a:blip r:embed="rId2"/>
                <a:stretch>
                  <a:fillRect l="-927" t="-1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9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24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preuve du théorème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24692"/>
              </a:xfrm>
              <a:prstGeom prst="rect">
                <a:avLst/>
              </a:prstGeom>
              <a:blipFill>
                <a:blip r:embed="rId2"/>
                <a:stretch>
                  <a:fillRect l="-927" t="-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315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preuve du théorème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Et par suite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927" t="-1429" b="-1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1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955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preuve du théorème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reporte cette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dans l’expression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vient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955442"/>
              </a:xfrm>
              <a:prstGeom prst="rect">
                <a:avLst/>
              </a:prstGeom>
              <a:blipFill>
                <a:blip r:embed="rId2"/>
                <a:stretch>
                  <a:fillRect l="-927" t="-12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312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8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preuve du théorème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alors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</m:d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87548"/>
              </a:xfrm>
              <a:prstGeom prst="rect">
                <a:avLst/>
              </a:prstGeom>
              <a:blipFill>
                <a:blip r:embed="rId2"/>
                <a:stretch>
                  <a:fillRect l="-927" t="-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5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562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preuve du théorème (fin)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vient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Finalement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Q.E.D.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562146"/>
              </a:xfrm>
              <a:prstGeom prst="rect">
                <a:avLst/>
              </a:prstGeom>
              <a:blipFill>
                <a:blip r:embed="rId2"/>
                <a:stretch>
                  <a:fillRect l="-927" t="-1070" b="-21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92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Méthode des moindres carrés : exemple</a:t>
                </a:r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la régression de la variable “Life Expectancy“ par rapport à la variable “Alcohol Consumption“ on a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≃51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≃2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,9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fr-FR" sz="2400" dirty="0"/>
              </a:p>
              <a:p>
                <a:pPr lvl="1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L’équation de la droite de régression est donc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=51,99+2,98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927" t="-1288" b="-27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artini avec un remplissage uni">
            <a:extLst>
              <a:ext uri="{FF2B5EF4-FFF2-40B4-BE49-F238E27FC236}">
                <a16:creationId xmlns:a16="http://schemas.microsoft.com/office/drawing/2014/main" id="{D6D9058E-B750-4D15-AC20-F9818DFE2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2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Méthode des moindres carrés : exemple, visualisation de la droite de régression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C29400-DDE4-F44A-B9D3-6764252C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2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Méthode des moindres carrés : exemple, visualisation de la droite de régression</a:t>
            </a:r>
            <a:endParaRPr lang="fr-FR" sz="24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87FEF63-AEE9-3343-AE9F-07723B8C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1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/>
              <a:t>1. Régression simple.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simple : objectifs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ici d’étudier simultanément deux variables quantitatives (continues).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cherchera à savoir si l’une des deux variables peut s’exprimer comme une fonction linéaire de l’autre.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Cela se vérifiera graphiquement, en utilisant un nuage de points, ainsi que numériquement, avec le calcul du coefficient de corrélation.</a:t>
            </a:r>
          </a:p>
        </p:txBody>
      </p:sp>
      <p:pic>
        <p:nvPicPr>
          <p:cNvPr id="5" name="Graphique 4" descr="Lien avec un remplissage uni">
            <a:extLst>
              <a:ext uri="{FF2B5EF4-FFF2-40B4-BE49-F238E27FC236}">
                <a16:creationId xmlns:a16="http://schemas.microsoft.com/office/drawing/2014/main" id="{A28F5753-7B68-4386-A056-4D329211E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2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définitions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définir plusieurs mesures relatives à la variabilité de la variable à expliquer.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totale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tout simplement de la variance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à un coefficient multiplicatif près.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24545"/>
              </a:xfrm>
              <a:prstGeom prst="rect">
                <a:avLst/>
              </a:prstGeom>
              <a:blipFill>
                <a:blip r:embed="rId3"/>
                <a:stretch>
                  <a:fillRect l="-927" t="-1102" b="-2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66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9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définitions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expliquée par le modèle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résiduelle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94106"/>
              </a:xfrm>
              <a:prstGeom prst="rect">
                <a:avLst/>
              </a:prstGeom>
              <a:blipFill>
                <a:blip r:embed="rId3"/>
                <a:stretch>
                  <a:fillRect l="-927" t="-10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94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résultats importants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démontrer que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blipFill>
                <a:blip r:embed="rId3"/>
                <a:stretch>
                  <a:fillRect l="-927" t="-12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529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27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résultats importants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l’égalité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signifie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s’interprète comme la proportion de la variance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expliquée par le modèle.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valeur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s’appelle le </a:t>
                </a:r>
                <a:r>
                  <a:rPr lang="fr-FR" sz="2400" b="1" dirty="0"/>
                  <a:t>coefficient de détermination </a:t>
                </a:r>
                <a:r>
                  <a:rPr lang="fr-FR" sz="2400" dirty="0"/>
                  <a:t>de la régression.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279954"/>
              </a:xfrm>
              <a:prstGeom prst="rect">
                <a:avLst/>
              </a:prstGeom>
              <a:blipFill>
                <a:blip r:embed="rId2"/>
                <a:stretch>
                  <a:fillRect l="-927" t="-1140" b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35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714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l’exemple précédent,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≃0,8316</m:t>
                    </m:r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Cela signifie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83,16%</m:t>
                    </m:r>
                  </m:oMath>
                </a14:m>
                <a:r>
                  <a:rPr lang="fr-FR" sz="2400" dirty="0"/>
                  <a:t> </a:t>
                </a:r>
                <a:r>
                  <a:rPr lang="fr-FR" altLang="fr-FR" sz="2400" dirty="0"/>
                  <a:t>des différences d’espérance de vie entre les pays sont expliquées par la connaissance des consommations d’alcool.</a:t>
                </a:r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714269"/>
              </a:xfrm>
              <a:prstGeom prst="rect">
                <a:avLst/>
              </a:prstGeom>
              <a:blipFill>
                <a:blip r:embed="rId2"/>
                <a:stretch>
                  <a:fillRect l="-927" t="-1798" b="-42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que 5" descr="Coupes à champagne avec un remplissage uni">
            <a:extLst>
              <a:ext uri="{FF2B5EF4-FFF2-40B4-BE49-F238E27FC236}">
                <a16:creationId xmlns:a16="http://schemas.microsoft.com/office/drawing/2014/main" id="{E3CD7C1E-D437-45CC-A348-710EAB7A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8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324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preuve de l’égalité du coefficient de détermination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bar>
                                    <m:barPr>
                                      <m:pos m:val="top"/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D’où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bar>
                                                <m:barPr>
                                                  <m:pos m:val="top"/>
                                                  <m:ctrlP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barPr>
                                                <m:e>
                                                  <m:r>
                                                    <a:rPr lang="fr-F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ba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324774"/>
              </a:xfrm>
              <a:prstGeom prst="rect">
                <a:avLst/>
              </a:prstGeom>
              <a:blipFill>
                <a:blip r:embed="rId2"/>
                <a:stretch>
                  <a:fillRect l="-927" t="-1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678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84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preuve de l’égalité du coefficient de détermination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Ainsi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Et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Q.E.D.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84258"/>
              </a:xfrm>
              <a:prstGeom prst="rect">
                <a:avLst/>
              </a:prstGeom>
              <a:blipFill>
                <a:blip r:embed="rId2"/>
                <a:stretch>
                  <a:fillRect l="-927" t="-1019" b="-1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361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Modèles non linéaires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Après avoir tracé un graphique de corrélation, la forme du nuage de points peut parfois suggérer une relation autre que linéaire.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des changements de variable judicieux, sachant déterminer une droite de régression, on pourra construire des modèles logarithmique, puissance ou exponentiel.</a:t>
            </a:r>
          </a:p>
        </p:txBody>
      </p:sp>
      <p:pic>
        <p:nvPicPr>
          <p:cNvPr id="5" name="Graphique 4" descr="Plateforme pétrolière avec un remplissage uni">
            <a:extLst>
              <a:ext uri="{FF2B5EF4-FFF2-40B4-BE49-F238E27FC236}">
                <a16:creationId xmlns:a16="http://schemas.microsoft.com/office/drawing/2014/main" id="{08B651AC-160F-BC4E-94E4-60235158E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74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Modèles non linéaires : changement de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C34C552-5334-BE43-9336-9063C1451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666494"/>
                  </p:ext>
                </p:extLst>
              </p:nvPr>
            </p:nvGraphicFramePr>
            <p:xfrm>
              <a:off x="174702" y="2692362"/>
              <a:ext cx="11842596" cy="19130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60649">
                      <a:extLst>
                        <a:ext uri="{9D8B030D-6E8A-4147-A177-3AD203B41FA5}">
                          <a16:colId xmlns:a16="http://schemas.microsoft.com/office/drawing/2014/main" val="1879998736"/>
                        </a:ext>
                      </a:extLst>
                    </a:gridCol>
                    <a:gridCol w="2960649">
                      <a:extLst>
                        <a:ext uri="{9D8B030D-6E8A-4147-A177-3AD203B41FA5}">
                          <a16:colId xmlns:a16="http://schemas.microsoft.com/office/drawing/2014/main" val="300109434"/>
                        </a:ext>
                      </a:extLst>
                    </a:gridCol>
                    <a:gridCol w="2960649">
                      <a:extLst>
                        <a:ext uri="{9D8B030D-6E8A-4147-A177-3AD203B41FA5}">
                          <a16:colId xmlns:a16="http://schemas.microsoft.com/office/drawing/2014/main" val="3839063952"/>
                        </a:ext>
                      </a:extLst>
                    </a:gridCol>
                    <a:gridCol w="2960649">
                      <a:extLst>
                        <a:ext uri="{9D8B030D-6E8A-4147-A177-3AD203B41FA5}">
                          <a16:colId xmlns:a16="http://schemas.microsoft.com/office/drawing/2014/main" val="2902871626"/>
                        </a:ext>
                      </a:extLst>
                    </a:gridCol>
                  </a:tblGrid>
                  <a:tr h="6411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Modèle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Expression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Expression équivalente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Changement de variable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34233"/>
                      </a:ext>
                    </a:extLst>
                  </a:tr>
                  <a:tr h="424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Puissance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fr-F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5896404"/>
                      </a:ext>
                    </a:extLst>
                  </a:tr>
                  <a:tr h="4235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Exponentiel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fr-F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func>
                                          <m:funcPr>
                                            <m:ctrl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sz="20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319863"/>
                      </a:ext>
                    </a:extLst>
                  </a:tr>
                  <a:tr h="4235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Logarithmique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fr-FR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6454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C34C552-5334-BE43-9336-9063C1451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666494"/>
                  </p:ext>
                </p:extLst>
              </p:nvPr>
            </p:nvGraphicFramePr>
            <p:xfrm>
              <a:off x="174702" y="2692362"/>
              <a:ext cx="11842596" cy="19130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60649">
                      <a:extLst>
                        <a:ext uri="{9D8B030D-6E8A-4147-A177-3AD203B41FA5}">
                          <a16:colId xmlns:a16="http://schemas.microsoft.com/office/drawing/2014/main" val="1879998736"/>
                        </a:ext>
                      </a:extLst>
                    </a:gridCol>
                    <a:gridCol w="2960649">
                      <a:extLst>
                        <a:ext uri="{9D8B030D-6E8A-4147-A177-3AD203B41FA5}">
                          <a16:colId xmlns:a16="http://schemas.microsoft.com/office/drawing/2014/main" val="300109434"/>
                        </a:ext>
                      </a:extLst>
                    </a:gridCol>
                    <a:gridCol w="2960649">
                      <a:extLst>
                        <a:ext uri="{9D8B030D-6E8A-4147-A177-3AD203B41FA5}">
                          <a16:colId xmlns:a16="http://schemas.microsoft.com/office/drawing/2014/main" val="3839063952"/>
                        </a:ext>
                      </a:extLst>
                    </a:gridCol>
                    <a:gridCol w="2960649">
                      <a:extLst>
                        <a:ext uri="{9D8B030D-6E8A-4147-A177-3AD203B41FA5}">
                          <a16:colId xmlns:a16="http://schemas.microsoft.com/office/drawing/2014/main" val="2902871626"/>
                        </a:ext>
                      </a:extLst>
                    </a:gridCol>
                  </a:tblGrid>
                  <a:tr h="6411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Modèle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Expression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Expression équivalente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fr-FR" sz="2000" dirty="0"/>
                            <a:t>Changement de variable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234233"/>
                      </a:ext>
                    </a:extLst>
                  </a:tr>
                  <a:tr h="4249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Puissance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150000" r="-200858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50000" r="-100000" b="-2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1288" t="-150000" r="-429" b="-2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5896404"/>
                      </a:ext>
                    </a:extLst>
                  </a:tr>
                  <a:tr h="4235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Exponentiel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257576" r="-20085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57576" r="-10000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1288" t="-257576" r="-429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2319863"/>
                      </a:ext>
                    </a:extLst>
                  </a:tr>
                  <a:tr h="4235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2000" dirty="0"/>
                            <a:t>Logarithmique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58" t="-347059" r="-200858" b="-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1288" t="-347059" r="-429" b="-2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64544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7300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Modèles non linéaires : changement de variables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choisir un modèle parmi les quatre on peut calculer les coefficients de corrélations de chacun d’eux et retenir le meilleur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Modèle linéaire : corrélation entre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Modèle puissance : corrélation entre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Modèle exponentiel : corrélation entre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Modèle logarithmique : corrélation entre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Médaille avec un remplissage uni">
            <a:extLst>
              <a:ext uri="{FF2B5EF4-FFF2-40B4-BE49-F238E27FC236}">
                <a16:creationId xmlns:a16="http://schemas.microsoft.com/office/drawing/2014/main" id="{40226946-08C7-AC4D-AB8A-7D736C4C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simple : notations utilisées dans cette partie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sz="2400" dirty="0"/>
                  <a:t> deux variables quantitatives.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suppose que l’on dispose d’un échantillon de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observations de ces variables et l’on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les différentes valeurs mesurées de la première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celles de la seconde.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2"/>
                <a:stretch>
                  <a:fillRect l="-927" t="-1600" r="-579" b="-3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Diamant avec un remplissage uni">
            <a:extLst>
              <a:ext uri="{FF2B5EF4-FFF2-40B4-BE49-F238E27FC236}">
                <a16:creationId xmlns:a16="http://schemas.microsoft.com/office/drawing/2014/main" id="{75F93C9E-87E6-440B-9F20-1AA45EF37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76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99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Modèles non linéaires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les variables “Alcohol Consumption“ et “Life Expectancy“ on a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=0,912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func>
                          <m:func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=0,932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=0,911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func>
                          <m:func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40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=0,913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retiendra donc le modèle puissance, et l’on obtient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=46,609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0,2632</m:t>
                        </m:r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991542"/>
              </a:xfrm>
              <a:prstGeom prst="rect">
                <a:avLst/>
              </a:prstGeom>
              <a:blipFill>
                <a:blip r:embed="rId2"/>
                <a:stretch>
                  <a:fillRect l="-843" t="-1266" b="-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257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Modèles non linéaires : exemple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0643BE-AC79-CC4A-9936-BB3D1463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39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locale : principe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une régression locale on ne cherche pas à construire une fonction “globale“ définie à partir de l’ensemble des données.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chaque observation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, on détermine un polynôme (de degré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 ou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400" dirty="0"/>
                  <a:t> en général) qui va le mieux passer par le nuage en donnant un poids supérieur aux valeurs proches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alors une fonction de régression locale en “concaténant“ les différents polynômes obtenus.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3"/>
                <a:stretch>
                  <a:fillRect l="-843" t="-1220" r="-1566" b="-21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29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locale :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A4E374-D8CA-934C-B225-EC9477228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11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locale : remarques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fait de ne pas rechercher une fonction de régression globale permet d’obtenir des résultats intéressants qui “collent“ bien aux données.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Communiquer le résultat d’une telle régression est cependant délicat, car aucune expression explicite par des formules mathématiques n’est calculée.</a:t>
            </a:r>
          </a:p>
        </p:txBody>
      </p:sp>
      <p:pic>
        <p:nvPicPr>
          <p:cNvPr id="5" name="Graphique 4" descr="Colle avec un remplissage uni">
            <a:extLst>
              <a:ext uri="{FF2B5EF4-FFF2-40B4-BE49-F238E27FC236}">
                <a16:creationId xmlns:a16="http://schemas.microsoft.com/office/drawing/2014/main" id="{00CDB440-24FC-A143-8313-93C685E3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20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simple : remarques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existe d’autres constructions moins sophistiquées d’une droite de régression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Droite centrée de valeurs extrêmes : il s’agit de la droite passant par le point moyen du nuage,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le point de coordonnées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</m:oMath>
                </a14:m>
                <a:r>
                  <a:rPr lang="fr-FR" sz="2400" dirty="0"/>
                  <a:t>, et qui est parallèle à la droite reliant les deux points extrêmes du nuage.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Droite de Mayer : on sépare arbitrairement le nuage en deux sous-parties et de façon cohérente par rapport aux données, et on considère la droite passant les points moyens de ces deux sous-nuages.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3"/>
                <a:stretch>
                  <a:fillRect l="-843" t="-1220" r="-241" b="-21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79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Régression simple.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Régression multiple.</a:t>
            </a:r>
          </a:p>
        </p:txBody>
      </p:sp>
    </p:spTree>
    <p:extLst>
      <p:ext uri="{BB962C8B-B14F-4D97-AF65-F5344CB8AC3E}">
        <p14:creationId xmlns:p14="http://schemas.microsoft.com/office/powerpoint/2010/main" val="2964092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multiple : objectifs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est ici d’étudier simultanément au moins trois variables quantitatives (continues).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cherchera en particulier à savoir si l’une des variables peut s’exprimer comme une fonction linéaire des autres.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va réutiliser notamment la notion de corrélation, en l’appliquant à tous les couples de variables.</a:t>
            </a:r>
          </a:p>
        </p:txBody>
      </p:sp>
    </p:spTree>
    <p:extLst>
      <p:ext uri="{BB962C8B-B14F-4D97-AF65-F5344CB8AC3E}">
        <p14:creationId xmlns:p14="http://schemas.microsoft.com/office/powerpoint/2010/main" val="3441506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récurrent utilisé dans la suite : dataset cars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257420-4DCC-E14B-B834-7D48B057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31600"/>
            <a:ext cx="7924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Table des valeurs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Tableau à simple entrée : pour chaque observation on renseigne la valeur de chacune des deux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pourra éventuellement ordonner les observations si l’une des deux variables mesure le temps (des années par exemple).</a:t>
            </a:r>
          </a:p>
        </p:txBody>
      </p:sp>
      <p:pic>
        <p:nvPicPr>
          <p:cNvPr id="5" name="Graphique 4" descr="Sablier 60% avec un remplissage uni">
            <a:extLst>
              <a:ext uri="{FF2B5EF4-FFF2-40B4-BE49-F238E27FC236}">
                <a16:creationId xmlns:a16="http://schemas.microsoft.com/office/drawing/2014/main" id="{016EF78F-275B-47AA-B4C8-B93A6756C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75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cas de trois variables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le cas où l’on ne veut représenter que trois variables on pourra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Dessiner un nuage de points à deux dimensions avec la première variable en abscisse, la deuxième en ordonnée et des points de diamètres proportionnels aux valeurs de la troisième.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Dessiner un nuage de points à trois dimensions.</a:t>
            </a:r>
          </a:p>
        </p:txBody>
      </p:sp>
      <p:pic>
        <p:nvPicPr>
          <p:cNvPr id="5" name="Graphique 4" descr="Planète avec un remplissage uni">
            <a:extLst>
              <a:ext uri="{FF2B5EF4-FFF2-40B4-BE49-F238E27FC236}">
                <a16:creationId xmlns:a16="http://schemas.microsoft.com/office/drawing/2014/main" id="{F19B911E-0BC8-044D-9A0E-1F5E78E68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73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exemple avec trois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75494A-11D2-B547-ADC4-BE922A2B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29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exemple avec trois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012566-284A-2048-A6CE-B4F0BFEB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1662062"/>
            <a:ext cx="6480000" cy="57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43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Nuage de points : cas général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crée une matrice de nuages : à l’intersection de la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ligne et de la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colonne on représente le nuage de points formé avec les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Sur la diagonale on pourra représenter au choix des histogrammes ou des courbes de densité.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r="-120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Bulle de pensée avec un remplissage uni">
            <a:extLst>
              <a:ext uri="{FF2B5EF4-FFF2-40B4-BE49-F238E27FC236}">
                <a16:creationId xmlns:a16="http://schemas.microsoft.com/office/drawing/2014/main" id="{5B0FEC88-84BF-D749-830B-CD048E89E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42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7" y="1431230"/>
            <a:ext cx="444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exemple d’une matrice de nuages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F58597-4FFA-4F48-B0F2-1C44E558EC5E}"/>
              </a:ext>
            </a:extLst>
          </p:cNvPr>
          <p:cNvSpPr txBox="1"/>
          <p:nvPr/>
        </p:nvSpPr>
        <p:spPr>
          <a:xfrm>
            <a:off x="844826" y="3224053"/>
            <a:ext cx="41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Ici on représente des histogrammes sur la diagonale.</a:t>
            </a:r>
          </a:p>
        </p:txBody>
      </p:sp>
      <p:pic>
        <p:nvPicPr>
          <p:cNvPr id="8" name="Image 7" descr="Une image contenant texte, mots croisés, ouvrir, public&#10;&#10;Description générée automatiquement">
            <a:extLst>
              <a:ext uri="{FF2B5EF4-FFF2-40B4-BE49-F238E27FC236}">
                <a16:creationId xmlns:a16="http://schemas.microsoft.com/office/drawing/2014/main" id="{F8EB814D-FBE7-5C4C-9A48-8BAEBC26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19" y="365126"/>
            <a:ext cx="6120000" cy="63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30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8579FD-FC90-614B-828A-D7D631879EE5}"/>
              </a:ext>
            </a:extLst>
          </p:cNvPr>
          <p:cNvSpPr txBox="1"/>
          <p:nvPr/>
        </p:nvSpPr>
        <p:spPr>
          <a:xfrm>
            <a:off x="844827" y="1431230"/>
            <a:ext cx="444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exemple d’une matrice de nuages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B13F21-593A-A642-A7B7-BA40CD2F25C1}"/>
              </a:ext>
            </a:extLst>
          </p:cNvPr>
          <p:cNvSpPr txBox="1"/>
          <p:nvPr/>
        </p:nvSpPr>
        <p:spPr>
          <a:xfrm>
            <a:off x="844826" y="3224053"/>
            <a:ext cx="4128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Ici on représente des courbes de densité sur la diagonale.</a:t>
            </a:r>
          </a:p>
        </p:txBody>
      </p:sp>
      <p:pic>
        <p:nvPicPr>
          <p:cNvPr id="9" name="Image 8" descr="Une image contenant texte, shoji, mots croisés, aérien&#10;&#10;Description générée automatiquement">
            <a:extLst>
              <a:ext uri="{FF2B5EF4-FFF2-40B4-BE49-F238E27FC236}">
                <a16:creationId xmlns:a16="http://schemas.microsoft.com/office/drawing/2014/main" id="{C190E1BC-CDEC-274B-A5BD-A192A471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00" y="363600"/>
            <a:ext cx="6120596" cy="63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82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Matrice de corrélation : principe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Cette matrice va être constituée des coefficients de corrélation de tous les couples de variables.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Plus précisément, à l’intersection de la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ligne de la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colonne on calcule le coefficient de corrélation des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-ème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-ème variables.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valeurs de la diagonale sont bien sûr toutes égales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 et cette matrice est nécessairement symétrique.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903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Matrice de corrélation : exemple</a:t>
            </a:r>
            <a:endParaRPr lang="fr-FR" sz="24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84DB18-0B78-5647-9199-CC512A66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726008"/>
            <a:ext cx="7035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88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Matrice de corrélation : exemple (suite)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51AB3E3-8E70-DB42-9C2A-6A3EC671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595" y="1892895"/>
            <a:ext cx="5760000" cy="5082353"/>
          </a:xfrm>
          <a:prstGeom prst="rect">
            <a:avLst/>
          </a:prstGeom>
        </p:spPr>
      </p:pic>
      <p:pic>
        <p:nvPicPr>
          <p:cNvPr id="11" name="Image 10" descr="Une image contenant carré&#10;&#10;Description générée automatiquement">
            <a:extLst>
              <a:ext uri="{FF2B5EF4-FFF2-40B4-BE49-F238E27FC236}">
                <a16:creationId xmlns:a16="http://schemas.microsoft.com/office/drawing/2014/main" id="{12FD7906-4853-974D-899D-FF39B796C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96" y="1892895"/>
            <a:ext cx="5760000" cy="50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3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Matrice de corrélation : exemple (suite)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42880-1038-744C-8A9E-4F6F4CFD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0" y="1893600"/>
            <a:ext cx="5760000" cy="50823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48F8D59-19F1-4A49-981B-BB741E26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00" y="1892895"/>
            <a:ext cx="5760000" cy="50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1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Table des valeurs :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AEB607-B67A-984E-8764-AE1C0FD9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2114519"/>
            <a:ext cx="4991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68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multiple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va être ici de caractériser l’hyperplan qui passe “au mieux“ par le nuage.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méthode des moindres carrés va consister dans ce cas à déterminer l’hyperplan qui minimise l’erreur quadratique moyenne entre les points du nuage et leur projection sur cet hyperplan.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 hyperplan sera qualifiée d’</a:t>
            </a:r>
            <a:r>
              <a:rPr lang="fr-FR" sz="2400" b="1" dirty="0"/>
              <a:t>hyperplan de régression</a:t>
            </a:r>
            <a:r>
              <a:rPr lang="fr-F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95803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4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dispose donc d’une variable à expliquer,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variables explicatives et des échantillons de chacune de ces variables. On note</a:t>
                </a:r>
              </a:p>
              <a:p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l’échantillon de la variable à expliquer.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fr-FR" sz="2400" dirty="0"/>
                  <a:t> l’échantillon de la première variable explicative.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fr-FR" sz="2400" dirty="0"/>
                  <a:t> l’échantillon de la deuxième variable explicative.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…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l’échantillon de la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-ème variable explicative.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46630"/>
              </a:xfrm>
              <a:prstGeom prst="rect">
                <a:avLst/>
              </a:prstGeom>
              <a:blipFill>
                <a:blip r:embed="rId3"/>
                <a:stretch>
                  <a:fillRect l="-843" t="-1316" b="-19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Compte-gouttes avec un remplissage uni">
            <a:extLst>
              <a:ext uri="{FF2B5EF4-FFF2-40B4-BE49-F238E27FC236}">
                <a16:creationId xmlns:a16="http://schemas.microsoft.com/office/drawing/2014/main" id="{5B0C3D35-688C-2048-9F97-1D858D81D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5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842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L’équation de l’hyperplan de régression est donc de la forme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tout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on 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2400" dirty="0"/>
                  <a:t> l’estimation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donnée par cette équation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842719"/>
              </a:xfrm>
              <a:prstGeom prst="rect">
                <a:avLst/>
              </a:prstGeom>
              <a:blipFill>
                <a:blip r:embed="rId2"/>
                <a:stretch>
                  <a:fillRect l="-843" t="-1316" b="-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575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tout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l’erreur commise en estimant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par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De façon équivalente on a pour tout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1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04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L’erreur quadratique moyenne est alors égale à 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,2</m:t>
                                      </m:r>
                                    </m:sub>
                                  </m:s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méthode des moindres carrés va consister à déterminer les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/>
                  <a:t> qui minimisent cette erreur quadratique moyenne.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blipFill>
                <a:blip r:embed="rId2"/>
                <a:stretch>
                  <a:fillRect l="-843" t="-1246" b="-7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6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la matrice et les vecteurs suivants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24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68706"/>
              </a:xfrm>
              <a:prstGeom prst="rect">
                <a:avLst/>
              </a:prstGeom>
              <a:blipFill>
                <a:blip r:embed="rId2"/>
                <a:stretch>
                  <a:fillRect l="-843" t="-1460" b="-3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494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principe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ainsi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Et de plus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problème se reformule alors comme suit : déterminer le vecteur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2400" dirty="0"/>
                  <a:t> qui minimise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3425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théorème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vecteur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2400" dirty="0"/>
                  <a:t> qui minimise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lvl="1"/>
                <a:r>
                  <a:rPr lang="fr-FR" sz="2400" dirty="0"/>
                  <a:t>est donné par</a:t>
                </a:r>
              </a:p>
              <a:p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843" t="-1481" b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Volcan avec un remplissage uni">
            <a:extLst>
              <a:ext uri="{FF2B5EF4-FFF2-40B4-BE49-F238E27FC236}">
                <a16:creationId xmlns:a16="http://schemas.microsoft.com/office/drawing/2014/main" id="{336539C6-69AA-2C47-8EA9-E3428B55B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26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2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définitions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comme précédemment plusieurs mesures relatives à la variabilité de la variable à expliquer.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totale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tout simplement de la variance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à un coefficient multiplicatif près.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24545"/>
              </a:xfrm>
              <a:prstGeom prst="rect">
                <a:avLst/>
              </a:prstGeom>
              <a:blipFill>
                <a:blip r:embed="rId2"/>
                <a:stretch>
                  <a:fillRect l="-843" t="-1143" b="-15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5309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9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définitions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expliquée par le modèle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  <a:p>
                <a:pPr algn="ctr"/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Variation résiduelle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94106"/>
              </a:xfrm>
              <a:prstGeom prst="rect">
                <a:avLst/>
              </a:prstGeom>
              <a:blipFill>
                <a:blip r:embed="rId2"/>
                <a:stretch>
                  <a:fillRect l="-843" t="-1078" b="-37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Nuage de points : principe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commence par privilégier une variable dite </a:t>
                </a:r>
                <a:r>
                  <a:rPr lang="fr-FR" sz="2400" b="1" dirty="0"/>
                  <a:t>explicative</a:t>
                </a:r>
                <a:r>
                  <a:rPr lang="fr-FR" sz="2400" dirty="0"/>
                  <a:t> (notée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2400" dirty="0"/>
                  <a:t>), par rapport à l’autre dite </a:t>
                </a:r>
                <a:r>
                  <a:rPr lang="fr-FR" sz="2400" b="1" dirty="0"/>
                  <a:t>à expliquer </a:t>
                </a:r>
                <a:r>
                  <a:rPr lang="fr-FR" sz="2400" dirty="0"/>
                  <a:t>(notée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 sz="2400" dirty="0"/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Les variables n’auront donc pas un rôle symétrique.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chaque observation, </a:t>
                </a:r>
                <a:r>
                  <a:rPr lang="fr-FR" sz="2400" i="1" dirty="0"/>
                  <a:t>i.e</a:t>
                </a:r>
                <a:r>
                  <a:rPr lang="fr-FR" sz="2400" dirty="0"/>
                  <a:t>. pour tout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tel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2400" dirty="0"/>
                  <a:t>, on représente alors le point de coordonnées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927" t="-1429" r="-1159" b="-3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oing serré contour">
            <a:extLst>
              <a:ext uri="{FF2B5EF4-FFF2-40B4-BE49-F238E27FC236}">
                <a16:creationId xmlns:a16="http://schemas.microsoft.com/office/drawing/2014/main" id="{40F7D952-1261-4161-A595-5BB32E55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4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Analyse de variance : résultat important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peut démontrer que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𝐸𝑆𝑆</m:t>
                      </m:r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Autrement dit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fr-FR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055213"/>
              </a:xfrm>
              <a:prstGeom prst="rect">
                <a:avLst/>
              </a:prstGeom>
              <a:blipFill>
                <a:blip r:embed="rId3"/>
                <a:stretch>
                  <a:fillRect l="-843" t="-1246" b="-43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9415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464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détermination : définition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définit le coefficient de détermination, noté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400" dirty="0"/>
                  <a:t> comme étant la proportion de la variance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400" dirty="0"/>
                  <a:t> expliquée par le modèle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également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464364"/>
              </a:xfrm>
              <a:prstGeom prst="rect">
                <a:avLst/>
              </a:prstGeom>
              <a:blipFill>
                <a:blip r:embed="rId2"/>
                <a:stretch>
                  <a:fillRect l="-843" t="-11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5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Coefficient de détermination : interprétation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Dans une régression multiple, le coefficient de détermination n’est donc pas relié directement à un coefficient de corrélation comme dans le cas d’une régression simple.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cependant d’une excellente mesure de la qualité de la régression, plus ce coefficient sera proche de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dirty="0"/>
                  <a:t>, meilleure elle sera.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r="-1566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Retouches et couture avec un remplissage uni">
            <a:extLst>
              <a:ext uri="{FF2B5EF4-FFF2-40B4-BE49-F238E27FC236}">
                <a16:creationId xmlns:a16="http://schemas.microsoft.com/office/drawing/2014/main" id="{595FA331-0D73-CA42-838B-07DE89BCE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86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exemple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la régression de la variable “mpg“ par rapport aux variables “disp“, “hp“, “drat“, “wt“ et “qsec“ (prises dans cet ordre) on a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16,5336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0,0087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−0,0206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2,0158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−4,3855</m:t>
                    </m:r>
                  </m:oMath>
                </a14:m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0,6401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154984"/>
              </a:xfrm>
              <a:prstGeom prst="rect">
                <a:avLst/>
              </a:prstGeom>
              <a:blipFill>
                <a:blip r:embed="rId2"/>
                <a:stretch>
                  <a:fillRect l="-843" t="-1220" b="-18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Atterrissage avec un remplissage uni">
            <a:extLst>
              <a:ext uri="{FF2B5EF4-FFF2-40B4-BE49-F238E27FC236}">
                <a16:creationId xmlns:a16="http://schemas.microsoft.com/office/drawing/2014/main" id="{D1B1DEE9-8BBD-EF43-90E5-034FF0B3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940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Régression multiple : exemple (suite)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L’équation de l’hyperplan de régression est donc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=16,5336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0,0087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0,0206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2,0158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4,3855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i="1">
                          <a:latin typeface="Cambria Math" panose="02040503050406030204" pitchFamily="18" charset="0"/>
                        </a:rPr>
                        <m:t>0,6401</m:t>
                      </m:r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a de plus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=0,849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Ce dernier point signifie 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84,9%</m:t>
                    </m:r>
                  </m:oMath>
                </a14:m>
                <a:r>
                  <a:rPr lang="fr-FR" sz="2400" dirty="0"/>
                  <a:t> des variations de la variable “mpg“ sont expliquées par les variables “disp“, “hp“, “drat“, “wt“ et “qsec“.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878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multiple : remarque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choix des variables explicatives est une question délicate dans un problème de régression multiple.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Toutes les sélectionner complexifie le modèle et inversement en sélectionner trop peu le rend non pertinent.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reviendra en détail sur ces questions dans le cours 4MLSP d’apprentissage automatique supervisé. </a:t>
            </a:r>
          </a:p>
        </p:txBody>
      </p:sp>
    </p:spTree>
    <p:extLst>
      <p:ext uri="{BB962C8B-B14F-4D97-AF65-F5344CB8AC3E}">
        <p14:creationId xmlns:p14="http://schemas.microsoft.com/office/powerpoint/2010/main" val="14117352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Régression multiple.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Régression multiple : remarque (suite)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y a (au moins) deux techniques classiques pour effectuer ce choix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“Forward selection“ : initialement on ne sélectionne aucune variable et à chaque étape on rajoute celle qui améliore le plus le coefficient de détermination. On s’arrête quand celui-ci devient (quasiment) stable.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“Backward elimination“ : initialement on sélectionne toutes les variables et à chaque étape on supprime celle qui diminue le moins le coefficient de détermination. On s’arrête quand celui-ci baisse de façon trop importante.</a:t>
            </a:r>
          </a:p>
        </p:txBody>
      </p:sp>
    </p:spTree>
    <p:extLst>
      <p:ext uri="{BB962C8B-B14F-4D97-AF65-F5344CB8AC3E}">
        <p14:creationId xmlns:p14="http://schemas.microsoft.com/office/powerpoint/2010/main" val="9385402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Régression multiple.</a:t>
            </a:r>
          </a:p>
        </p:txBody>
      </p:sp>
    </p:spTree>
    <p:extLst>
      <p:ext uri="{BB962C8B-B14F-4D97-AF65-F5344CB8AC3E}">
        <p14:creationId xmlns:p14="http://schemas.microsoft.com/office/powerpoint/2010/main" val="26928391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Régression simple.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Nuage de points : exemple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069674-38FF-2341-B213-99126864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67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4804</Words>
  <Application>Microsoft Office PowerPoint</Application>
  <PresentationFormat>Grand écran</PresentationFormat>
  <Paragraphs>732</Paragraphs>
  <Slides>88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88</vt:i4>
      </vt:variant>
    </vt:vector>
  </HeadingPairs>
  <TitlesOfParts>
    <vt:vector size="95" baseType="lpstr">
      <vt:lpstr>ＭＳ Ｐゴシック</vt:lpstr>
      <vt:lpstr>Arial</vt:lpstr>
      <vt:lpstr>Calibri</vt:lpstr>
      <vt:lpstr>Calibri Light</vt:lpstr>
      <vt:lpstr>Cambria Math</vt:lpstr>
      <vt:lpstr>Wingdings</vt:lpstr>
      <vt:lpstr>Thème Office</vt:lpstr>
      <vt:lpstr>Variables quantitatives (2) : analyse multivariée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Kamul ALI NASSOMA WATTARA</cp:lastModifiedBy>
  <cp:revision>80</cp:revision>
  <dcterms:created xsi:type="dcterms:W3CDTF">2021-02-04T09:09:06Z</dcterms:created>
  <dcterms:modified xsi:type="dcterms:W3CDTF">2024-05-10T10:11:05Z</dcterms:modified>
</cp:coreProperties>
</file>