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7" r:id="rId4"/>
    <p:sldId id="258" r:id="rId5"/>
    <p:sldId id="329" r:id="rId6"/>
    <p:sldId id="348" r:id="rId7"/>
    <p:sldId id="349" r:id="rId8"/>
    <p:sldId id="350" r:id="rId9"/>
    <p:sldId id="334" r:id="rId10"/>
    <p:sldId id="331" r:id="rId11"/>
    <p:sldId id="332" r:id="rId12"/>
    <p:sldId id="333" r:id="rId13"/>
    <p:sldId id="335" r:id="rId14"/>
    <p:sldId id="336" r:id="rId15"/>
    <p:sldId id="338" r:id="rId16"/>
    <p:sldId id="339" r:id="rId17"/>
    <p:sldId id="351" r:id="rId18"/>
    <p:sldId id="340" r:id="rId19"/>
    <p:sldId id="341" r:id="rId20"/>
    <p:sldId id="325" r:id="rId21"/>
    <p:sldId id="262" r:id="rId22"/>
    <p:sldId id="352" r:id="rId23"/>
    <p:sldId id="353" r:id="rId24"/>
    <p:sldId id="354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55" r:id="rId37"/>
    <p:sldId id="368" r:id="rId38"/>
    <p:sldId id="400" r:id="rId39"/>
    <p:sldId id="328" r:id="rId40"/>
    <p:sldId id="263" r:id="rId41"/>
    <p:sldId id="385" r:id="rId42"/>
    <p:sldId id="376" r:id="rId43"/>
    <p:sldId id="377" r:id="rId44"/>
    <p:sldId id="369" r:id="rId45"/>
    <p:sldId id="373" r:id="rId46"/>
    <p:sldId id="378" r:id="rId47"/>
    <p:sldId id="395" r:id="rId48"/>
    <p:sldId id="372" r:id="rId49"/>
    <p:sldId id="379" r:id="rId50"/>
    <p:sldId id="387" r:id="rId51"/>
    <p:sldId id="388" r:id="rId52"/>
    <p:sldId id="381" r:id="rId53"/>
    <p:sldId id="382" r:id="rId54"/>
    <p:sldId id="383" r:id="rId55"/>
    <p:sldId id="384" r:id="rId56"/>
    <p:sldId id="389" r:id="rId57"/>
    <p:sldId id="390" r:id="rId58"/>
    <p:sldId id="391" r:id="rId59"/>
    <p:sldId id="392" r:id="rId60"/>
    <p:sldId id="396" r:id="rId61"/>
    <p:sldId id="397" r:id="rId62"/>
    <p:sldId id="393" r:id="rId63"/>
    <p:sldId id="401" r:id="rId64"/>
    <p:sldId id="327" r:id="rId65"/>
    <p:sldId id="272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/>
    <p:restoredTop sz="84626"/>
  </p:normalViewPr>
  <p:slideViewPr>
    <p:cSldViewPr snapToGrid="0" snapToObjects="1">
      <p:cViewPr varScale="1">
        <p:scale>
          <a:sx n="115" d="100"/>
          <a:sy n="115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L’ANOVA possède une certaine robustesse par rapport aux conditions, si celles-ci ne sont pas stricto sensu vérifiées on aboutit quand même à des résultats significatifs.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39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 gardé les notations anglaises, Total Sum of Squares.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Cela va ressembler fortement à la décomposition de la variance vue dans le chapitre 7 même si le contexte est complètement différent.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16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 gardé les notations anglaises, Explained Sum of Squares.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4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 gardé les notations anglaises, Residual Sum of Squares.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3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démonstration de cette égalité n’est pas difficile d’un point de vue conceptuel mais très calculatoire.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4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Residual Mean of Squares et Explained Mean of Squares.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4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Cette loi est due au statisticien britannique Ronald Aylmer Fisher (1890-1962).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Nous ne donnerons pas ici de définition précise de la loi de Fisher.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695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L’ANOVA possède une certaine robustesse par rapport aux conditions, si celles-ci ne sont pas stricto sensu vérifiées on aboutit quand même à des résultats significatifs.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9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n’est qu’un exemple les sous-échantillons peuvent bien sûr être de tailles différentes.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40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Le test de Tukey est plus ou moins une série de tests-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réalisés en prenant deux par deux les sous-échantillons.</a:t>
                </a:r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Le test de Tukey est plus ou moins une série de tests-</a:t>
                </a:r>
                <a:r>
                  <a:rPr lang="fr-FR" b="0" i="0">
                    <a:latin typeface="Cambria Math" panose="02040503050406030204" pitchFamily="18" charset="0"/>
                  </a:rPr>
                  <a:t>𝑝</a:t>
                </a:r>
                <a:r>
                  <a:rPr lang="fr-FR" dirty="0"/>
                  <a:t> réalisés en prenant deux par deux les sous-échantillons.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plus généralement selon les modalités de deux variables qualitatives (voir séance de travaux pratiques).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n’entrerons pas dans les détails.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50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 exemple est loin d’être original mais il suffira pour le sujet du jour.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petit trait au dessus des barres correspond à un intervalle de confiance pour la moyenne.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8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peu plus lisible cependant que dans le cas des histogrammes.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Même remarque que précédemment, cette version est plus lisible que celle avec des histogrammes se superposant.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85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Il s’agit d’un hasard si sur cet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Il s’agit d’un hasard si sur cet exemple </a:t>
                </a:r>
                <a:r>
                  <a:rPr lang="fr-FR" b="0" i="0">
                    <a:latin typeface="Cambria Math" panose="02040503050406030204" pitchFamily="18" charset="0"/>
                  </a:rPr>
                  <a:t>𝑛_1=𝑛_2</a:t>
                </a:r>
                <a:r>
                  <a:rPr lang="fr-FR" dirty="0"/>
                  <a:t>.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9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L’ANOVA peut également être vue comme une généralisation du test de comparaison </a:t>
            </a:r>
            <a:r>
              <a:rPr lang="fr-FR"/>
              <a:t>de moy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22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36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quantitatives vs variables qualitatives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Analyse exploratoire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Histogrammes multiples : exemple de superposition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F106E5-E521-EB42-80EC-BFF2150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2340000"/>
            <a:ext cx="5760000" cy="41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Histogrammes multiples : exemple de juxtaposition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6C413D-AB68-DC4C-AAB3-2EDDD3EE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5" y="2379907"/>
            <a:ext cx="10800000" cy="38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Courbes de densité multiples : exemple de superposition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EC2BC8-D509-394B-8B90-6B750875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2340000"/>
            <a:ext cx="5760000" cy="40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Courbes de densité multiples : exemple de juxtaposition</a:t>
            </a:r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EB3B6C-08E0-B747-898A-3D8DF8CF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379600"/>
            <a:ext cx="10800000" cy="38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Boîtes à moustaches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représente côte à côte une boîte à moustache par modalité de la variable qualitative.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méthode est celle permettant le mieux de comparer les distributions de la variable quantitative.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procède de même avec des diagrammes en violon.</a:t>
            </a:r>
          </a:p>
        </p:txBody>
      </p:sp>
      <p:pic>
        <p:nvPicPr>
          <p:cNvPr id="5" name="Graphique 4" descr="Violon avec un remplissage uni">
            <a:extLst>
              <a:ext uri="{FF2B5EF4-FFF2-40B4-BE49-F238E27FC236}">
                <a16:creationId xmlns:a16="http://schemas.microsoft.com/office/drawing/2014/main" id="{D65CDAA9-E817-FC46-985A-E0AB6BE4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Boîtes à moustaches :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1E749-90B4-7B4B-8A48-73464E70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2340000"/>
            <a:ext cx="5760000" cy="40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5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Graphiques en violon :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5F1416-0DEC-204A-A33B-E9D60F80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2340000"/>
            <a:ext cx="5760000" cy="41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4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Nuages de points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également s’intéresser à l’influence d’une variable qualitative sur les associations entre variables quantitatives.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construit pour cela une matrice de nuages de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chacun de ces nuages, on représentera les points des différentes modalités avec des couleurs différentes.</a:t>
            </a:r>
          </a:p>
        </p:txBody>
      </p:sp>
      <p:pic>
        <p:nvPicPr>
          <p:cNvPr id="5" name="Graphique 4" descr="Palette avec un remplissage uni">
            <a:extLst>
              <a:ext uri="{FF2B5EF4-FFF2-40B4-BE49-F238E27FC236}">
                <a16:creationId xmlns:a16="http://schemas.microsoft.com/office/drawing/2014/main" id="{02961942-722D-204F-BC22-C78E6BF1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7" y="1431230"/>
            <a:ext cx="467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Nuages de points : exemple d’une matrice de nuages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559E24-E036-A34D-A9A1-70D1CB4EBE25}"/>
              </a:ext>
            </a:extLst>
          </p:cNvPr>
          <p:cNvSpPr txBox="1"/>
          <p:nvPr/>
        </p:nvSpPr>
        <p:spPr>
          <a:xfrm>
            <a:off x="844826" y="3224053"/>
            <a:ext cx="41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Ici on représente des histogrammes sur la diagonale.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F6B7BF-FCA7-9F4F-A810-C4E48532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00" y="943200"/>
            <a:ext cx="6120000" cy="57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9CDB06-E674-5A49-9ADE-36820FA912D8}"/>
              </a:ext>
            </a:extLst>
          </p:cNvPr>
          <p:cNvSpPr txBox="1"/>
          <p:nvPr/>
        </p:nvSpPr>
        <p:spPr>
          <a:xfrm>
            <a:off x="844827" y="1431230"/>
            <a:ext cx="467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Nuages de points : exemple d’une matrice de nuages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8F1B8-E770-F649-B9E4-E5DF4B4C59AA}"/>
              </a:ext>
            </a:extLst>
          </p:cNvPr>
          <p:cNvSpPr txBox="1"/>
          <p:nvPr/>
        </p:nvSpPr>
        <p:spPr>
          <a:xfrm>
            <a:off x="844826" y="3224053"/>
            <a:ext cx="41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Ici on représente des courbes de densité sur la diagonale.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13E320-B571-C24C-8B4C-F18063C4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22" y="944218"/>
            <a:ext cx="6120000" cy="57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Représentations graphiques.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Comparaison de deux moyennes.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Analyse de la variance.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Représentations graphiques.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49" y="1709738"/>
            <a:ext cx="11067225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Comparaison de deux moyennes.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18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deux variables aléatoires quantitatives mesurant et modélisant la même grandeur.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suppose que l’on dispose d’un échantillon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observations de la première variable et l’on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2400" dirty="0"/>
                  <a:t> les différentes valeurs mesurées.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suppose de même que l’on dispose d’un échantillon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observations de la seconde variable et l’on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fr-FR" sz="2400" dirty="0"/>
                  <a:t> les différentes valeurs mesurées.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18463"/>
              </a:xfrm>
              <a:prstGeom prst="rect">
                <a:avLst/>
              </a:prstGeom>
              <a:blipFill>
                <a:blip r:embed="rId2"/>
                <a:stretch>
                  <a:fillRect l="-843" t="-1201" r="-7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17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 de comparaison de deux moyennes : remarque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y a en général deux cas de figure pour la provenance des échantillons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On mesure la même grandeur (taille, poids, etc.) sur deux échantillons indépendants.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On a un seul échantillon mais deux sous-parties de celui-ci (homme/femme par exemple).</a:t>
            </a:r>
          </a:p>
        </p:txBody>
      </p:sp>
      <p:pic>
        <p:nvPicPr>
          <p:cNvPr id="5" name="Graphique 4" descr="Badge avec un remplissage uni">
            <a:extLst>
              <a:ext uri="{FF2B5EF4-FFF2-40B4-BE49-F238E27FC236}">
                <a16:creationId xmlns:a16="http://schemas.microsoft.com/office/drawing/2014/main" id="{91AD2AA2-7479-5D47-9332-FDEB9137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 de comparaison de deux moyennes : principe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de déterminer si les espérances de ces deux variables sont différentes ou non.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cela on calcule la distance entre les moyennes observées sur les deux échantillons.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Selon que cette distance soit “petite“ ou “grande“, on conclura à une différence due à des </a:t>
            </a:r>
            <a:r>
              <a:rPr lang="fr-FR" sz="2400" dirty="0"/>
              <a:t>fluctuations d’échantillonnage, ou au contraire à une réelle différence entre, ce qui pourra s’interpréter comme une non-homogénéité.</a:t>
            </a:r>
            <a:endParaRPr lang="fr-FR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9316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7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les hypothèses</a:t>
                </a: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Hypothèse nulle 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Hypothèse alternative 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70950"/>
              </a:xfrm>
              <a:prstGeom prst="rect">
                <a:avLst/>
              </a:prstGeom>
              <a:blipFill>
                <a:blip r:embed="rId2"/>
                <a:stretch>
                  <a:fillRect l="-843" t="-14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6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les risques</a:t>
                </a: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Rappelons que le risque de première espèce est la probabilité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alors qu’elle est vraie tandis que le risque de seconde espèce est celle de ne pas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alors qu’elle est fausse.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choisit de minimiser le risque de première espèce.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se fixe donc un seuil de risque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]"/>
                        <m:endChr m:val="[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Porte ouverte avec un remplissage uni">
            <a:extLst>
              <a:ext uri="{FF2B5EF4-FFF2-40B4-BE49-F238E27FC236}">
                <a16:creationId xmlns:a16="http://schemas.microsoft.com/office/drawing/2014/main" id="{48850242-E245-B747-9874-83624DB77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2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28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la distance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la statistique du test,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la distance</a:t>
                </a:r>
                <a:r>
                  <a:rPr lang="fr-FR" sz="2400" dirty="0">
                    <a:solidFill>
                      <a:prstClr val="black"/>
                    </a:solidFill>
                  </a:rPr>
                  <a:t> entre les moyennes des deux échantillons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𝕍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𝕍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280706"/>
              </a:xfrm>
              <a:prstGeom prst="rect">
                <a:avLst/>
              </a:prstGeom>
              <a:blipFill>
                <a:blip r:embed="rId2"/>
                <a:stretch>
                  <a:fillRect l="-843" t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Tasse de mesure avec un remplissage uni">
            <a:extLst>
              <a:ext uri="{FF2B5EF4-FFF2-40B4-BE49-F238E27FC236}">
                <a16:creationId xmlns:a16="http://schemas.microsoft.com/office/drawing/2014/main" id="{E327919F-0CF4-F744-AF3F-896FC405E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la valeur-</a:t>
                </a:r>
                <a14:m>
                  <m:oMath xmlns:m="http://schemas.openxmlformats.org/officeDocument/2006/math">
                    <m:r>
                      <a:rPr lang="fr-F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fr-FR" sz="24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Si </a:t>
                </a:r>
                <a:r>
                  <a:rPr lang="fr-FR" sz="2400" dirty="0"/>
                  <a:t>l’hypothèse</a:t>
                </a: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le théorème limite central implique que la distance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suit une loi normale centrée réduite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On définit alors la valeur-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</a:t>
                </a:r>
                <a:r>
                  <a:rPr lang="fr-FR" sz="2400" dirty="0"/>
                  <a:t>du test comme étant la probabilité d’obtenir la valeur de la distance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sz="2400" dirty="0"/>
                  <a:t> calculée sur l’échantillon,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fr-FR" sz="2400" dirty="0"/>
                  <a:t>, c’est-à-dire</a:t>
                </a: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003" r="-843" b="-3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07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fr-FR" sz="2400" b="1" dirty="0"/>
                  <a:t>Test de comparaison de deux moyennes : la conclusion du test</a:t>
                </a:r>
                <a:endParaRPr lang="fr-FR" sz="24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conclure, on compare la 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au seuil de risque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, on rejette l’hypothèse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l’on considère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est vraie. On a alors une probabilité égale 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de se tromper en faisant cela.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, on ne rejette pas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. Cela ne signifie pas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mais que rien ne permet de dire qu’elle est fausse à partir des observations.</a:t>
                </a:r>
              </a:p>
              <a:p>
                <a:endParaRPr lang="fr-FR" sz="24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Ampoule et engrenage avec un remplissage uni">
            <a:extLst>
              <a:ext uri="{FF2B5EF4-FFF2-40B4-BE49-F238E27FC236}">
                <a16:creationId xmlns:a16="http://schemas.microsoft.com/office/drawing/2014/main" id="{DF2A694D-6EF4-B34A-A236-CC1CB8DC8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Représentations graphiques.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9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exemple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considère de nouveau la variable “sepal length“ et les deux échantillons provenant des espèces “versicolor“ et “virginica“.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la variable aléatoire égale à la taille des sépales des iris versicolore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la taille des sépales des iris de Virginie.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97002"/>
              </a:xfrm>
              <a:prstGeom prst="rect">
                <a:avLst/>
              </a:prstGeom>
              <a:blipFill>
                <a:blip r:embed="rId2"/>
                <a:stretch>
                  <a:fillRect l="-843" t="-1633" r="-602" b="-1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Fleurs de cerisier avec un remplissage uni">
            <a:extLst>
              <a:ext uri="{FF2B5EF4-FFF2-40B4-BE49-F238E27FC236}">
                <a16:creationId xmlns:a16="http://schemas.microsoft.com/office/drawing/2014/main" id="{75AEA626-B122-D843-9BFE-948763B9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9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exemple (suite)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formule les hypothèses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prstClr val="black"/>
                    </a:solidFill>
                  </a:rPr>
                  <a:t>On on se demande donc si la taille moyenne des sépales </a:t>
                </a:r>
                <a:r>
                  <a:rPr lang="fr-FR" sz="2400" dirty="0"/>
                  <a:t>des iris versicolore est différente de celle des des iris de Virginie.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94912"/>
              </a:xfrm>
              <a:prstGeom prst="rect">
                <a:avLst/>
              </a:prstGeom>
              <a:blipFill>
                <a:blip r:embed="rId2"/>
                <a:stretch>
                  <a:fillRect l="-843" t="-12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22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12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exemple (suite)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=5,94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=0,52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=0,64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fr-FR" sz="2400" dirty="0"/>
                  <a:t> donc</a:t>
                </a:r>
              </a:p>
              <a:p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=5,63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122714"/>
              </a:xfrm>
              <a:prstGeom prst="rect">
                <a:avLst/>
              </a:prstGeom>
              <a:blipFill>
                <a:blip r:embed="rId3"/>
                <a:stretch>
                  <a:fillRect l="-843" t="-1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Épée avec un remplissage uni">
            <a:extLst>
              <a:ext uri="{FF2B5EF4-FFF2-40B4-BE49-F238E27FC236}">
                <a16:creationId xmlns:a16="http://schemas.microsoft.com/office/drawing/2014/main" id="{44B2A992-587A-7C42-9EDC-59A01BD9C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 de comparaison de deux moyennes : </a:t>
            </a:r>
            <a:r>
              <a:rPr lang="fr-FR" sz="2400" b="1" dirty="0">
                <a:solidFill>
                  <a:prstClr val="black"/>
                </a:solidFill>
              </a:rPr>
              <a:t>exemple (suite)</a:t>
            </a:r>
            <a:endParaRPr lang="fr-FR" sz="2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DFE14-86D8-A64A-B826-F0C1657E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379600"/>
            <a:ext cx="7200000" cy="37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exemple (suite)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obtient donc une 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1,8×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valeur est inférieure au seuil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fr-FR" sz="2400" dirty="0"/>
                  <a:t> que l’on s’était fixé.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rejette donc l’hypothèse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avec un risque d’erreur de première espèce 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conclut donc que</a:t>
                </a:r>
                <a:r>
                  <a:rPr lang="fr-FR" sz="2400" dirty="0">
                    <a:solidFill>
                      <a:prstClr val="black"/>
                    </a:solidFill>
                  </a:rPr>
                  <a:t> la taille moyenne des sépales </a:t>
                </a:r>
                <a:r>
                  <a:rPr lang="fr-FR" sz="2400" dirty="0"/>
                  <a:t>des iris versicolore est sensiblement différente de celle des des iris de Virginie.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b="-21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31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test unilatéraux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comme dans le cas des tests de conformité (voir chapitre 6) effectuer des tests unilatéraux,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des tests ou l’hypothèse alternative est de la forme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ou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02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</a:t>
                </a:r>
                <a:r>
                  <a:rPr lang="fr-FR" sz="2400" b="1" dirty="0">
                    <a:solidFill>
                      <a:prstClr val="black"/>
                    </a:solidFill>
                  </a:rPr>
                  <a:t>test unilatéraux (suite)</a:t>
                </a:r>
                <a:endParaRPr lang="fr-FR" sz="2400" b="1" dirty="0"/>
              </a:p>
              <a:p>
                <a:endParaRPr lang="fr-FR" sz="24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Cela ne change pas la définition de la statistique du test ni son calcul sur un échantillon, mais va par contre modifier le calcul de la </a:t>
                </a:r>
                <a:r>
                  <a:rPr lang="fr-FR" sz="2400" dirty="0"/>
                  <a:t>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.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Dans le cas unilatéral à droite, </a:t>
                </a:r>
                <a:r>
                  <a:rPr lang="fr-FR" sz="2400" i="1" dirty="0">
                    <a:solidFill>
                      <a:prstClr val="black"/>
                    </a:solidFill>
                  </a:rPr>
                  <a:t>i.e.</a:t>
                </a:r>
                <a:r>
                  <a:rPr lang="fr-FR" sz="2400" dirty="0">
                    <a:solidFill>
                      <a:prstClr val="black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est de la forme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, elle se définira comme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Dans le cas unilatéral à droite, </a:t>
                </a:r>
                <a:r>
                  <a:rPr lang="fr-FR" sz="2400" i="1" dirty="0">
                    <a:solidFill>
                      <a:prstClr val="black"/>
                    </a:solidFill>
                  </a:rPr>
                  <a:t>i.e.</a:t>
                </a:r>
                <a:r>
                  <a:rPr lang="fr-FR" sz="2400" dirty="0">
                    <a:solidFill>
                      <a:prstClr val="black"/>
                    </a:solidFill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est de la forme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, elle se définira comme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blipFill>
                <a:blip r:embed="rId2"/>
                <a:stretch>
                  <a:fillRect l="-843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496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remarque</a:t>
                </a:r>
              </a:p>
              <a:p>
                <a:endParaRPr lang="fr-FR" sz="24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Le test décrit précédemment est appelé test-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par les statisticiens.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En toute rigueur mathématique il ne faudrait l’utiliser que si les variances des deux variables sont connues (cas rarissime) ou si l’échantillon est grand </a:t>
                </a:r>
                <a:br>
                  <a:rPr lang="fr-FR" sz="2400" dirty="0">
                    <a:solidFill>
                      <a:prstClr val="black"/>
                    </a:solidFill>
                  </a:rPr>
                </a:br>
                <a:r>
                  <a:rPr lang="fr-FR" sz="2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).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Si les variances sont inconnues (cas le plus fréquent) il est plus exact d’utiliser un test-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Si l’échantillon est petit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) il faut de plus supposer que la variable suit une loi normale et utiliser également un test-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2"/>
                <a:stretch>
                  <a:fillRect l="-843" t="-1034" r="-843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05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Comparaison de deux moyennes.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 de comparaison de deux moyennes : remarque (suite)</a:t>
                </a:r>
              </a:p>
              <a:p>
                <a:endParaRPr lang="fr-FR" sz="24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Les test</a:t>
                </a:r>
                <a14:m>
                  <m:oMath xmlns:m="http://schemas.openxmlformats.org/officeDocument/2006/math">
                    <m:r>
                      <a:rPr lang="fr-FR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et test-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se déroulent de la même façon, seule la loi utilisée diffère : loi normale dans le premier cas et loi de Student dans le second.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À noter cependant que si l’échantillon est grand, ces deux lois sont quasiment identiques, et les tests aboutissent alors aux mêmes conclusions.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Diplôme roulé avec un remplissage uni">
            <a:extLst>
              <a:ext uri="{FF2B5EF4-FFF2-40B4-BE49-F238E27FC236}">
                <a16:creationId xmlns:a16="http://schemas.microsoft.com/office/drawing/2014/main" id="{64A7D6D0-429B-824E-B1BF-D53CD12F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Comparaison de deux moyennes.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Représentations graphiques : objectifs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L’objectif ici est de représenter conjointement des variables quantitatives et qualitatives.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Concrètement on va étudier comment les valeurs d’une variable quantitative se distribuent selon les modalités d’une variable qualitative.</a:t>
            </a:r>
          </a:p>
        </p:txBody>
      </p:sp>
      <p:pic>
        <p:nvPicPr>
          <p:cNvPr id="5" name="Graphique 4" descr="Peinture rupestre avec un remplissage uni">
            <a:extLst>
              <a:ext uri="{FF2B5EF4-FFF2-40B4-BE49-F238E27FC236}">
                <a16:creationId xmlns:a16="http://schemas.microsoft.com/office/drawing/2014/main" id="{0E8CBDE4-6849-2C42-8349-F9B91FFC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Analyse de la variance.</a:t>
            </a:r>
          </a:p>
        </p:txBody>
      </p:sp>
    </p:spTree>
    <p:extLst>
      <p:ext uri="{BB962C8B-B14F-4D97-AF65-F5344CB8AC3E}">
        <p14:creationId xmlns:p14="http://schemas.microsoft.com/office/powerpoint/2010/main" val="296409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Objectif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Comme dans le chapitre précédent on étudie l’influence d’une variable sur une autre.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fois ci la variable explicative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dirty="0"/>
                  <a:t> est qualitative et la variable à expliquer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sz="2400" dirty="0"/>
                  <a:t> est quantitative.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question est de savoir si les moyennes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dirty="0"/>
                  <a:t> calculées pour chaque modalité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sz="2400" dirty="0"/>
                  <a:t> sont significativement différentes ou non.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74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2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les données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dispose donc d’un échantillon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observations d’une variable qualitative comportant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modalités.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les effectifs de chacune des modalités.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25553"/>
              </a:xfrm>
              <a:prstGeom prst="rect">
                <a:avLst/>
              </a:prstGeom>
              <a:blipFill>
                <a:blip r:embed="rId2"/>
                <a:stretch>
                  <a:fillRect l="-843" t="-1227" b="-42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762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1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les données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dispose également d’un échantillon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observations d’une variable quantitative dont les valeurs se répartissent en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sous-échantillons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2400" dirty="0"/>
                  <a:t> le sous-échantillon correspondant à la première modalité de la variable qualitative.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le sous-échantillon correspondant à la deuxième modalité de la variable qualitative.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…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le sous-échantillon correspondant à la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-ème modalité de la variable qualitative.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19534"/>
              </a:xfrm>
              <a:prstGeom prst="rect">
                <a:avLst/>
              </a:prstGeom>
              <a:blipFill>
                <a:blip r:embed="rId3"/>
                <a:stretch>
                  <a:fillRect l="-843" t="-1096" r="-361" b="-30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78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ANOVA : conditions d’applications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y a trois hypothèses majeures à vérifier pour pouvoir appliquer l’ANOVA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Les sous-échantillons suivent une loi normale.</a:t>
            </a:r>
          </a:p>
          <a:p>
            <a:pPr marL="914400" lvl="1" indent="-457200">
              <a:buFont typeface="+mj-lt"/>
              <a:buAutoNum type="arabicPeriod"/>
            </a:pP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Les variances des sous-échantillons sont égales.</a:t>
            </a:r>
          </a:p>
          <a:p>
            <a:pPr marL="914400" lvl="1" indent="-457200">
              <a:buFont typeface="+mj-lt"/>
              <a:buAutoNum type="arabicPeriod"/>
            </a:pP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Les sous-échantillons sont indépendants. </a:t>
            </a:r>
          </a:p>
        </p:txBody>
      </p:sp>
      <p:pic>
        <p:nvPicPr>
          <p:cNvPr id="5" name="Graphique 4" descr="Badge 3 avec un remplissage uni">
            <a:extLst>
              <a:ext uri="{FF2B5EF4-FFF2-40B4-BE49-F238E27FC236}">
                <a16:creationId xmlns:a16="http://schemas.microsoft.com/office/drawing/2014/main" id="{3182E9B8-11AB-CC41-B699-46473D317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77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50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conditions d’applications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condition de normalité implique qu’il existe des réels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et des réels strictement positifs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tels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le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sous-échantillon de la variable quantitative suive une loi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condition d’égalité des variances, aussi appelée </a:t>
                </a:r>
                <a:r>
                  <a:rPr lang="fr-FR" sz="2400" b="1" dirty="0"/>
                  <a:t>homoscédasticité</a:t>
                </a:r>
                <a:r>
                  <a:rPr lang="fr-FR" sz="2400" dirty="0"/>
                  <a:t>, signifie alors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501921"/>
              </a:xfrm>
              <a:prstGeom prst="rect">
                <a:avLst/>
              </a:prstGeom>
              <a:blipFill>
                <a:blip r:embed="rId2"/>
                <a:stretch>
                  <a:fillRect l="-843" t="-1444" b="-2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alance de la justice avec un remplissage uni">
            <a:extLst>
              <a:ext uri="{FF2B5EF4-FFF2-40B4-BE49-F238E27FC236}">
                <a16:creationId xmlns:a16="http://schemas.microsoft.com/office/drawing/2014/main" id="{911B6C9A-D031-8F43-A306-AE18D349E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4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06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les hypothèses</a:t>
                </a:r>
              </a:p>
              <a:p>
                <a:endParaRPr lang="fr-FR" sz="24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Hypothèse nulle 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=…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Hypothèse alternative 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 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06711"/>
              </a:xfrm>
              <a:prstGeom prst="rect">
                <a:avLst/>
              </a:prstGeom>
              <a:blipFill>
                <a:blip r:embed="rId2"/>
                <a:stretch>
                  <a:fillRect l="-843" t="-1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Insecte sous une loupe avec un remplissage uni">
            <a:extLst>
              <a:ext uri="{FF2B5EF4-FFF2-40B4-BE49-F238E27FC236}">
                <a16:creationId xmlns:a16="http://schemas.microsoft.com/office/drawing/2014/main" id="{95808FD9-61BA-8A42-A0F4-DE61A2314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1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les risques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Rappelons que le risque de première espèce est la probabilité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alors qu’elle est vraie tandis que le risque de seconde espèce est celle de ne pas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alors qu’elle est fausse.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choisit de minimiser le risque de première espèce.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se fixe donc un seuil de risque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]"/>
                        <m:endChr m:val="[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Porte ouverte avec un remplissage uni">
            <a:extLst>
              <a:ext uri="{FF2B5EF4-FFF2-40B4-BE49-F238E27FC236}">
                <a16:creationId xmlns:a16="http://schemas.microsoft.com/office/drawing/2014/main" id="{EDD6E533-F232-5F4B-9712-BBC12B625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91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décomposition de la variance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, on note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fr-FR" sz="2400" dirty="0"/>
                  <a:t> la moyenne de la variable quantitative relativement à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modalité de la variable qualitative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bar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913589"/>
              </a:xfrm>
              <a:prstGeom prst="rect">
                <a:avLst/>
              </a:prstGeom>
              <a:blipFill>
                <a:blip r:embed="rId2"/>
                <a:stretch>
                  <a:fillRect l="-843" t="-1031" r="-1566" b="-33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11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2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décomposition de la variance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définir plusieurs mesures relatives à la variabilité de la variable à expliquer.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totale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tout simplement de la variance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à un coefficient multiplicatif près.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29015"/>
              </a:xfrm>
              <a:prstGeom prst="rect">
                <a:avLst/>
              </a:prstGeom>
              <a:blipFill>
                <a:blip r:embed="rId3"/>
                <a:stretch>
                  <a:fillRect l="-843" t="-1227" r="-241" b="-24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récurrent utilisé dans la suite : dataset iris</a:t>
            </a:r>
            <a:endParaRPr lang="fr-FR" sz="2400" dirty="0"/>
          </a:p>
        </p:txBody>
      </p:sp>
      <p:pic>
        <p:nvPicPr>
          <p:cNvPr id="5" name="Image 4" descr="Une image contenant texte, moniteur, différent, capture d’écran&#10;&#10;Description générée automatiquement">
            <a:extLst>
              <a:ext uri="{FF2B5EF4-FFF2-40B4-BE49-F238E27FC236}">
                <a16:creationId xmlns:a16="http://schemas.microsoft.com/office/drawing/2014/main" id="{EE64C85F-833A-7D43-803D-F454D95E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95" y="2685600"/>
            <a:ext cx="6096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78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décomposition de la variance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expliquée par le modèle, aussi appelée variation inter-classe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fr-F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quantité mesure la dispersion des moyennes de chaque sous-échantillon autour de la moyenne globale.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elle est trop grande on devra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car cela signifie que les sous-échantillon auront des moyennes significativement différentes.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35683"/>
              </a:xfrm>
              <a:prstGeom prst="rect">
                <a:avLst/>
              </a:prstGeom>
              <a:blipFill>
                <a:blip r:embed="rId3"/>
                <a:stretch>
                  <a:fillRect l="-843" t="-1047" b="-2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31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9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décomposition de la variance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résiduelle, aussi appelée variation intra-classe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de la somme des variances de chaque sous-échantillon (à un coefficient multiplicatif près).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quantité mesure le bruit, </a:t>
                </a:r>
                <a:r>
                  <a:rPr lang="fr-FR" sz="2400" i="1" dirty="0"/>
                  <a:t>i.e</a:t>
                </a:r>
                <a:r>
                  <a:rPr lang="fr-FR" sz="2400" dirty="0"/>
                  <a:t>. les variations naturelles des valeurs.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98347"/>
              </a:xfrm>
              <a:prstGeom prst="rect">
                <a:avLst/>
              </a:prstGeom>
              <a:blipFill>
                <a:blip r:embed="rId3"/>
                <a:stretch>
                  <a:fillRect l="-843" t="-1124" b="-1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16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2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décomposition de la variance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démontrer que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𝐸𝑆𝑆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ba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29015"/>
              </a:xfrm>
              <a:prstGeom prst="rect">
                <a:avLst/>
              </a:prstGeom>
              <a:blipFill>
                <a:blip r:embed="rId3"/>
                <a:stretch>
                  <a:fillRect l="-843" t="-1227" b="-42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2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7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statistique du test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le calcul de la statistique du test, on normalise la variation expliquée par le modèle et la variation résiduelle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  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𝐸𝑀𝑆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démontrer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𝑅𝑀𝑆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𝐸𝑀𝑆</m:t>
                    </m:r>
                  </m:oMath>
                </a14:m>
                <a:r>
                  <a:rPr lang="fr-FR" sz="2400" dirty="0"/>
                  <a:t> suivent des lois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à respectivement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degrés de libertés.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72424"/>
              </a:xfrm>
              <a:prstGeom prst="rect">
                <a:avLst/>
              </a:prstGeom>
              <a:blipFill>
                <a:blip r:embed="rId3"/>
                <a:stretch>
                  <a:fillRect l="-843" t="-1212" r="-361" b="-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111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4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statistique du test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la statistique du test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𝐸𝑀𝑆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valeur mesure donc l’influence de la variation expliquée par rapport à la variation résiduelle.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41024"/>
              </a:xfrm>
              <a:prstGeom prst="rect">
                <a:avLst/>
              </a:prstGeom>
              <a:blipFill>
                <a:blip r:embed="rId2"/>
                <a:stretch>
                  <a:fillRect l="-843" t="-1351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Faire onduler avec un remplissage uni">
            <a:extLst>
              <a:ext uri="{FF2B5EF4-FFF2-40B4-BE49-F238E27FC236}">
                <a16:creationId xmlns:a16="http://schemas.microsoft.com/office/drawing/2014/main" id="{250363D1-ADBC-F043-95D4-F82DDAF2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2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la valeur-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fr-FR" sz="2400" b="1" dirty="0"/>
              </a:p>
              <a:p>
                <a:endParaRPr lang="fr-FR" sz="24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Si </a:t>
                </a:r>
                <a:r>
                  <a:rPr lang="fr-FR" sz="2400" dirty="0"/>
                  <a:t>l’hypothèse</a:t>
                </a: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on peut démontrer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suit une loi de Fisher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degrés de liberté.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solidFill>
                      <a:prstClr val="black"/>
                    </a:solidFill>
                  </a:rPr>
                  <a:t>On définit alors la valeur-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>
                    <a:solidFill>
                      <a:prstClr val="black"/>
                    </a:solidFill>
                  </a:rPr>
                  <a:t> </a:t>
                </a:r>
                <a:r>
                  <a:rPr lang="fr-FR" sz="2400" dirty="0"/>
                  <a:t>du test comme étant la probabilité d’obtenir la valeur de la distance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sz="2400" dirty="0"/>
                  <a:t> calculée sur l’échantillon,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fr-FR" sz="2400" dirty="0"/>
                  <a:t>, c’est-à-dire</a:t>
                </a: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fr-FR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843" t="-1003" r="-843" b="-3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125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fr-FR" sz="2400" b="1" dirty="0">
                    <a:solidFill>
                      <a:prstClr val="black"/>
                    </a:solidFill>
                  </a:rPr>
                  <a:t>ANOVA : </a:t>
                </a:r>
                <a:r>
                  <a:rPr lang="fr-FR" sz="2400" b="1" dirty="0"/>
                  <a:t>la conclusion du test</a:t>
                </a:r>
                <a:endParaRPr lang="fr-FR" sz="2400" b="1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fr-FR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conclure, on compare la 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au seuil de risque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, on rejette l’hypothèse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l’on considère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est vraie. On a alors une probabilité égale 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de se tromper en faisant cela.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, on ne rejette pas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. Cela ne signifie pas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mais que rien ne permet de dire qu’elle est fausse à partir des observations.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Ampoule et engrenage avec un remplissage uni">
            <a:extLst>
              <a:ext uri="{FF2B5EF4-FFF2-40B4-BE49-F238E27FC236}">
                <a16:creationId xmlns:a16="http://schemas.microsoft.com/office/drawing/2014/main" id="{A77E9C9E-B684-1948-88B8-71E4B0F59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9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ANOVA : exemple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considère de nouveau la variable “sepal length“ et les trois échantillons provenant des espèces “setosa“, “versicolor“ et “virginica“.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admettra que les conditions d’applications de l’ANOVA sont vérifiées ce qui semble raisonnable au vu des représentations graphiques de la première partie.</a:t>
            </a:r>
          </a:p>
        </p:txBody>
      </p:sp>
      <p:pic>
        <p:nvPicPr>
          <p:cNvPr id="5" name="Graphique 4" descr="Jumelles avec un remplissage uni">
            <a:extLst>
              <a:ext uri="{FF2B5EF4-FFF2-40B4-BE49-F238E27FC236}">
                <a16:creationId xmlns:a16="http://schemas.microsoft.com/office/drawing/2014/main" id="{EE5DCDC6-9278-C447-ACAC-9608C57A8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38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9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formule les hypothèses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 </m:t>
                            </m:r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prstClr val="black"/>
                    </a:solidFill>
                  </a:rPr>
                  <a:t>On on se demande donc si les tailles moyennes des sépales des iris de l’Alaska, </a:t>
                </a:r>
                <a:r>
                  <a:rPr lang="fr-FR" sz="2400" dirty="0"/>
                  <a:t>des iris versicolore et des iris de Virginie sont significativement différentes.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94912"/>
              </a:xfrm>
              <a:prstGeom prst="rect">
                <a:avLst/>
              </a:prstGeom>
              <a:blipFill>
                <a:blip r:embed="rId2"/>
                <a:stretch>
                  <a:fillRect l="-843" t="-1299" b="-12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97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8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=150,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=50,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=50,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=50,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 plus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=63,21 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=38,96 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𝐸𝑀𝑆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=31,61 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=0,27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𝐸𝑀𝑆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=119,26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84735"/>
              </a:xfrm>
              <a:prstGeom prst="rect">
                <a:avLst/>
              </a:prstGeom>
              <a:blipFill>
                <a:blip r:embed="rId3"/>
                <a:stretch>
                  <a:fillRect l="-843" t="-1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4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Diagramme à barres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chaque modalité de la variable qualitative on trace une barre de hauteur égale à la moyenne (ou tout autre paramètre statistique) de la variable quantitative sur cette modalité.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Avantage : graphique facile à lire et à interpréter.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Inconvénient : permet uniquement de comparer la valeur du paramètre statistique choisi selon les différentes modalités mais ne permet pas de comparer les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514349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ANOVA : exemple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22D39C-8F09-8346-B3BC-720DC219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379600"/>
            <a:ext cx="7200000" cy="37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03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obtient donc une 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1,67×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valeur est inférieure au seuil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fr-FR" sz="2400" dirty="0"/>
                  <a:t> que l’on s’était fixé.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rejette donc l’hypothèse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avec un risque d’erreur de première espèce 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conclut donc que</a:t>
                </a:r>
                <a:r>
                  <a:rPr lang="fr-FR" sz="2400" dirty="0">
                    <a:solidFill>
                      <a:prstClr val="black"/>
                    </a:solidFill>
                  </a:rPr>
                  <a:t> la taille moyenne des sépales </a:t>
                </a:r>
                <a:r>
                  <a:rPr lang="fr-FR" sz="2400" dirty="0"/>
                  <a:t>des trois catégories d’iris sont différentes.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r="-1205" b="-21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52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ANOVA : remarque importante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le cas où l’on rejette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 l’ANOVA permet de conclure que les moyennes ne sont pas toutes égales mais ne renseigne pas lesquelles sont différentes.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complètera donc l’analyse en effectuant des test dits “Post Hoc“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Tests-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/>
                  <a:t> pour tous les couples de sous-échantillons.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 de Tukey.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843" t="-1338" r="-1084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56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Analyse de la variance.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ANOVA : analyse à deux facteurs, remarque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généraliser l’ANOVA au cas de deux variables qualitatives explicatives.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parle alors d’analyse de variance à deux facteurs.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décompose alors la variation en trois composantes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L’apport de la première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L’apport de la seconde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L’apport conjoint des deux variables.</a:t>
            </a:r>
          </a:p>
        </p:txBody>
      </p:sp>
    </p:spTree>
    <p:extLst>
      <p:ext uri="{BB962C8B-B14F-4D97-AF65-F5344CB8AC3E}">
        <p14:creationId xmlns:p14="http://schemas.microsoft.com/office/powerpoint/2010/main" val="2606385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3. Analyse de la variance.</a:t>
            </a:r>
          </a:p>
        </p:txBody>
      </p:sp>
    </p:spTree>
    <p:extLst>
      <p:ext uri="{BB962C8B-B14F-4D97-AF65-F5344CB8AC3E}">
        <p14:creationId xmlns:p14="http://schemas.microsoft.com/office/powerpoint/2010/main" val="2692839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Diagramme à barres : exemple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EB0BFC-A63B-B544-B196-837E37F3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2340000"/>
            <a:ext cx="5760000" cy="41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Diagramme à barres : exemple, ajout des valeurs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E2DAE-C5B7-5A49-897B-3992AD2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95" y="2340000"/>
            <a:ext cx="5760000" cy="41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Représentations graphiques.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Histogrammes multiples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va tracer un histogramme de la variable quantitative par modalité de la variable qualitative.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possibilités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Superposer ces histogrammes sur un même graphique.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Juxtaposer ces histogrammes sur plusieurs graphiques.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deux solutions conviennent également pour des courbes de densité.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première conduit souvent à des graphiques peu lisibles.</a:t>
            </a:r>
          </a:p>
        </p:txBody>
      </p:sp>
    </p:spTree>
    <p:extLst>
      <p:ext uri="{BB962C8B-B14F-4D97-AF65-F5344CB8AC3E}">
        <p14:creationId xmlns:p14="http://schemas.microsoft.com/office/powerpoint/2010/main" val="1135349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3324</Words>
  <Application>Microsoft Macintosh PowerPoint</Application>
  <PresentationFormat>Grand écran</PresentationFormat>
  <Paragraphs>474</Paragraphs>
  <Slides>65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Thème Office</vt:lpstr>
      <vt:lpstr>Variables quantitatives vs variables qualitatives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50</cp:revision>
  <dcterms:created xsi:type="dcterms:W3CDTF">2021-02-04T09:09:06Z</dcterms:created>
  <dcterms:modified xsi:type="dcterms:W3CDTF">2022-04-15T14:24:49Z</dcterms:modified>
</cp:coreProperties>
</file>