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7" r:id="rId4"/>
    <p:sldId id="258" r:id="rId5"/>
    <p:sldId id="360" r:id="rId6"/>
    <p:sldId id="330" r:id="rId7"/>
    <p:sldId id="331" r:id="rId8"/>
    <p:sldId id="343" r:id="rId9"/>
    <p:sldId id="361" r:id="rId10"/>
    <p:sldId id="335" r:id="rId11"/>
    <p:sldId id="333" r:id="rId12"/>
    <p:sldId id="362" r:id="rId13"/>
    <p:sldId id="336" r:id="rId14"/>
    <p:sldId id="365" r:id="rId15"/>
    <p:sldId id="337" r:id="rId16"/>
    <p:sldId id="344" r:id="rId17"/>
    <p:sldId id="351" r:id="rId18"/>
    <p:sldId id="347" r:id="rId19"/>
    <p:sldId id="388" r:id="rId20"/>
    <p:sldId id="325" r:id="rId21"/>
    <p:sldId id="262" r:id="rId22"/>
    <p:sldId id="268" r:id="rId23"/>
    <p:sldId id="339" r:id="rId24"/>
    <p:sldId id="340" r:id="rId25"/>
    <p:sldId id="377" r:id="rId26"/>
    <p:sldId id="342" r:id="rId27"/>
    <p:sldId id="370" r:id="rId28"/>
    <p:sldId id="372" r:id="rId29"/>
    <p:sldId id="373" r:id="rId30"/>
    <p:sldId id="396" r:id="rId31"/>
    <p:sldId id="367" r:id="rId32"/>
    <p:sldId id="369" r:id="rId33"/>
    <p:sldId id="392" r:id="rId34"/>
    <p:sldId id="391" r:id="rId35"/>
    <p:sldId id="374" r:id="rId36"/>
    <p:sldId id="390" r:id="rId37"/>
    <p:sldId id="263" r:id="rId38"/>
    <p:sldId id="378" r:id="rId39"/>
    <p:sldId id="352" r:id="rId40"/>
    <p:sldId id="353" r:id="rId41"/>
    <p:sldId id="358" r:id="rId42"/>
    <p:sldId id="397" r:id="rId43"/>
    <p:sldId id="382" r:id="rId44"/>
    <p:sldId id="403" r:id="rId45"/>
    <p:sldId id="402" r:id="rId46"/>
    <p:sldId id="401" r:id="rId47"/>
    <p:sldId id="400" r:id="rId48"/>
    <p:sldId id="383" r:id="rId49"/>
    <p:sldId id="380" r:id="rId50"/>
    <p:sldId id="405" r:id="rId51"/>
    <p:sldId id="406" r:id="rId52"/>
    <p:sldId id="385" r:id="rId53"/>
    <p:sldId id="404" r:id="rId54"/>
    <p:sldId id="355" r:id="rId55"/>
    <p:sldId id="327" r:id="rId56"/>
    <p:sldId id="272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1"/>
    <p:restoredTop sz="84703"/>
  </p:normalViewPr>
  <p:slideViewPr>
    <p:cSldViewPr snapToGrid="0" snapToObjects="1">
      <p:cViewPr varScale="1">
        <p:scale>
          <a:sx n="116" d="100"/>
          <a:sy n="116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-6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Donc à chaque occurrence du mot « dimension » il faut comprendre « dimension finie ».</a:t>
            </a:r>
          </a:p>
          <a:p>
            <a:r>
              <a:rPr lang="fr-FR" dirty="0"/>
              <a:t>L’auteur du cours admet (et assume) également une ou deux petites simplifications à droite à gauche sur ces notions de dimension. Mais rien de bien méchant.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872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L’existence provient du fait que la famille est génératrice et l’unicité du fait qu’elle est libre.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06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n’y a bien sûr pas une unique base dans un espace vectoriel.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2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intuitif ce résultat.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3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Toutes les conditions de la définition ont été vérifiées dans le chapitre précédent. Prendre deux minutes pour y réfléchir.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7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s’agit d’un cas particulier de l’espace vectoriel des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8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Cela signifie que F doit être stable par combinaison linéaire.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9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réels </a:t>
            </a:r>
            <a:r>
              <a:rPr lang="fr-FR" dirty="0" err="1"/>
              <a:t>lambda_i</a:t>
            </a:r>
            <a:r>
              <a:rPr lang="fr-FR" dirty="0"/>
              <a:t> sont appelés les coefficients de la combinaison linéaire.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9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94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l’un des vecteur de la famille est nul celle-ci est nécessairement liée.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9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combinaison linéaire est dite « non triviale » si ses coefficients ne sont pas tous nuls.</a:t>
            </a:r>
          </a:p>
          <a:p>
            <a:r>
              <a:rPr lang="fr-FR" dirty="0"/>
              <a:t>En particulier si un vecteur est un multiple d’un autre la famille est nécessairement liée.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4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verra bientôt que 3 vecteurs dans R2 sont toujours liés, ce qui intuitivement est assez évident.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13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7RM-ot2NWY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Nk_zzaMoSs?feature=oembe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Espaces Vectoriels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Algèbre linéaire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: remarques sur la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est rarissime que l’on ait à vérifier ces conditions, on travaille la plupart du temps avec des espaces vectoriels “connus“.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éléments d’un espace vectoriel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sont naturellement appelés des </a:t>
                </a:r>
                <a:r>
                  <a:rPr lang="fr-FR" sz="2400" b="1" dirty="0"/>
                  <a:t>vecteurs</a:t>
                </a:r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L’élément neutre de l’addition est lui qualifié de </a:t>
                </a:r>
                <a:r>
                  <a:rPr lang="fr-FR" sz="2400" b="1" dirty="0"/>
                  <a:t>vecteur nul</a:t>
                </a:r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Définir la notion de produit de vecteurs n’a pas de sens mathématiquement.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93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75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: l’exemple des matrices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des matrices comportant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lignes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colonnes est un espace vectoriel pour l’addition entre matrices et la multiplication par un réel.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L’élément neutre de l’addition,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le vecteur nul, étant bien sûr la matrice nulle.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75522"/>
              </a:xfrm>
              <a:prstGeom prst="rect">
                <a:avLst/>
              </a:prstGeom>
              <a:blipFill>
                <a:blip r:embed="rId3"/>
                <a:stretch>
                  <a:fillRect l="-843" t="-1646" b="-3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ille avec un remplissage uni">
            <a:extLst>
              <a:ext uri="{FF2B5EF4-FFF2-40B4-BE49-F238E27FC236}">
                <a16:creationId xmlns:a16="http://schemas.microsoft.com/office/drawing/2014/main" id="{8486BF70-7121-F142-AFF4-8D8141118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: le cas particulier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fr-FR" sz="2400" b="1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L’ensemble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des vecteurs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coordonnées est un espace vectoriel pour l’addition entre vecteurs et la multiplication par un réel.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vecteur nul étant le vecteur dont toutes les coordonnées sont égales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3"/>
                <a:stretch>
                  <a:fillRect l="-843" t="-1245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Arc et flèche avec un remplissage uni">
            <a:extLst>
              <a:ext uri="{FF2B5EF4-FFF2-40B4-BE49-F238E27FC236}">
                <a16:creationId xmlns:a16="http://schemas.microsoft.com/office/drawing/2014/main" id="{30D6D5C4-1521-438C-BB98-C29E54347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Visualisation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0000"/>
              </a:xfrm>
              <a:prstGeom prst="rect">
                <a:avLst/>
              </a:prstGeom>
              <a:blipFill>
                <a:blip r:embed="rId2"/>
                <a:stretch>
                  <a:fillRect l="-843" t="-7895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9C257A6-EC4A-3944-9CB4-64F51F73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340000"/>
            <a:ext cx="7200000" cy="37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Visualisation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0000"/>
              </a:xfrm>
              <a:prstGeom prst="rect">
                <a:avLst/>
              </a:prstGeom>
              <a:blipFill>
                <a:blip r:embed="rId2"/>
                <a:stretch>
                  <a:fillRect l="-843" t="-7895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330BEB72-32C4-044C-99FA-1AFC0486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340000"/>
            <a:ext cx="7200000" cy="38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vectoriel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,+,.</m:t>
                        </m:r>
                      </m:e>
                    </m:d>
                  </m:oMath>
                </a14:m>
                <a:r>
                  <a:rPr lang="fr-FR" sz="2400" dirty="0"/>
                  <a:t> un espace vectoriel et 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est un </a:t>
                </a:r>
                <a:r>
                  <a:rPr lang="fr-FR" sz="2400" b="1" dirty="0"/>
                  <a:t>sous-espace vectoriel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et seulement 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est lui-même est un espace vectoriel pour les lois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400" dirty="0"/>
                  <a:t> induites par celles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blipFill>
                <a:blip r:embed="rId2"/>
                <a:stretch>
                  <a:fillRect l="-843" t="-1887" b="-4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onstellation avec un remplissage uni">
            <a:extLst>
              <a:ext uri="{FF2B5EF4-FFF2-40B4-BE49-F238E27FC236}">
                <a16:creationId xmlns:a16="http://schemas.microsoft.com/office/drawing/2014/main" id="{9F24389C-BE1E-1640-BDF9-7C674647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vectoriel : caractérisation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est un sous-espace vectoriel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927" t="-1288" b="-20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igogne avec un remplissage uni">
            <a:extLst>
              <a:ext uri="{FF2B5EF4-FFF2-40B4-BE49-F238E27FC236}">
                <a16:creationId xmlns:a16="http://schemas.microsoft.com/office/drawing/2014/main" id="{6282A93D-7230-394E-B064-B34071937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06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vectoriel : exemple 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est un sous-espace vectoriel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vérifie facilement le premier point de la caractérisation, </a:t>
                </a:r>
                <a:r>
                  <a:rPr lang="fr-FR" sz="2400" i="1" dirty="0"/>
                  <a:t>i.e.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06673"/>
              </a:xfrm>
              <a:prstGeom prst="rect">
                <a:avLst/>
              </a:prstGeom>
              <a:blipFill>
                <a:blip r:embed="rId2"/>
                <a:stretch>
                  <a:fillRect l="-927" t="-1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53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076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vectoriel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. Alors il existe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400" dirty="0"/>
                  <a:t> 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sz="2400" dirty="0"/>
                  <a:t> tels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fr-FR" sz="2400" dirty="0"/>
                  <a:t>, ce qui vérifie le second point de la caractérisation.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076005"/>
              </a:xfrm>
              <a:prstGeom prst="rect">
                <a:avLst/>
              </a:prstGeom>
              <a:blipFill>
                <a:blip r:embed="rId2"/>
                <a:stretch>
                  <a:fillRect l="-927" t="-962" b="-1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4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1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vectoriel : exemple (fin)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. Alors il existe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400" dirty="0"/>
                  <a:t> 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/>
                  <a:t> tels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dirty="0"/>
                  <a:t>, ce qui vérifie le dernier point de la caractérisation.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19892"/>
              </a:xfrm>
              <a:prstGeom prst="rect">
                <a:avLst/>
              </a:prstGeom>
              <a:blipFill>
                <a:blip r:embed="rId2"/>
                <a:stretch>
                  <a:fillRect l="-843" t="-1120" b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2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Espaces et sous-espaces vectoriels.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Familles de vecteurs.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Bases et dimension.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Espaces et sous-espaces vectoriels.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Familles de vecteurs.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Notion de combinaison linéaire : vidéo introductive</a:t>
            </a:r>
          </a:p>
        </p:txBody>
      </p:sp>
      <p:pic>
        <p:nvPicPr>
          <p:cNvPr id="4" name="Média en ligne 3" descr="Linear combinations, span, and basis vectors | Chapter 2, Essence of linear algebra">
            <a:hlinkClick r:id="" action="ppaction://media"/>
            <a:extLst>
              <a:ext uri="{FF2B5EF4-FFF2-40B4-BE49-F238E27FC236}">
                <a16:creationId xmlns:a16="http://schemas.microsoft.com/office/drawing/2014/main" id="{59F54190-4774-8F40-BB15-EED1E863940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6000" y="2340000"/>
            <a:ext cx="7200000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9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Combinaison linéaire : 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Une </a:t>
                </a:r>
                <a:r>
                  <a:rPr lang="fr-FR" sz="2400" b="1" dirty="0"/>
                  <a:t>combinaison linéaire </a:t>
                </a:r>
                <a:r>
                  <a:rPr lang="fr-FR" sz="2400" dirty="0"/>
                  <a:t>des vecteurs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 vecteur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s’écrivant sous la forme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où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sont des nombres réels.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91853"/>
              </a:xfrm>
              <a:prstGeom prst="rect">
                <a:avLst/>
              </a:prstGeom>
              <a:blipFill>
                <a:blip r:embed="rId3"/>
                <a:stretch>
                  <a:fillRect l="-927" t="-1164" b="-18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820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65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Combinaison linéaire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400" dirty="0"/>
                  <a:t> définis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24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car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=−2.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+3.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651897"/>
              </a:xfrm>
              <a:prstGeom prst="rect">
                <a:avLst/>
              </a:prstGeom>
              <a:blipFill>
                <a:blip r:embed="rId2"/>
                <a:stretch>
                  <a:fillRect l="-927" t="-1336" b="-28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asque de baignade avec un remplissage uni">
            <a:extLst>
              <a:ext uri="{FF2B5EF4-FFF2-40B4-BE49-F238E27FC236}">
                <a16:creationId xmlns:a16="http://schemas.microsoft.com/office/drawing/2014/main" id="{1BFD9FAD-E2B4-49AD-998D-A924E9048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63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engendré : propriété et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L’ensemble des combinaisons linéaires des vecteurs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 sous-espace vectoriel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appelé </a:t>
                </a:r>
                <a:r>
                  <a:rPr lang="fr-FR" sz="2400" b="1" dirty="0"/>
                  <a:t>espace vectoriel engendré</a:t>
                </a:r>
                <a:r>
                  <a:rPr lang="fr-FR" sz="2400" dirty="0"/>
                  <a:t> par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le note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Vect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633431"/>
              </a:xfrm>
              <a:prstGeom prst="rect">
                <a:avLst/>
              </a:prstGeom>
              <a:blipFill>
                <a:blip r:embed="rId2"/>
                <a:stretch>
                  <a:fillRect l="-927" t="-13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aysage spatial avec un remplissage uni">
            <a:extLst>
              <a:ext uri="{FF2B5EF4-FFF2-40B4-BE49-F238E27FC236}">
                <a16:creationId xmlns:a16="http://schemas.microsoft.com/office/drawing/2014/main" id="{84912F66-2E57-BD44-BFCF-3F2D3CE3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0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839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engendré 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L’espace vectoriel engendré par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le plus petit sous-espace vectoriel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contenant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839816"/>
              </a:xfrm>
              <a:prstGeom prst="rect">
                <a:avLst/>
              </a:prstGeom>
              <a:blipFill>
                <a:blip r:embed="rId2"/>
                <a:stretch>
                  <a:fillRect l="-927" t="-1717" b="-30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Boîte avec un remplissage uni">
            <a:extLst>
              <a:ext uri="{FF2B5EF4-FFF2-40B4-BE49-F238E27FC236}">
                <a16:creationId xmlns:a16="http://schemas.microsoft.com/office/drawing/2014/main" id="{C85CEEFF-44D3-5B42-971E-EE1777DF7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2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Famille génératrice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dit que la famille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une </a:t>
                </a:r>
                <a:r>
                  <a:rPr lang="fr-FR" sz="2400" b="1" dirty="0"/>
                  <a:t>famille génératrice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tout vecteur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peut s’écrire comme une combinaison linéaire des vecteurs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dit, la famille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génératrice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Vect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26148"/>
              </a:xfrm>
              <a:prstGeom prst="rect">
                <a:avLst/>
              </a:prstGeom>
              <a:blipFill>
                <a:blip r:embed="rId3"/>
                <a:stretch>
                  <a:fillRect l="-927" t="-11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70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9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Famille génératrice : reformulation de la définition 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famille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une </a:t>
                </a:r>
                <a:r>
                  <a:rPr lang="fr-FR" sz="2400" b="1" dirty="0"/>
                  <a:t>famille génératrice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et seulement si pour tout vecteur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il existe des réels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tels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91853"/>
              </a:xfrm>
              <a:prstGeom prst="rect">
                <a:avLst/>
              </a:prstGeom>
              <a:blipFill>
                <a:blip r:embed="rId2"/>
                <a:stretch>
                  <a:fillRect l="-927" t="-1164" r="-15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que 8" descr="Batterie en charge avec un remplissage uni">
            <a:extLst>
              <a:ext uri="{FF2B5EF4-FFF2-40B4-BE49-F238E27FC236}">
                <a16:creationId xmlns:a16="http://schemas.microsoft.com/office/drawing/2014/main" id="{BE2E9A90-3E12-1B43-984A-08D9AC21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9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4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Famille génératrice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 définis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Alors, les vecteurs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forment une famille génératrice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vérifier cela il faut donc montrer que tout vecteur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 peut s’écrire comme une combinaison linéaire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46162"/>
              </a:xfrm>
              <a:prstGeom prst="rect">
                <a:avLst/>
              </a:prstGeom>
              <a:blipFill>
                <a:blip r:embed="rId2"/>
                <a:stretch>
                  <a:fillRect l="-927" t="-1149" b="-24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8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Espaces et sous-espaces vectoriels.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076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Famille génératrice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2400" dirty="0"/>
                  <a:t> un vecteur quelconque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est facile de voir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 qui prouve le résultat.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076005"/>
              </a:xfrm>
              <a:prstGeom prst="rect">
                <a:avLst/>
              </a:prstGeom>
              <a:blipFill>
                <a:blip r:embed="rId2"/>
                <a:stretch>
                  <a:fillRect l="-927" t="-962" b="-1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073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93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Indépendance linéaire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S’il existe des nombres réels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avec au moins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tels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la famille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dite </a:t>
                </a:r>
                <a:r>
                  <a:rPr lang="fr-FR" sz="2400" b="1" dirty="0"/>
                  <a:t>liée</a:t>
                </a:r>
                <a:r>
                  <a:rPr lang="fr-FR" sz="2400" dirty="0"/>
                  <a:t> ou </a:t>
                </a:r>
                <a:r>
                  <a:rPr lang="fr-FR" sz="2400" b="1" dirty="0"/>
                  <a:t>linéairement indépendante</a:t>
                </a:r>
                <a:r>
                  <a:rPr lang="fr-FR" sz="2400" dirty="0"/>
                  <a:t>.</a:t>
                </a:r>
              </a:p>
              <a:p>
                <a:pPr lvl="1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le cas contraire elle est dite </a:t>
                </a:r>
                <a:r>
                  <a:rPr lang="fr-FR" sz="2400" b="1" dirty="0"/>
                  <a:t>libre</a:t>
                </a:r>
                <a:r>
                  <a:rPr lang="fr-FR" sz="2400" dirty="0"/>
                  <a:t> ou </a:t>
                </a:r>
                <a:r>
                  <a:rPr lang="fr-FR" sz="2400" b="1" dirty="0"/>
                  <a:t>linéairement dépendante</a:t>
                </a:r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931735"/>
              </a:xfrm>
              <a:prstGeom prst="rect">
                <a:avLst/>
              </a:prstGeom>
              <a:blipFill>
                <a:blip r:embed="rId3"/>
                <a:stretch>
                  <a:fillRect l="-927" t="-989" b="-18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12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Indépendance linéaire : remarques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Cette définition signifie qu’une famille de vecteurs est liée si et seulement si il existe une combinaison linéaire non triviale de cette famille égale au vecteur nul.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Autre formulation, une famille de vecteurs est liée si et seulement si l’un de ces vecteurs est égal à une combinaison linéaire non triviale des autres. </a:t>
            </a:r>
          </a:p>
        </p:txBody>
      </p:sp>
      <p:pic>
        <p:nvPicPr>
          <p:cNvPr id="5" name="Graphique 4" descr="Nœud de corde avec un remplissage uni">
            <a:extLst>
              <a:ext uri="{FF2B5EF4-FFF2-40B4-BE49-F238E27FC236}">
                <a16:creationId xmlns:a16="http://schemas.microsoft.com/office/drawing/2014/main" id="{441B5DC9-7AF4-0543-93E0-ACA46EF99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6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Indépendance linéaire : cas particulier de deux vecteurs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Ont dit que deux vecteurs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sont </a:t>
                </a:r>
                <a:r>
                  <a:rPr lang="fr-FR" sz="2400" b="1" dirty="0"/>
                  <a:t>colinéaires</a:t>
                </a:r>
                <a:r>
                  <a:rPr lang="fr-FR" sz="2400" dirty="0"/>
                  <a:t> s’il existe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sz="2400" dirty="0"/>
                  <a:t>, tel 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D’après la remarque précédente, deux vecteurs sont libres si et seulement si ils ne sont pas colinéaires.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843" t="-1660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Aléatoire avec un remplissage uni">
            <a:extLst>
              <a:ext uri="{FF2B5EF4-FFF2-40B4-BE49-F238E27FC236}">
                <a16:creationId xmlns:a16="http://schemas.microsoft.com/office/drawing/2014/main" id="{00EFA935-BF90-E34B-B44E-33B6D3ACB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9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98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Famille liée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 définis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les vecteurs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2400" dirty="0"/>
                  <a:t> sont liés. En effet, il est facile de voir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 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984826"/>
              </a:xfrm>
              <a:prstGeom prst="rect">
                <a:avLst/>
              </a:prstGeom>
              <a:blipFill>
                <a:blip r:embed="rId3"/>
                <a:stretch>
                  <a:fillRect l="-927" t="-9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0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90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Famille libre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400" dirty="0"/>
                  <a:t> définis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les vecteurs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sont libres.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le montrer on considère une combinaison linéaire nulle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et l’on montre que les coefficients de cette combinaison sont nuls.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90561"/>
              </a:xfrm>
              <a:prstGeom prst="rect">
                <a:avLst/>
              </a:prstGeom>
              <a:blipFill>
                <a:blip r:embed="rId2"/>
                <a:stretch>
                  <a:fillRect l="-927" t="-1111" b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2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Familles de vecteurs.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2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Famille libre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tels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, ce qui prouve bien que la famille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est libre.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26093"/>
              </a:xfrm>
              <a:prstGeom prst="rect">
                <a:avLst/>
              </a:prstGeom>
              <a:blipFill>
                <a:blip r:embed="rId2"/>
                <a:stretch>
                  <a:fillRect l="-927" t="-1154" b="-24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30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Bases et dimension.</a:t>
            </a:r>
          </a:p>
        </p:txBody>
      </p:sp>
    </p:spTree>
    <p:extLst>
      <p:ext uri="{BB962C8B-B14F-4D97-AF65-F5344CB8AC3E}">
        <p14:creationId xmlns:p14="http://schemas.microsoft.com/office/powerpoint/2010/main" val="296409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Remarque pour les algébristes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Dans toute ce cours nous ne considèrerons que des espaces vectoriels de dimension finie, </a:t>
            </a:r>
            <a:r>
              <a:rPr lang="fr-FR" sz="2400" i="1" dirty="0"/>
              <a:t>i.e.</a:t>
            </a:r>
            <a:r>
              <a:rPr lang="fr-FR" sz="2400" dirty="0"/>
              <a:t> admettant une base dont le cardinal est fini.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L’étudiant plus curieux pourra s’intéresser de lui-même au cas des espaces de dimension infinie. </a:t>
            </a:r>
          </a:p>
        </p:txBody>
      </p:sp>
      <p:pic>
        <p:nvPicPr>
          <p:cNvPr id="5" name="Graphique 4" descr="Infini avec un remplissage uni">
            <a:extLst>
              <a:ext uri="{FF2B5EF4-FFF2-40B4-BE49-F238E27FC236}">
                <a16:creationId xmlns:a16="http://schemas.microsoft.com/office/drawing/2014/main" id="{E898EF95-800B-49CF-AC59-9C4A712B3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4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famille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une </a:t>
                </a:r>
                <a:r>
                  <a:rPr lang="fr-FR" sz="2400" b="1" dirty="0"/>
                  <a:t>base</a:t>
                </a:r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et seulement si elle est à la fois libre et génératrice.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blipFill>
                <a:blip r:embed="rId2"/>
                <a:stretch>
                  <a:fillRect l="-927" t="-1822" b="-43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ur de briques en construction avec un remplissage uni">
            <a:extLst>
              <a:ext uri="{FF2B5EF4-FFF2-40B4-BE49-F238E27FC236}">
                <a16:creationId xmlns:a16="http://schemas.microsoft.com/office/drawing/2014/main" id="{5A97D10C-1DD1-4238-BA39-5C3EDA466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Notion d’espace vectoriel : vidéo introductive</a:t>
            </a:r>
          </a:p>
        </p:txBody>
      </p:sp>
      <p:pic>
        <p:nvPicPr>
          <p:cNvPr id="4" name="Média en ligne 3" descr="Vectors | Chapter 1, Essence of linear algebra">
            <a:hlinkClick r:id="" action="ppaction://media"/>
            <a:extLst>
              <a:ext uri="{FF2B5EF4-FFF2-40B4-BE49-F238E27FC236}">
                <a16:creationId xmlns:a16="http://schemas.microsoft.com/office/drawing/2014/main" id="{502413EF-C9C0-C745-A10C-DDBDE75FF6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3"/>
          <a:srcRect/>
          <a:stretch/>
        </p:blipFill>
        <p:spPr>
          <a:xfrm>
            <a:off x="2496000" y="2340000"/>
            <a:ext cx="7200000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9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: reformulation de la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famille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une </a:t>
                </a:r>
                <a:r>
                  <a:rPr lang="fr-FR" sz="2400" b="1" dirty="0"/>
                  <a:t>base</a:t>
                </a:r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si et seulement si pour tout vecteur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il existe des uniques réels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tels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91853"/>
              </a:xfrm>
              <a:prstGeom prst="rect">
                <a:avLst/>
              </a:prstGeom>
              <a:blipFill>
                <a:blip r:embed="rId3"/>
                <a:stretch>
                  <a:fillRect l="-927" t="-11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864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9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Coordonnées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Avec les notations précédentes, les réels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s’appellent les </a:t>
                </a:r>
                <a:r>
                  <a:rPr lang="fr-FR" sz="2400" b="1" dirty="0"/>
                  <a:t>coordonnées</a:t>
                </a:r>
                <a:r>
                  <a:rPr lang="fr-FR" sz="2400" dirty="0"/>
                  <a:t> de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dans la base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alors les noter sous la forme d’un vecteur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93923"/>
              </a:xfrm>
              <a:prstGeom prst="rect">
                <a:avLst/>
              </a:prstGeom>
              <a:blipFill>
                <a:blip r:embed="rId2"/>
                <a:stretch>
                  <a:fillRect l="-843" t="-11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58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: théorème et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Toutes les bases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ont le même nombre de vecteurs.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 nombre est appelé la </a:t>
                </a:r>
                <a:r>
                  <a:rPr lang="fr-FR" sz="2400" b="1" dirty="0"/>
                  <a:t>dimension</a:t>
                </a:r>
                <a:r>
                  <a:rPr lang="fr-FR" sz="2400" dirty="0"/>
                  <a:t> de l’espace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et est noté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fr-FR" sz="240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fName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func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3"/>
                <a:stretch>
                  <a:fillRect l="-927" t="-1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ompteur bas avec un remplissage uni">
            <a:extLst>
              <a:ext uri="{FF2B5EF4-FFF2-40B4-BE49-F238E27FC236}">
                <a16:creationId xmlns:a16="http://schemas.microsoft.com/office/drawing/2014/main" id="{59F3E500-BF80-4413-9B59-AD80F0420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13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0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et dimension : l’exemple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fr-FR" sz="2400" b="1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sSup>
                          <m:sSup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Voici la base dite </a:t>
                </a:r>
                <a:r>
                  <a:rPr lang="fr-FR" sz="2400" b="1" dirty="0"/>
                  <a:t>canonique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00417"/>
              </a:xfrm>
              <a:prstGeom prst="rect">
                <a:avLst/>
              </a:prstGeom>
              <a:blipFill>
                <a:blip r:embed="rId2"/>
                <a:stretch>
                  <a:fillRect l="-927" t="-10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410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06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et dimension : l’exemple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fr-FR" sz="2400" b="1" dirty="0"/>
                  <a:t>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montrer que cette famille est libre, prenons des réels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tels que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069978"/>
              </a:xfrm>
              <a:prstGeom prst="rect">
                <a:avLst/>
              </a:prstGeom>
              <a:blipFill>
                <a:blip r:embed="rId2"/>
                <a:stretch>
                  <a:fillRect l="-843" t="-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845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490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et dimension : l’exemple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fr-FR" sz="2400" b="1" dirty="0"/>
                  <a:t>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Q.E.D.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490990"/>
              </a:xfrm>
              <a:prstGeom prst="rect">
                <a:avLst/>
              </a:prstGeom>
              <a:blipFill>
                <a:blip r:embed="rId2"/>
                <a:stretch>
                  <a:fillRect l="-843" t="-691" b="-13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314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453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et dimension : l’exemple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fr-FR" sz="2400" b="1" dirty="0"/>
                  <a:t>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famille est également génératrice car si on prend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de la forme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lvl="1"/>
                <a:r>
                  <a:rPr lang="fr-FR" sz="2400" dirty="0"/>
                  <a:t>on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453096"/>
              </a:xfrm>
              <a:prstGeom prst="rect">
                <a:avLst/>
              </a:prstGeom>
              <a:blipFill>
                <a:blip r:embed="rId2"/>
                <a:stretch>
                  <a:fillRect l="-843" t="-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10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0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et dimension : l’exemple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fr-FR" sz="2400" b="1" dirty="0"/>
                  <a:t> (fin)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ce qui prouve le résultat.</a:t>
                </a:r>
              </a:p>
              <a:p>
                <a:pPr lvl="1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famille étant à la fois libre et génératrice, elle constitue une base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. Cet espace est donc de dimension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00417"/>
              </a:xfrm>
              <a:prstGeom prst="rect">
                <a:avLst/>
              </a:prstGeom>
              <a:blipFill>
                <a:blip r:embed="rId2"/>
                <a:stretch>
                  <a:fillRect l="-843" t="-792" b="-2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70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71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Base : propriétés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de dimension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libre de vecteurs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 On 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et 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alors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une base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génératrice de vecteurs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 On 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et si </a:t>
                </a:r>
                <a:br>
                  <a:rPr lang="fr-FR" sz="2400" dirty="0"/>
                </a:b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alors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est une base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71197"/>
              </a:xfrm>
              <a:prstGeom prst="rect">
                <a:avLst/>
              </a:prstGeom>
              <a:blipFill>
                <a:blip r:embed="rId2"/>
                <a:stretch>
                  <a:fillRect l="-843" t="-1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DF1817FE-36C2-4719-86B2-70F3D5340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6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Dimension d’un sous-espace 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de dimension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un sous-espace vectoriel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si et seulement 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3"/>
                <a:stretch>
                  <a:fillRect l="-927" t="-1429" b="-3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ièces de puzzle avec un remplissage uni">
            <a:extLst>
              <a:ext uri="{FF2B5EF4-FFF2-40B4-BE49-F238E27FC236}">
                <a16:creationId xmlns:a16="http://schemas.microsoft.com/office/drawing/2014/main" id="{0134C075-5C75-4C37-AF3E-6C2588672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Remarque pour les algébristes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toute la suite quand nous utiliserons le terme “espace vectoriel“ nous sous-entendrons “espace vectoriel réel“.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Nous pourrions donner les mêmes définitions et souvent obtenir les mêmes propriétés en remplaçant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par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fr-FR" sz="2400" dirty="0"/>
                  <a:t> voire même par n’importe quel corps commutatif.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r="-723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Squelette avec un remplissage uni">
            <a:extLst>
              <a:ext uri="{FF2B5EF4-FFF2-40B4-BE49-F238E27FC236}">
                <a16:creationId xmlns:a16="http://schemas.microsoft.com/office/drawing/2014/main" id="{D721217C-ADE8-2647-8960-8FDA794A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5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63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Rang d’une famille de vecteurs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appelle </a:t>
                </a:r>
                <a:r>
                  <a:rPr lang="fr-FR" sz="2400" b="1" dirty="0"/>
                  <a:t>rang</a:t>
                </a:r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que l’on 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rg</m:t>
                    </m:r>
                  </m:oMath>
                </a14:m>
                <a:r>
                  <a:rPr lang="fr-FR" sz="2400" dirty="0"/>
                  <a:t> la dimension de l’espace vectoriel engendré par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, </a:t>
                </a:r>
                <a:r>
                  <a:rPr lang="fr-FR" sz="2400" i="1" dirty="0"/>
                  <a:t>i.e.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rg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Vect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633431"/>
              </a:xfrm>
              <a:prstGeom prst="rect">
                <a:avLst/>
              </a:prstGeom>
              <a:blipFill>
                <a:blip r:embed="rId2"/>
                <a:stretch>
                  <a:fillRect l="-843" t="-1394" b="-10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que 5" descr="Paysage spatial avec un remplissage uni">
            <a:extLst>
              <a:ext uri="{FF2B5EF4-FFF2-40B4-BE49-F238E27FC236}">
                <a16:creationId xmlns:a16="http://schemas.microsoft.com/office/drawing/2014/main" id="{50C132CE-D2CB-D947-BE59-4BF94D778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65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7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Rang d’une famille de vecteurs 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de dimension égale 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libre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 On 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rg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famille génératrice de vecteurs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 On 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rg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72992"/>
              </a:xfrm>
              <a:prstGeom prst="rect">
                <a:avLst/>
              </a:prstGeom>
              <a:blipFill>
                <a:blip r:embed="rId2"/>
                <a:stretch>
                  <a:fillRect l="-843" t="-1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31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Quelques sous-espaces vectoriels particuliers : définitions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de dimension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et 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un sous-espace vectoriel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de dimension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 dirty="0"/>
                  <a:t> on dit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est une </a:t>
                </a:r>
                <a:r>
                  <a:rPr lang="fr-FR" sz="2400" b="1" dirty="0"/>
                  <a:t>droite</a:t>
                </a:r>
                <a:r>
                  <a:rPr lang="fr-FR" sz="2400" dirty="0"/>
                  <a:t> (vectorielle)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sz="2400" dirty="0"/>
                  <a:t> on dit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est un </a:t>
                </a:r>
                <a:r>
                  <a:rPr lang="fr-FR" sz="2400" b="1" dirty="0"/>
                  <a:t>plan</a:t>
                </a:r>
                <a:r>
                  <a:rPr lang="fr-FR" sz="2400" dirty="0"/>
                  <a:t> (vectoriel)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 on dit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est un </a:t>
                </a:r>
                <a:r>
                  <a:rPr lang="fr-FR" sz="2400" b="1" dirty="0"/>
                  <a:t>hyperplan</a:t>
                </a:r>
                <a:r>
                  <a:rPr lang="fr-FR" sz="2400" dirty="0"/>
                  <a:t> 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270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Quelques sous-espaces vectoriels particuliers : remarques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Une droite d’un espace vectoriel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est nécessairement de la forme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Vect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fr-FR" sz="2400" dirty="0"/>
                  <a:t> où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400" dirty="0"/>
                  <a:t> est un vecteur non nul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 On dit alors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400" dirty="0"/>
                  <a:t> est un </a:t>
                </a:r>
                <a:r>
                  <a:rPr lang="fr-FR" sz="2400" b="1" dirty="0"/>
                  <a:t>vecteur directeur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plan d’un espace vectoriel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est nécessairement de la forme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Vect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sont deux vecteurs libres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ompas de dessin avec un remplissage uni">
            <a:extLst>
              <a:ext uri="{FF2B5EF4-FFF2-40B4-BE49-F238E27FC236}">
                <a16:creationId xmlns:a16="http://schemas.microsoft.com/office/drawing/2014/main" id="{C36A0120-8829-9C48-90C9-53B61B2EF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7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Bases et dimension.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78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Quelques sous-espaces vectoriels particuliers : remarques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un espace vectoriel de dimension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, </a:t>
                </a:r>
                <a:r>
                  <a:rPr lang="fr-FR" sz="2400" i="1" dirty="0"/>
                  <a:t>e.g.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, un hyperplan est une droite vectorielle.</a:t>
                </a:r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un espace vectoriel de dimension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400" dirty="0"/>
                  <a:t>, </a:t>
                </a:r>
                <a:r>
                  <a:rPr lang="fr-FR" sz="2400" i="1" dirty="0"/>
                  <a:t>e.g.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400" dirty="0"/>
                  <a:t>, un hyperplan est un plan vectoriel.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78600"/>
              </a:xfrm>
              <a:prstGeom prst="rect">
                <a:avLst/>
              </a:prstGeom>
              <a:blipFill>
                <a:blip r:embed="rId2"/>
                <a:stretch>
                  <a:fillRect l="-843" t="-1639" b="-20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Globe terrestre : Europe et Afrique avec un remplissage uni">
            <a:extLst>
              <a:ext uri="{FF2B5EF4-FFF2-40B4-BE49-F238E27FC236}">
                <a16:creationId xmlns:a16="http://schemas.microsoft.com/office/drawing/2014/main" id="{76F5F4C6-5438-E640-AE1A-671B41756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6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3. Bases et dimension.</a:t>
            </a:r>
          </a:p>
        </p:txBody>
      </p:sp>
    </p:spTree>
    <p:extLst>
      <p:ext uri="{BB962C8B-B14F-4D97-AF65-F5344CB8AC3E}">
        <p14:creationId xmlns:p14="http://schemas.microsoft.com/office/powerpoint/2010/main" val="2692839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2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</a:t>
                </a:r>
                <a:r>
                  <a:rPr lang="fr-FR" sz="2400" b="1" dirty="0"/>
                  <a:t>espace vectoriel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ensemble muni de deux opérations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Une addition interne notée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⟼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  <a:p>
                <a:pPr lvl="1"/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Une multiplication par un réel notée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⟼</m:t>
                            </m:r>
                          </m:e>
                          <m:e>
                            <m: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27256"/>
              </a:xfrm>
              <a:prstGeom prst="rect">
                <a:avLst/>
              </a:prstGeom>
              <a:blipFill>
                <a:blip r:embed="rId2"/>
                <a:stretch>
                  <a:fillRect l="-843" t="-1072" b="-2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0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: définition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Ces deux opérations doivent vérifier les conditions suivantes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L’addition est </a:t>
                </a:r>
                <a:r>
                  <a:rPr lang="fr-FR" sz="2400" b="1" dirty="0"/>
                  <a:t>commutative</a:t>
                </a:r>
                <a:r>
                  <a:rPr lang="fr-FR" sz="2400" dirty="0"/>
                  <a:t>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L’addition est </a:t>
                </a:r>
                <a:r>
                  <a:rPr lang="fr-FR" sz="2400" b="1" dirty="0"/>
                  <a:t>associative</a:t>
                </a:r>
                <a:r>
                  <a:rPr lang="fr-FR" sz="2400" dirty="0"/>
                  <a:t>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existe un </a:t>
                </a:r>
                <a:r>
                  <a:rPr lang="fr-FR" sz="2400" b="1" dirty="0"/>
                  <a:t>élément neutre </a:t>
                </a:r>
                <a:r>
                  <a:rPr lang="fr-FR" sz="2400" dirty="0"/>
                  <a:t>pour l’addition,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il existe un élément noté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Tout élément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possède un </a:t>
                </a:r>
                <a:r>
                  <a:rPr lang="fr-FR" sz="2400" b="1" dirty="0"/>
                  <a:t>opposé</a:t>
                </a:r>
                <a:r>
                  <a:rPr lang="fr-FR" sz="2400" dirty="0"/>
                  <a:t>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tel que</a:t>
                </a:r>
                <a:br>
                  <a:rPr lang="fr-FR" sz="2400" dirty="0"/>
                </a:b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. Cet élément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est alors noté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2"/>
                <a:stretch>
                  <a:fillRect l="-843" t="-1034" r="-964" b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8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: définition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Suite des conditions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multiplication par un réel est </a:t>
                </a:r>
                <a:r>
                  <a:rPr lang="fr-FR" sz="2400" b="1" dirty="0"/>
                  <a:t>associative</a:t>
                </a:r>
                <a:r>
                  <a:rPr lang="fr-FR" sz="2400" dirty="0"/>
                  <a:t> avec la multiplication des réels,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𝜆𝜇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réel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est un </a:t>
                </a:r>
                <a:r>
                  <a:rPr lang="fr-FR" sz="2400" b="1" dirty="0"/>
                  <a:t>élément neutre </a:t>
                </a:r>
                <a:r>
                  <a:rPr lang="fr-FR" sz="2400" dirty="0"/>
                  <a:t>pour la multiplication,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Espaces et sous-espaces vectoriels.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Espace vectoriel : définition (fin)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Fin des conditions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multiplication par un réel est </a:t>
                </a:r>
                <a:r>
                  <a:rPr lang="fr-FR" sz="2400" b="1" dirty="0"/>
                  <a:t>distributive</a:t>
                </a:r>
                <a:r>
                  <a:rPr lang="fr-FR" sz="2400" dirty="0"/>
                  <a:t> par rapport à l’addition des réels,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multiplication par un réel est </a:t>
                </a:r>
                <a:r>
                  <a:rPr lang="fr-FR" sz="2400" b="1" dirty="0"/>
                  <a:t>distributive</a:t>
                </a:r>
                <a:r>
                  <a:rPr lang="fr-FR" sz="2400" dirty="0"/>
                  <a:t> par rapport à l’addition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r="-6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99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2992</Words>
  <Application>Microsoft Macintosh PowerPoint</Application>
  <PresentationFormat>Grand écran</PresentationFormat>
  <Paragraphs>465</Paragraphs>
  <Slides>56</Slides>
  <Notes>13</Notes>
  <HiddenSlides>0</HiddenSlides>
  <MMClips>2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Thème Office</vt:lpstr>
      <vt:lpstr>Espaces Vectoriels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81</cp:revision>
  <dcterms:created xsi:type="dcterms:W3CDTF">2021-02-04T09:09:06Z</dcterms:created>
  <dcterms:modified xsi:type="dcterms:W3CDTF">2022-01-24T08:40:59Z</dcterms:modified>
</cp:coreProperties>
</file>