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7" r:id="rId4"/>
    <p:sldId id="360" r:id="rId5"/>
    <p:sldId id="367" r:id="rId6"/>
    <p:sldId id="370" r:id="rId7"/>
    <p:sldId id="368" r:id="rId8"/>
    <p:sldId id="375" r:id="rId9"/>
    <p:sldId id="371" r:id="rId10"/>
    <p:sldId id="372" r:id="rId11"/>
    <p:sldId id="325" r:id="rId12"/>
    <p:sldId id="363" r:id="rId13"/>
    <p:sldId id="361" r:id="rId14"/>
    <p:sldId id="329" r:id="rId15"/>
    <p:sldId id="330" r:id="rId16"/>
    <p:sldId id="331" r:id="rId17"/>
    <p:sldId id="332" r:id="rId18"/>
    <p:sldId id="337" r:id="rId19"/>
    <p:sldId id="377" r:id="rId20"/>
    <p:sldId id="334" r:id="rId21"/>
    <p:sldId id="376" r:id="rId22"/>
    <p:sldId id="342" r:id="rId23"/>
    <p:sldId id="333" r:id="rId24"/>
    <p:sldId id="336" r:id="rId25"/>
    <p:sldId id="335" r:id="rId26"/>
    <p:sldId id="347" r:id="rId27"/>
    <p:sldId id="348" r:id="rId28"/>
    <p:sldId id="378" r:id="rId29"/>
    <p:sldId id="338" r:id="rId30"/>
    <p:sldId id="343" r:id="rId31"/>
    <p:sldId id="344" r:id="rId32"/>
    <p:sldId id="345" r:id="rId33"/>
    <p:sldId id="346" r:id="rId34"/>
    <p:sldId id="351" r:id="rId35"/>
    <p:sldId id="359" r:id="rId36"/>
    <p:sldId id="350" r:id="rId37"/>
    <p:sldId id="364" r:id="rId38"/>
    <p:sldId id="262" r:id="rId39"/>
    <p:sldId id="268" r:id="rId40"/>
    <p:sldId id="339" r:id="rId41"/>
    <p:sldId id="340" r:id="rId42"/>
    <p:sldId id="341" r:id="rId43"/>
    <p:sldId id="354" r:id="rId44"/>
    <p:sldId id="356" r:id="rId45"/>
    <p:sldId id="379" r:id="rId46"/>
    <p:sldId id="328" r:id="rId47"/>
    <p:sldId id="272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8"/>
    <p:restoredTop sz="84644"/>
  </p:normalViewPr>
  <p:slideViewPr>
    <p:cSldViewPr snapToGrid="0" snapToObjects="1">
      <p:cViewPr varScale="1">
        <p:scale>
          <a:sx n="118" d="100"/>
          <a:sy n="118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© SUPINFO</a:t>
            </a:r>
          </a:p>
          <a:p>
            <a:r>
              <a:rPr lang="fr-FR" dirty="0"/>
              <a:t>Auteur : Laurent GODEFROY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cette deuxième partie on va définir le déterminant, et dans la suivante présenter son application au calcul de l’inverse d’une matrice.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00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Voir la première partie.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54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Cela ne change pas le déterminant mais cela change évidemment la matrice.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99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Cela signifie que dans ce cas là le déterminant est égal au produit des coefficients diagonaux.</a:t>
            </a:r>
          </a:p>
          <a:p>
            <a:r>
              <a:rPr lang="fr-FR" dirty="0"/>
              <a:t>On a bien sûr un résultat du même type pour les matrices triangulaires inférieures.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Ce résultat ce démontre très bien par récurrence en développant chacune des matrices rencontrées par rapport à leur première colonne. On n’a alors qu’un seul calcul de mineur à effectuer, et c’est celui d’une matrice qui est aussi triangulaire supérieure. On n’a plus qu’à recommencer jusqu’à obtenir une matrice d’ordre 2.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09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admettra ces résultats, ils ne sont pas vraiment difficiles à démontrer mais c’est un peu laborieux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2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La comatrice d’une matrice d’ordre n est donc aussi une matrice d’ordre n. Il y a en effet autant de cofacteurs que de coefficients de la matrice initiale.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résultat généralise bien celui énoncé lors de la première partie pour des matrices carrées d’ordre 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735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ce quelque soit la base B de E.</a:t>
            </a:r>
          </a:p>
          <a:p>
            <a:r>
              <a:rPr lang="fr-FR" dirty="0"/>
              <a:t>Le théorème permet évidemment aussi de calculer l’inverse de cette matrice et donc de déterminer une expression de la réciproque de f.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6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Déterminant d’une matrice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Algèbre linéaire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3200" dirty="0"/>
                  <a:t>1. Le cas des matrices d’ordre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3200" dirty="0"/>
                  <a:t>.</a:t>
                </a:r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  <a:blipFill>
                <a:blip r:embed="rId2"/>
                <a:stretch>
                  <a:fillRect l="-1568" t="-21277" b="-234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586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Résolution du système et introduction du déterminant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 système admet donc une unique solution si et seulement si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va appeler cette quantité le </a:t>
                </a:r>
                <a:r>
                  <a:rPr lang="fr-FR" sz="2400" b="1" dirty="0"/>
                  <a:t>déterminant</a:t>
                </a:r>
                <a:r>
                  <a:rPr lang="fr-FR" sz="2400" dirty="0"/>
                  <a:t> de 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L’inverse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alors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586448"/>
              </a:xfrm>
              <a:prstGeom prst="rect">
                <a:avLst/>
              </a:prstGeom>
              <a:blipFill>
                <a:blip r:embed="rId3"/>
                <a:stretch>
                  <a:fillRect l="-843" t="-1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1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1. Le cas des matrices d’ordre 2.</a:t>
            </a:r>
          </a:p>
        </p:txBody>
      </p:sp>
    </p:spTree>
    <p:extLst>
      <p:ext uri="{BB962C8B-B14F-4D97-AF65-F5344CB8AC3E}">
        <p14:creationId xmlns:p14="http://schemas.microsoft.com/office/powerpoint/2010/main" val="192640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Définition dans le cas général. Calcul.</a:t>
            </a:r>
          </a:p>
        </p:txBody>
      </p:sp>
    </p:spTree>
    <p:extLst>
      <p:ext uri="{BB962C8B-B14F-4D97-AF65-F5344CB8AC3E}">
        <p14:creationId xmlns:p14="http://schemas.microsoft.com/office/powerpoint/2010/main" val="346096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39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: motivation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va généraliser à des matrices carrées de tout ordre la notion de déterminant introduite lors de la première partie pour des matrices carrées d’ordre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va donc définir une fonction notée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det</m:t>
                    </m:r>
                  </m:oMath>
                </a14:m>
                <a:r>
                  <a:rPr lang="fr-FR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</m:e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</m:d>
                          </m:e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</m:mr>
                        <m:m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⟼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det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lvl="1"/>
                <a:r>
                  <a:rPr lang="fr-FR" sz="2400" dirty="0"/>
                  <a:t>dont la valeur permettra d’affirmer si une matrice est inversible ou non.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39851"/>
              </a:xfrm>
              <a:prstGeom prst="rect">
                <a:avLst/>
              </a:prstGeom>
              <a:blipFill>
                <a:blip r:embed="rId3"/>
                <a:stretch>
                  <a:fillRect l="-843" t="-1223" r="-120" b="-21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32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968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2400" b="1" dirty="0"/>
                  <a:t>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dont les coefficients sont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</a:t>
                </a:r>
                <a:r>
                  <a:rPr lang="fr-FR" sz="2400" b="1" dirty="0"/>
                  <a:t>déterminant</a:t>
                </a:r>
                <a:r>
                  <a:rPr lang="fr-FR" sz="2400" dirty="0"/>
                  <a:t> de 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défini comme étant le réel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968009"/>
              </a:xfrm>
              <a:prstGeom prst="rect">
                <a:avLst/>
              </a:prstGeom>
              <a:blipFill>
                <a:blip r:embed="rId3"/>
                <a:stretch>
                  <a:fillRect l="-843" t="-9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75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952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2400" b="1" dirty="0"/>
                  <a:t>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définie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×2−9×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952492"/>
              </a:xfrm>
              <a:prstGeom prst="rect">
                <a:avLst/>
              </a:prstGeom>
              <a:blipFill>
                <a:blip r:embed="rId2"/>
                <a:stretch>
                  <a:fillRect l="-843" t="-9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21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54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2400" b="1" dirty="0"/>
                  <a:t>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 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</a:t>
                </a:r>
                <a:r>
                  <a:rPr lang="fr-FR" sz="2400" b="1" dirty="0"/>
                  <a:t>déterminant</a:t>
                </a:r>
                <a:r>
                  <a:rPr lang="fr-FR" sz="2400" dirty="0"/>
                  <a:t> de la matrice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défini comme étant le réel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lvl="1"/>
                <a:r>
                  <a:rPr lang="fr-FR" sz="2400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est le déterminant de la matrice d’ordre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400" dirty="0"/>
                  <a:t> obtenue à partir 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en supprimant sa ligne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-ème et sa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-ème colonne.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54296"/>
              </a:xfrm>
              <a:prstGeom prst="rect">
                <a:avLst/>
              </a:prstGeom>
              <a:blipFill>
                <a:blip r:embed="rId2"/>
                <a:stretch>
                  <a:fillRect l="-843" t="-852" b="-144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30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  <a:p>
            <a:endParaRPr lang="fr-F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2400" b="1" dirty="0"/>
                  <a:t> : définition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la quantité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est appelée </a:t>
                </a:r>
                <a:r>
                  <a:rPr lang="fr-FR" sz="2400" b="1" dirty="0"/>
                  <a:t>mineur</a:t>
                </a:r>
                <a:r>
                  <a:rPr lang="fr-FR" sz="2400" dirty="0"/>
                  <a:t> du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égalité est appelée </a:t>
                </a:r>
                <a:r>
                  <a:rPr lang="fr-FR" sz="2400" b="1" dirty="0"/>
                  <a:t>développement du déterminant </a:t>
                </a:r>
                <a:r>
                  <a:rPr lang="fr-FR" sz="2400" dirty="0"/>
                  <a:t>par rapport à la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-ème colonne de 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76740"/>
              </a:xfrm>
              <a:prstGeom prst="rect">
                <a:avLst/>
              </a:prstGeom>
              <a:blipFill>
                <a:blip r:embed="rId2"/>
                <a:stretch>
                  <a:fillRect l="-843" t="-1235" r="-13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que 3" descr="Colonne grecque avec un remplissage uni">
            <a:extLst>
              <a:ext uri="{FF2B5EF4-FFF2-40B4-BE49-F238E27FC236}">
                <a16:creationId xmlns:a16="http://schemas.microsoft.com/office/drawing/2014/main" id="{83F2BDA2-6B31-844D-9F07-482080A5A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1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2400" b="1" dirty="0"/>
                  <a:t> : théorème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résultat du développement du déterminant d’une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par rapport à sa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-ème colonne ne dépend pas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définition précédente est donc </a:t>
                </a:r>
                <a:r>
                  <a:rPr lang="fr-FR" sz="2400" b="1" dirty="0"/>
                  <a:t>consistante</a:t>
                </a:r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blipFill>
                <a:blip r:embed="rId2"/>
                <a:stretch>
                  <a:fillRect l="-843" t="-1415" b="-42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Culturiste avec un remplissage uni">
            <a:extLst>
              <a:ext uri="{FF2B5EF4-FFF2-40B4-BE49-F238E27FC236}">
                <a16:creationId xmlns:a16="http://schemas.microsoft.com/office/drawing/2014/main" id="{975169BB-402A-7E44-AD29-10993FE84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FR" sz="2400" b="1" dirty="0"/>
                  <a:t> : remarque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s’agit clairement d’une définition par récurrence : pour calculer le déterminant d’une matrice d’ordre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on est ramené à calculer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déterminants de matrices d’ordre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cas de base étant celui des matrices d’ordre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400" dirty="0"/>
                  <a:t> pour lesquelles on a donné une définition explicite du déterminant.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111" r="-843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Courir avec un remplissage uni">
            <a:extLst>
              <a:ext uri="{FF2B5EF4-FFF2-40B4-BE49-F238E27FC236}">
                <a16:creationId xmlns:a16="http://schemas.microsoft.com/office/drawing/2014/main" id="{3A49AB50-63C7-E243-A645-126D5C9B7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0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re 1">
                <a:extLst>
                  <a:ext uri="{FF2B5EF4-FFF2-40B4-BE49-F238E27FC236}">
                    <a16:creationId xmlns:a16="http://schemas.microsoft.com/office/drawing/2014/main" id="{AC0B1E25-C870-E44C-9AEC-2F6389ADF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1850" y="2554565"/>
                <a:ext cx="10515600" cy="28512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742950" indent="-742950">
                  <a:buAutoNum type="arabicPeriod"/>
                </a:pPr>
                <a:r>
                  <a:rPr lang="fr-FR" sz="3600" dirty="0">
                    <a:solidFill>
                      <a:schemeClr val="bg1"/>
                    </a:solidFill>
                  </a:rPr>
                  <a:t>Le cas des matrices d’ordre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sz="3600" dirty="0">
                  <a:solidFill>
                    <a:schemeClr val="bg1"/>
                  </a:solidFill>
                </a:endParaRPr>
              </a:p>
              <a:p>
                <a:pPr marL="742950" indent="-742950">
                  <a:buAutoNum type="arabicPeriod"/>
                </a:pPr>
                <a:r>
                  <a:rPr lang="fr-FR" sz="3600" dirty="0">
                    <a:solidFill>
                      <a:schemeClr val="bg1"/>
                    </a:solidFill>
                  </a:rPr>
                  <a:t>Définition dans le cas général. Calcul</a:t>
                </a:r>
              </a:p>
              <a:p>
                <a:pPr marL="742950" indent="-742950">
                  <a:buAutoNum type="arabicPeriod"/>
                </a:pPr>
                <a:r>
                  <a:rPr lang="fr-FR" sz="3600" dirty="0">
                    <a:solidFill>
                      <a:schemeClr val="bg1"/>
                    </a:solidFill>
                  </a:rPr>
                  <a:t>Inversion d’une matrice.</a:t>
                </a:r>
              </a:p>
            </p:txBody>
          </p:sp>
        </mc:Choice>
        <mc:Fallback>
          <p:sp>
            <p:nvSpPr>
              <p:cNvPr id="7" name="Titre 1">
                <a:extLst>
                  <a:ext uri="{FF2B5EF4-FFF2-40B4-BE49-F238E27FC236}">
                    <a16:creationId xmlns:a16="http://schemas.microsoft.com/office/drawing/2014/main" id="{AC0B1E25-C870-E44C-9AEC-2F6389AD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2554565"/>
                <a:ext cx="10515600" cy="2851200"/>
              </a:xfrm>
              <a:prstGeom prst="rect">
                <a:avLst/>
              </a:prstGeom>
              <a:blipFill>
                <a:blip r:embed="rId2"/>
                <a:stretch>
                  <a:fillRect l="-1809" t="-5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F3640D13-DDD0-8D47-9978-9A138749B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12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r-FR" sz="2400" b="1" dirty="0"/>
                  <a:t>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définie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Développons son déterminant par rapport à la première colonne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sup>
                      </m:sSup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sup>
                      </m:sSup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12793"/>
              </a:xfrm>
              <a:prstGeom prst="rect">
                <a:avLst/>
              </a:prstGeom>
              <a:blipFill>
                <a:blip r:embed="rId2"/>
                <a:stretch>
                  <a:fillRect l="-843" t="-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03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663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r-FR" sz="2400" b="1" dirty="0"/>
                  <a:t>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fr-FR" sz="2400" dirty="0"/>
                  <a:t> on supprime la première ligne et la première colonne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⟹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fr-FR" sz="2400" dirty="0"/>
                  <a:t> on supprime la deuxième ligne et la première colonne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⟹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663328"/>
              </a:xfrm>
              <a:prstGeom prst="rect">
                <a:avLst/>
              </a:prstGeom>
              <a:blipFill>
                <a:blip r:embed="rId2"/>
                <a:stretch>
                  <a:fillRect l="-843" t="-8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11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286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r-FR" sz="2400" b="1" dirty="0"/>
                  <a:t> : exemple (fin)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fr-FR" sz="2400" dirty="0"/>
                  <a:t> on supprime la deuxième ligne et la première colonne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⟹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D’où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=1×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−2×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+3×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=−18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286302"/>
              </a:xfrm>
              <a:prstGeom prst="rect">
                <a:avLst/>
              </a:prstGeom>
              <a:blipFill>
                <a:blip r:embed="rId2"/>
                <a:stretch>
                  <a:fillRect l="-843" t="-885" b="-2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79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2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2400" b="1" dirty="0"/>
                  <a:t> : définition équivalente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 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</a:t>
                </a:r>
                <a:r>
                  <a:rPr lang="fr-FR" sz="2400" b="1" dirty="0"/>
                  <a:t>déterminant</a:t>
                </a:r>
                <a:r>
                  <a:rPr lang="fr-FR" sz="2400" dirty="0"/>
                  <a:t> de la matrice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peut également se définir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égalité est appelée </a:t>
                </a:r>
                <a:r>
                  <a:rPr lang="fr-FR" sz="2400" b="1" dirty="0"/>
                  <a:t>développement du déterminant </a:t>
                </a:r>
                <a:r>
                  <a:rPr lang="fr-FR" sz="2400" dirty="0"/>
                  <a:t>par rapport à la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-ème ligne de la matrice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24545"/>
              </a:xfrm>
              <a:prstGeom prst="rect">
                <a:avLst/>
              </a:prstGeom>
              <a:blipFill>
                <a:blip r:embed="rId2"/>
                <a:stretch>
                  <a:fillRect l="-843" t="-857" r="-1205" b="-15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10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2400" b="1" dirty="0"/>
                  <a:t> : théorème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résultat du développement du déterminant d’une matrice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par rapport à sa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-ème ligne ne dépend pas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 résultat est le même que celui obtenu en développant le déterminant par rapport à n’importe quelle colonne.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blipFill>
                <a:blip r:embed="rId2"/>
                <a:stretch>
                  <a:fillRect l="-843" t="-1245" b="-3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que 6" descr="Balance de la justice avec un remplissage uni">
            <a:extLst>
              <a:ext uri="{FF2B5EF4-FFF2-40B4-BE49-F238E27FC236}">
                <a16:creationId xmlns:a16="http://schemas.microsoft.com/office/drawing/2014/main" id="{15DED735-0D98-4E43-82C6-92D86ABF9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1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47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r-FR" sz="2400" b="1" dirty="0"/>
                  <a:t>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Reprenons la matrice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définie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Développons cette fois son déterminant par rapport à la deuxième ligne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47262"/>
              </a:xfrm>
              <a:prstGeom prst="rect">
                <a:avLst/>
              </a:prstGeom>
              <a:blipFill>
                <a:blip r:embed="rId2"/>
                <a:stretch>
                  <a:fillRect l="-843" t="-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41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66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r-FR" sz="2400" b="1" dirty="0"/>
                  <a:t>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donc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=−18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À noter que l’on retrouve bien le même résultat que lors du développement par rapport à la première colonne.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662798"/>
              </a:xfrm>
              <a:prstGeom prst="rect">
                <a:avLst/>
              </a:prstGeom>
              <a:blipFill>
                <a:blip r:embed="rId2"/>
                <a:stretch>
                  <a:fillRect l="-843" t="-1034" b="-24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Boulier avec un remplissage uni">
            <a:extLst>
              <a:ext uri="{FF2B5EF4-FFF2-40B4-BE49-F238E27FC236}">
                <a16:creationId xmlns:a16="http://schemas.microsoft.com/office/drawing/2014/main" id="{E22E23E1-604A-7646-B490-BEE0B9F8C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5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400" b="1" dirty="0"/>
                  <a:t>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définie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666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666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666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/>
                <a:endParaRPr lang="fr-FR" sz="2400" dirty="0"/>
              </a:p>
              <a:p>
                <a:pPr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Développons le déterminant par rapport à la deuxième colonne.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57265"/>
              </a:xfrm>
              <a:prstGeom prst="rect">
                <a:avLst/>
              </a:prstGeom>
              <a:blipFill>
                <a:blip r:embed="rId2"/>
                <a:stretch>
                  <a:fillRect l="-843" t="-935" b="-2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323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6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carrée d’ordre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400" b="1" dirty="0"/>
                  <a:t>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trois coefficients nuls sur cette colonne donc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Ainsi </a:t>
                </a:r>
              </a:p>
              <a:p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66140"/>
              </a:xfrm>
              <a:prstGeom prst="rect">
                <a:avLst/>
              </a:prstGeom>
              <a:blipFill>
                <a:blip r:embed="rId2"/>
                <a:stretch>
                  <a:fillRect l="-843" t="-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52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Calcul de déterminant : remarque importante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pu constater sur l’exemple précédent qu’il est beaucoup plus simple de développer un déterminant par rapport à une ligne ou une colonne contenant un ou plusieurs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Certaines transformations vont permettre de modifier une matrice sans trop changer son déterminant afin de faire “apparaître“ des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Loupe avec un remplissage uni">
            <a:extLst>
              <a:ext uri="{FF2B5EF4-FFF2-40B4-BE49-F238E27FC236}">
                <a16:creationId xmlns:a16="http://schemas.microsoft.com/office/drawing/2014/main" id="{CF1512C5-DECE-BE46-BABB-CD718F37C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re 1">
                <a:extLst>
                  <a:ext uri="{FF2B5EF4-FFF2-40B4-BE49-F238E27FC236}">
                    <a16:creationId xmlns:a16="http://schemas.microsoft.com/office/drawing/2014/main" id="{AC0B1E25-C870-E44C-9AEC-2F6389ADF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1850" y="1709738"/>
                <a:ext cx="10515600" cy="2851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fr-FR" sz="5400" dirty="0"/>
              </a:p>
              <a:p>
                <a:endParaRPr lang="fr-FR" sz="5400" dirty="0"/>
              </a:p>
              <a:p>
                <a:endParaRPr lang="fr-FR" sz="5400" dirty="0"/>
              </a:p>
              <a:p>
                <a:r>
                  <a:rPr lang="fr-FR" sz="5400" dirty="0">
                    <a:solidFill>
                      <a:schemeClr val="bg1"/>
                    </a:solidFill>
                  </a:rPr>
                  <a:t>1. Le cas des matrices d’ordre </a:t>
                </a:r>
                <a14:m>
                  <m:oMath xmlns:m="http://schemas.openxmlformats.org/officeDocument/2006/math">
                    <m:r>
                      <a:rPr lang="fr-FR" sz="5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5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itre 1">
                <a:extLst>
                  <a:ext uri="{FF2B5EF4-FFF2-40B4-BE49-F238E27FC236}">
                    <a16:creationId xmlns:a16="http://schemas.microsoft.com/office/drawing/2014/main" id="{AC0B1E25-C870-E44C-9AEC-2F6389AD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1709738"/>
                <a:ext cx="10515600" cy="2851200"/>
              </a:xfrm>
              <a:prstGeom prst="rect">
                <a:avLst/>
              </a:prstGeom>
              <a:blipFill>
                <a:blip r:embed="rId2"/>
                <a:stretch>
                  <a:fillRect l="-3136" b="-88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583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Opérations élémentaires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Une </a:t>
                </a:r>
                <a:r>
                  <a:rPr lang="fr-FR" sz="2400" b="1" dirty="0"/>
                  <a:t>opération élémentaire </a:t>
                </a:r>
                <a:r>
                  <a:rPr lang="fr-FR" sz="2400" dirty="0"/>
                  <a:t>est une opération sur les lignes ou les colonnes d’une matrice.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Trois types d’opérations élémentaires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Échanger deux lignes (</a:t>
                </a:r>
                <a:r>
                  <a:rPr lang="fr-FR" sz="2400" i="1" dirty="0"/>
                  <a:t>resp</a:t>
                </a:r>
                <a:r>
                  <a:rPr lang="fr-FR" sz="2400" dirty="0"/>
                  <a:t>. deux colonnes)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(</a:t>
                </a:r>
                <a:r>
                  <a:rPr lang="fr-FR" sz="2400" i="1" dirty="0"/>
                  <a:t>resp</a:t>
                </a:r>
                <a:r>
                  <a:rPr lang="fr-FR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)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Multiplier une ligne (</a:t>
                </a:r>
                <a:r>
                  <a:rPr lang="fr-FR" sz="2400" i="1" dirty="0"/>
                  <a:t>resp</a:t>
                </a:r>
                <a:r>
                  <a:rPr lang="fr-FR" sz="2400" dirty="0"/>
                  <a:t>. une colonne) par un réel non nul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(</a:t>
                </a:r>
                <a:r>
                  <a:rPr lang="fr-FR" sz="2400" i="1" dirty="0"/>
                  <a:t>resp</a:t>
                </a:r>
                <a:r>
                  <a:rPr lang="fr-FR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) où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Additionner un multiple d'une ligne (</a:t>
                </a:r>
                <a:r>
                  <a:rPr lang="fr-FR" sz="2400" i="1" dirty="0"/>
                  <a:t>resp</a:t>
                </a:r>
                <a:r>
                  <a:rPr lang="fr-FR" sz="2400" dirty="0"/>
                  <a:t>. colonne) à une autre ligne (</a:t>
                </a:r>
                <a:r>
                  <a:rPr lang="fr-FR" sz="2400" i="1" dirty="0"/>
                  <a:t>resp</a:t>
                </a:r>
                <a:r>
                  <a:rPr lang="fr-FR" sz="2400" dirty="0"/>
                  <a:t>. colonne)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(resp.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) où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583819"/>
              </a:xfrm>
              <a:prstGeom prst="rect">
                <a:avLst/>
              </a:prstGeom>
              <a:blipFill>
                <a:blip r:embed="rId2"/>
                <a:stretch>
                  <a:fillRect l="-843" t="-1105" r="-1325" b="-1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631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Opérations élémentaires : effet sur le déterminant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Échanger deux lignes ou deux colonnes revient à multiplier le déterminant par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Multiplier une ligne ou une colonne par un réel non nul revient à multiplier le déterminant par ce réel.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Additionner à une ligne ou une colonne un multiple d’une autre ligne ou autre colonne ne modifie pas le déterminant.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2"/>
                <a:stretch>
                  <a:fillRect l="-843" t="-1338" b="-30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Sifflet avec un remplissage uni">
            <a:extLst>
              <a:ext uri="{FF2B5EF4-FFF2-40B4-BE49-F238E27FC236}">
                <a16:creationId xmlns:a16="http://schemas.microsoft.com/office/drawing/2014/main" id="{FD4B8312-30C6-7E40-AF97-54ADDE7F4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8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21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Opérations élémentaires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définie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effectue l’opération élémentaire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, ce qui ne change pas le déterminant.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21229"/>
              </a:xfrm>
              <a:prstGeom prst="rect">
                <a:avLst/>
              </a:prstGeom>
              <a:blipFill>
                <a:blip r:embed="rId3"/>
                <a:stretch>
                  <a:fillRect l="-843" t="-1258" b="-22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927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Opérations élémentaires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donc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En développant alors ce déterminant par rapport à la deuxième ligne, on obtient</a:t>
                </a:r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927870"/>
              </a:xfrm>
              <a:prstGeom prst="rect">
                <a:avLst/>
              </a:prstGeom>
              <a:blipFill>
                <a:blip r:embed="rId2"/>
                <a:stretch>
                  <a:fillRect l="-843" t="-1290" r="-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56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1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Cas particulier des matrices triangulaires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triangulaire supérieure,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de la forme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16190"/>
              </a:xfrm>
              <a:prstGeom prst="rect">
                <a:avLst/>
              </a:prstGeom>
              <a:blipFill>
                <a:blip r:embed="rId3"/>
                <a:stretch>
                  <a:fillRect l="-843" t="-1050" b="-364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645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5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Cas particulier des matrices triangulaires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définie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donc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×3=−30</m:t>
                          </m:r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57265"/>
              </a:xfrm>
              <a:prstGeom prst="rect">
                <a:avLst/>
              </a:prstGeom>
              <a:blipFill>
                <a:blip r:embed="rId2"/>
                <a:stretch>
                  <a:fillRect l="-843" t="-12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177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Définition dans le cas général. Calcul.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Propriétés du déterminant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</m:fun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(en règle générale)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524315"/>
              </a:xfrm>
              <a:prstGeom prst="rect">
                <a:avLst/>
              </a:prstGeom>
              <a:blipFill>
                <a:blip r:embed="rId3"/>
                <a:stretch>
                  <a:fillRect l="-843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528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2. Définition dans le cas général. Calcul.</a:t>
            </a:r>
          </a:p>
        </p:txBody>
      </p:sp>
    </p:spTree>
    <p:extLst>
      <p:ext uri="{BB962C8B-B14F-4D97-AF65-F5344CB8AC3E}">
        <p14:creationId xmlns:p14="http://schemas.microsoft.com/office/powerpoint/2010/main" val="138143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3. Inversion d’une matrice.</a:t>
            </a:r>
          </a:p>
        </p:txBody>
      </p:sp>
    </p:spTree>
    <p:extLst>
      <p:ext uri="{BB962C8B-B14F-4D97-AF65-F5344CB8AC3E}">
        <p14:creationId xmlns:p14="http://schemas.microsoft.com/office/powerpoint/2010/main" val="227131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Inversion d’une matrice.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52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Cofacteur et comatrice : définitions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 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appelle </a:t>
                </a:r>
                <a:r>
                  <a:rPr lang="fr-FR" sz="2400" b="1" dirty="0"/>
                  <a:t>cofacteur du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, la quantité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définie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appelle </a:t>
                </a:r>
                <a:r>
                  <a:rPr lang="fr-FR" sz="2400" b="1" dirty="0"/>
                  <a:t>comatrice</a:t>
                </a:r>
                <a:r>
                  <a:rPr lang="fr-FR" sz="2400" dirty="0"/>
                  <a:t>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, notée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i="0" smtClean="0">
                            <a:latin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fName>
                      <m:e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fr-FR" sz="2400" dirty="0"/>
                  <a:t>, la matrice de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526030"/>
              </a:xfrm>
              <a:prstGeom prst="rect">
                <a:avLst/>
              </a:prstGeom>
              <a:blipFill>
                <a:blip r:embed="rId3"/>
                <a:stretch>
                  <a:fillRect l="-843" t="-1434" b="-17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Mathématiques avec un remplissage uni">
            <a:extLst>
              <a:ext uri="{FF2B5EF4-FFF2-40B4-BE49-F238E27FC236}">
                <a16:creationId xmlns:a16="http://schemas.microsoft.com/office/drawing/2014/main" id="{5D48BF91-617D-7341-B869-2F1AEE2CD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3200" dirty="0"/>
                  <a:t>1. Le cas des matrices d’ordre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3200" dirty="0"/>
                  <a:t>.</a:t>
                </a:r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  <a:blipFill>
                <a:blip r:embed="rId2"/>
                <a:stretch>
                  <a:fillRect l="-1568" t="-21277" b="-234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69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Motivation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dont les coefficients sont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va déterminer à quelle condition la matrice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inversible.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Rappelons que cela signifie qu’il existe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telle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692165"/>
              </a:xfrm>
              <a:prstGeom prst="rect">
                <a:avLst/>
              </a:prstGeom>
              <a:blipFill>
                <a:blip r:embed="rId3"/>
                <a:stretch>
                  <a:fillRect l="-843" t="-1370" b="-23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831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Inversion d’une matrice.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69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Comatrice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définie par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fr-F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69090"/>
              </a:xfrm>
              <a:prstGeom prst="rect">
                <a:avLst/>
              </a:prstGeom>
              <a:blipFill>
                <a:blip r:embed="rId2"/>
                <a:stretch>
                  <a:fillRect l="-843" t="-1039" b="-2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547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Inversion d’une matrice.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2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Inversion d’une matrice : théorème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inversible si et seulement si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alors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sPre>
                        <m:sPre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i="0" smtClean="0"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e>
                      </m:sPre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23758"/>
              </a:xfrm>
              <a:prstGeom prst="rect">
                <a:avLst/>
              </a:prstGeom>
              <a:blipFill>
                <a:blip r:embed="rId3"/>
                <a:stretch>
                  <a:fillRect l="-843" t="-1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que 3" descr="Pensée scientifique avec un remplissage uni">
            <a:extLst>
              <a:ext uri="{FF2B5EF4-FFF2-40B4-BE49-F238E27FC236}">
                <a16:creationId xmlns:a16="http://schemas.microsoft.com/office/drawing/2014/main" id="{C8091874-9690-F242-8042-95D9E05ED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11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Inversion d’une matrice.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637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Inversion d’une matrice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définie par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En développant le déterminant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par rapport à la troisième ligne on trouve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fr-FR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400" dirty="0"/>
              </a:p>
              <a:p>
                <a:pPr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est donc inversible.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637039"/>
              </a:xfrm>
              <a:prstGeom prst="rect">
                <a:avLst/>
              </a:prstGeom>
              <a:blipFill>
                <a:blip r:embed="rId2"/>
                <a:stretch>
                  <a:fillRect l="-843" t="-1093" b="-1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633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Inversion d’une matrice.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658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Inversion d’une matrice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sait de plus que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com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donc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658006"/>
              </a:xfrm>
              <a:prstGeom prst="rect">
                <a:avLst/>
              </a:prstGeom>
              <a:blipFill>
                <a:blip r:embed="rId2"/>
                <a:stretch>
                  <a:fillRect l="-843" t="-1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053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Inversion d’une matrice.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20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Lien avec les endormorphismes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de dimension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fr-FR" sz="2400" dirty="0"/>
                  <a:t> une base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Rappelons que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 est un automorphisme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si et seulement la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fr-FR" sz="2400" dirty="0"/>
                  <a:t> est inversible.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théorème précédent montre alors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 est un automorphisme si et seulement si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202497"/>
              </a:xfrm>
              <a:prstGeom prst="rect">
                <a:avLst/>
              </a:prstGeom>
              <a:blipFill>
                <a:blip r:embed="rId3"/>
                <a:stretch>
                  <a:fillRect l="-843" t="-1205" b="-6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217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Inversion d’une matrice.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Application aux matrices de passage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de dimension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et 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2400" dirty="0"/>
                  <a:t> deux bases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Rappelons que les matrices de passage entre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fr-FR" sz="2400" dirty="0"/>
                  <a:t>’ sont reliées par la formule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théorème précédent permet donc si l’on connaît l’une des deux matrices de passage de déterminer la seconde.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2"/>
                <a:stretch>
                  <a:fillRect l="-843" t="-1338" b="-30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Football avec un remplissage uni">
            <a:extLst>
              <a:ext uri="{FF2B5EF4-FFF2-40B4-BE49-F238E27FC236}">
                <a16:creationId xmlns:a16="http://schemas.microsoft.com/office/drawing/2014/main" id="{D91A2608-6D8B-0145-8F03-07FB501C5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89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3. Inversion d’une matrice.</a:t>
            </a:r>
          </a:p>
        </p:txBody>
      </p:sp>
    </p:spTree>
    <p:extLst>
      <p:ext uri="{BB962C8B-B14F-4D97-AF65-F5344CB8AC3E}">
        <p14:creationId xmlns:p14="http://schemas.microsoft.com/office/powerpoint/2010/main" val="1184467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Drapeau de course avec un remplissage uni">
            <a:extLst>
              <a:ext uri="{FF2B5EF4-FFF2-40B4-BE49-F238E27FC236}">
                <a16:creationId xmlns:a16="http://schemas.microsoft.com/office/drawing/2014/main" id="{31EA9D4C-4724-F749-BAC8-105B32CB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3200" dirty="0"/>
                  <a:t>1. Le cas des matrices d’ordre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3200" dirty="0"/>
                  <a:t>.</a:t>
                </a:r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  <a:blipFill>
                <a:blip r:embed="rId2"/>
                <a:stretch>
                  <a:fillRect l="-1568" t="-21277" b="-234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826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Écriture matricielle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pose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 si et seulement si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826817"/>
              </a:xfrm>
              <a:prstGeom prst="rect">
                <a:avLst/>
              </a:prstGeom>
              <a:blipFill>
                <a:blip r:embed="rId3"/>
                <a:stretch>
                  <a:fillRect l="-843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07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3200" dirty="0"/>
                  <a:t>1. Le cas des matrices d’ordre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3200" dirty="0"/>
                  <a:t>.</a:t>
                </a:r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  <a:blipFill>
                <a:blip r:embed="rId2"/>
                <a:stretch>
                  <a:fillRect l="-1568" t="-21277" b="-234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393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Système associé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donc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 si et seulement si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deux premières équations forment un système portant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fr-FR" sz="2400" dirty="0"/>
                  <a:t> et les deux suivantes un système portant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393062"/>
              </a:xfrm>
              <a:prstGeom prst="rect">
                <a:avLst/>
              </a:prstGeom>
              <a:blipFill>
                <a:blip r:embed="rId3"/>
                <a:stretch>
                  <a:fillRect l="-843" t="-1153" b="-23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91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3200" dirty="0"/>
                  <a:t>1. Le cas des matrices d’ordre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3200" dirty="0"/>
                  <a:t>.</a:t>
                </a:r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  <a:blipFill>
                <a:blip r:embed="rId2"/>
                <a:stretch>
                  <a:fillRect l="-1568" t="-21277" b="-234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08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Résolution du premier sous-système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Regardons en détail le premier sous-système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Multiplions la première ligne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fr-FR" sz="2400" dirty="0"/>
                  <a:t>, la seconde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fr-FR" sz="2400" dirty="0"/>
                  <a:t> et soustrayons la seconde à la première.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vient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08624"/>
              </a:xfrm>
              <a:prstGeom prst="rect">
                <a:avLst/>
              </a:prstGeom>
              <a:blipFill>
                <a:blip r:embed="rId3"/>
                <a:stretch>
                  <a:fillRect l="-843" t="-14474" b="-165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42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3200" dirty="0"/>
                  <a:t>1. Le cas des matrices d’ordre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3200" dirty="0"/>
                  <a:t>.</a:t>
                </a:r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  <a:blipFill>
                <a:blip r:embed="rId2"/>
                <a:stretch>
                  <a:fillRect l="-1568" t="-21277" b="-234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08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Résolution du premier sous-système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Toujours avec le premier sous-système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Multiplions cette fois la première ligne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, la seconde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et soustrayons la seconde à la première.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vient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08624"/>
              </a:xfrm>
              <a:prstGeom prst="rect">
                <a:avLst/>
              </a:prstGeom>
              <a:blipFill>
                <a:blip r:embed="rId3"/>
                <a:stretch>
                  <a:fillRect l="-843" t="-14474" b="-165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6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3200" dirty="0"/>
                  <a:t>1. Le cas des matrices d’ordre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3200" dirty="0"/>
                  <a:t>.</a:t>
                </a:r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F97C888-7DB0-A144-8F3D-23189552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579092"/>
              </a:xfrm>
              <a:prstGeom prst="rect">
                <a:avLst/>
              </a:prstGeom>
              <a:blipFill>
                <a:blip r:embed="rId2"/>
                <a:stretch>
                  <a:fillRect l="-1568" t="-21277" b="-234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5035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Résolution du système global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premier sous-système est donc équivalent à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fr-FR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montre de même que le second sous-système est équivalent à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fr-FR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  <m:r>
                                      <a:rPr lang="fr-FR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5035866"/>
              </a:xfrm>
              <a:prstGeom prst="rect">
                <a:avLst/>
              </a:prstGeom>
              <a:blipFill>
                <a:blip r:embed="rId3"/>
                <a:stretch>
                  <a:fillRect l="-843" t="-24623" b="-75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638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2363</Words>
  <Application>Microsoft Macintosh PowerPoint</Application>
  <PresentationFormat>Grand écran</PresentationFormat>
  <Paragraphs>402</Paragraphs>
  <Slides>47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Thème Office</vt:lpstr>
      <vt:lpstr>Déterminant d’une matrice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Laurent Godefroy</dc:creator>
  <cp:lastModifiedBy>Laurent Godefroy</cp:lastModifiedBy>
  <cp:revision>41</cp:revision>
  <dcterms:created xsi:type="dcterms:W3CDTF">2021-02-04T09:09:06Z</dcterms:created>
  <dcterms:modified xsi:type="dcterms:W3CDTF">2022-01-25T13:13:47Z</dcterms:modified>
</cp:coreProperties>
</file>