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67" r:id="rId4"/>
    <p:sldId id="258" r:id="rId5"/>
    <p:sldId id="329" r:id="rId6"/>
    <p:sldId id="331" r:id="rId7"/>
    <p:sldId id="332" r:id="rId8"/>
    <p:sldId id="340" r:id="rId9"/>
    <p:sldId id="335" r:id="rId10"/>
    <p:sldId id="336" r:id="rId11"/>
    <p:sldId id="403" r:id="rId12"/>
    <p:sldId id="404" r:id="rId13"/>
    <p:sldId id="410" r:id="rId14"/>
    <p:sldId id="411" r:id="rId15"/>
    <p:sldId id="370" r:id="rId16"/>
    <p:sldId id="371" r:id="rId17"/>
    <p:sldId id="374" r:id="rId18"/>
    <p:sldId id="364" r:id="rId19"/>
    <p:sldId id="342" r:id="rId20"/>
    <p:sldId id="343" r:id="rId21"/>
    <p:sldId id="344" r:id="rId22"/>
    <p:sldId id="345" r:id="rId23"/>
    <p:sldId id="346" r:id="rId24"/>
    <p:sldId id="338" r:id="rId25"/>
    <p:sldId id="349" r:id="rId26"/>
    <p:sldId id="402" r:id="rId27"/>
    <p:sldId id="406" r:id="rId28"/>
    <p:sldId id="407" r:id="rId29"/>
    <p:sldId id="405" r:id="rId30"/>
    <p:sldId id="339" r:id="rId31"/>
    <p:sldId id="390" r:id="rId32"/>
    <p:sldId id="393" r:id="rId33"/>
    <p:sldId id="394" r:id="rId34"/>
    <p:sldId id="395" r:id="rId35"/>
    <p:sldId id="396" r:id="rId36"/>
    <p:sldId id="397" r:id="rId37"/>
    <p:sldId id="398" r:id="rId38"/>
    <p:sldId id="400" r:id="rId39"/>
    <p:sldId id="401" r:id="rId40"/>
    <p:sldId id="399" r:id="rId41"/>
    <p:sldId id="325" r:id="rId42"/>
    <p:sldId id="262" r:id="rId43"/>
    <p:sldId id="385" r:id="rId44"/>
    <p:sldId id="377" r:id="rId45"/>
    <p:sldId id="351" r:id="rId46"/>
    <p:sldId id="383" r:id="rId47"/>
    <p:sldId id="386" r:id="rId48"/>
    <p:sldId id="387" r:id="rId49"/>
    <p:sldId id="360" r:id="rId50"/>
    <p:sldId id="389" r:id="rId51"/>
    <p:sldId id="408" r:id="rId52"/>
    <p:sldId id="409" r:id="rId53"/>
    <p:sldId id="366" r:id="rId54"/>
    <p:sldId id="413" r:id="rId55"/>
    <p:sldId id="412" r:id="rId56"/>
    <p:sldId id="368" r:id="rId57"/>
    <p:sldId id="328" r:id="rId58"/>
    <p:sldId id="272" r:id="rId5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5"/>
    <p:restoredTop sz="84587"/>
  </p:normalViewPr>
  <p:slideViewPr>
    <p:cSldViewPr snapToGrid="0" snapToObjects="1">
      <p:cViewPr varScale="1">
        <p:scale>
          <a:sx n="119" d="100"/>
          <a:sy n="119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4D0C-1CB1-E645-87B8-5887239B9ECD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1237-63C0-2149-90AD-33FFCF7C85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© SUPINFO</a:t>
            </a:r>
          </a:p>
          <a:p>
            <a:r>
              <a:rPr lang="fr-FR" dirty="0"/>
              <a:t>Auteur : Laurent GODEFROY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32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lambda_i</a:t>
            </a:r>
            <a:r>
              <a:rPr lang="fr-FR" dirty="0"/>
              <a:t> ne sont pas supposés être tous différents ici.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4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Cela découle directement de la définition.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720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résultat est assez élémentaire car par définition la dimension d’un sous-espace propre est nécessairement supérieure ou égale à 1.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46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met bien sûr les valeurs propres et les vecteurs dans le même ordre dans D et P.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038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admettra ce résultat, cela dépasse le cadre de ce cours.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178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860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72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73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résultat ne dépend absolument pas de la base B de E dans laquelle on se place.</a:t>
            </a:r>
          </a:p>
          <a:p>
            <a:r>
              <a:rPr lang="fr-FR" dirty="0"/>
              <a:t>Dans la suite on se concentrera plus sur les matrices, mais grâce à cette propriété ce que l’on démontrera sur les matrices sera également vraie pour les endomorphismes.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75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 cela est immédiat.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89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est assez facile de voir que le degré du polynôme caractéristique d’une matrice d’ordre n est égal à n. Par exemple en développant successivement par rapport à la première colonne.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76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résultat découle des équivalences à propos des valeurs propres (slide 15).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55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k=1 on parle en particulier de « racine simple » et si k=2 de « racine double ». Pas de vocabulaire spécifique pour les autres valeurs de k.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835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seul point non évident est g&lt;=a. On l’admettra.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98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résultat découle directement de la propriété précédente.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0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5FED-2507-6347-9B57-3FF5AFCD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D8B847-1B82-BE49-A9A7-C3023CD2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11D94-0717-E14D-B19C-F142F7DB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62BDA-0F08-504D-9BDA-A04B89E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C21CC-1B92-B44B-AE72-CDCCB2D8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EDC94-6368-2D4E-8A75-930EFDF0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E47BB-5DBD-034C-84DA-C86FA33B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7FE81-3F94-FB4B-AB88-842AE52D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1EDF4-8F0D-4644-BC7F-8EDA683F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79F0B-3D1B-234B-8E0E-0005BA6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13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D2D733-6537-F246-9DD6-47A2CFFE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D1EB9-F8C4-6F42-9293-8EFB0A55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8BEE2-EC2A-B14D-8087-8A8A25C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088C9-8381-E84F-AEB6-0CE6823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A170-D382-C048-933C-9BCF926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A51D4-1867-8845-820C-C21D7BC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841B2-2299-484D-98D4-2509FDD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F3535-31CB-2243-9FD7-D6385CE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28F9A-0BE6-2040-B200-CA9AD150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53960E-7BA0-5744-B871-2625A92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5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28FD5-3D75-FF4B-8910-57BF5A27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D373C-AC4E-4749-AF27-1D4F5473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B37BF-0D5B-EE4F-B5D2-4991975B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C8B85-AF4B-D347-9A59-97FD452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FD24F-150A-1443-9905-84B822D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38437-A9AA-1649-93B3-41C10243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52425-B188-F44E-AE00-4A68E5EA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1B7208-E02E-5B44-B5B0-8F7E4329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79033-F7B2-3340-AA42-C9315CC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51178-4562-B14F-81E9-EEB5719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B1059-2BD2-DE48-8A78-A1F0952E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87D52-2FB1-1B49-AB3F-B878A6C6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322B7-F0A2-534D-A6BC-4D36CFB7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41A8E-94B9-9948-9F7F-B59CE4A7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7F5E04-45D9-0B41-A49B-C539BB240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5050A4-C507-9A4F-B6CE-71C0EC9B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AFD617-5DC0-7146-8644-37FDEF3C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D3D1A-4433-FB46-BCB3-2FC0747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8BE2A0-7142-7944-9978-9CF0A02E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3AE92-F78E-674F-9897-3D26B7A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C96ECA-9486-6E4B-B4BC-7E76B34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4D8AF-4BB6-934B-A379-CBF84C9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8E009D-38CE-D34C-82BA-3182CA4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5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844418-3E68-CA4E-AC8C-9D66D92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285BC-A399-C24D-9863-55D71A82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C877D-0D91-8442-9A72-AF3420B9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C8412-37C8-4B46-9CE8-3469F18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9CD95-5780-714B-A453-63A2F345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7CA0C-E415-F14F-9EF8-44A9C7CB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97766-D919-5247-A55B-2A12BA74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B77295-5D11-2841-AC5B-84946CEA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F8E56-0D31-804D-9F4F-DD615D5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54B13-E418-4E42-B170-1BC86021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349CDA-C85B-4F42-B8C6-26E684EDA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E92AAF-FCE8-F84A-8EB9-CC618F3F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B83901-E98D-6B44-A440-F9809CD8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B5FCBB-5385-494D-A3C1-C59A68C9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BFBC5-500C-E04C-A17A-AC6C64E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2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16B3E-7434-F444-85B1-81A3F66D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2A833-B532-5441-8F6F-770D7BDE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D43F0-39EC-1047-86D5-82DFE14D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14F5-1D21-F14F-B36B-BCA0A34A15FF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6F5D3-EF53-A447-B4AC-97397E1C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42739-B2AF-EA41-A1C0-C7A7135EE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0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PFDu9oVAE-g?start=986&amp;feature=oembed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8221A-BD6C-D743-8F79-B5CC237B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Diagonalisation de matrices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Algèbre linéaire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Sous-espace propre : propriété et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 une valeur propre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sous-espace propre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2400" dirty="0"/>
                  <a:t> est un sous-espace vectoriel non trivial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dimension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2400" dirty="0"/>
                  <a:t> est appelée la </a:t>
                </a:r>
                <a:r>
                  <a:rPr lang="fr-FR" sz="2400" b="1" dirty="0"/>
                  <a:t>multiplicité géométrique </a:t>
                </a:r>
                <a:r>
                  <a:rPr lang="fr-FR" sz="2400" dirty="0"/>
                  <a:t>de la valeur propre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blipFill>
                <a:blip r:embed="rId2"/>
                <a:stretch>
                  <a:fillRect l="-843" t="-1660" b="-3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Retouches et couture avec un remplissage uni">
            <a:extLst>
              <a:ext uri="{FF2B5EF4-FFF2-40B4-BE49-F238E27FC236}">
                <a16:creationId xmlns:a16="http://schemas.microsoft.com/office/drawing/2014/main" id="{C052A776-3A6A-9C42-8F24-118B17B5D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6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Sous-espace propre : vérification de la propriété de sous-espace vectoriel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 une valeur propre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. On 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Ainsi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927" t="-1429" b="-32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67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Sous-espace propre : vérification de la propriété de sous-espace vectoriel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 une valeur propre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. On 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𝐴𝑢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Ainsi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Q.E.D.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blipFill>
                <a:blip r:embed="rId2"/>
                <a:stretch>
                  <a:fillRect l="-927" t="-1175" b="-24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32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75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Sous-espace propre : propriété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 deux valeurs propres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fr-FR" sz="2400" dirty="0"/>
                  <a:t>, alors le vecteur nul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400" dirty="0"/>
                  <a:t> est le seul vecteur commun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2400" dirty="0"/>
                  <a:t>, </a:t>
                </a:r>
                <a:r>
                  <a:rPr lang="fr-FR" sz="2400" i="1" dirty="0"/>
                  <a:t>i.e.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75823"/>
              </a:xfrm>
              <a:prstGeom prst="rect">
                <a:avLst/>
              </a:prstGeom>
              <a:blipFill>
                <a:blip r:embed="rId2"/>
                <a:stretch>
                  <a:fillRect l="-843" t="-1455" b="-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07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46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Sous-espace propre : preuve de la propriété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Spec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2400" dirty="0"/>
                  <a:t> tels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ainsi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 donc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Par suite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400" dirty="0"/>
                  <a:t> car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46072"/>
              </a:xfrm>
              <a:prstGeom prst="rect">
                <a:avLst/>
              </a:prstGeom>
              <a:blipFill>
                <a:blip r:embed="rId2"/>
                <a:stretch>
                  <a:fillRect l="-843" t="-1471" b="-33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Bouteille avec génie avec un remplissage uni">
            <a:extLst>
              <a:ext uri="{FF2B5EF4-FFF2-40B4-BE49-F238E27FC236}">
                <a16:creationId xmlns:a16="http://schemas.microsoft.com/office/drawing/2014/main" id="{642A5FB6-D4C9-5D4C-A1F1-037763F94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Éléments propres d’un endomorphisme : définitions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et 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définit les notions de valeur propre, vecteur propre et sous-espace propre de la même façon que pour une matrice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Un réel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 est dit </a:t>
                </a:r>
                <a:r>
                  <a:rPr lang="fr-FR" sz="2400" b="1" dirty="0"/>
                  <a:t>valeur propre </a:t>
                </a:r>
                <a:r>
                  <a:rPr lang="fr-FR" sz="2400" dirty="0"/>
                  <a:t>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/>
                  <a:t> s’il existe un vecteur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non nul tel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Un tel vecteur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 est alors appelé </a:t>
                </a:r>
                <a:r>
                  <a:rPr lang="fr-FR" sz="2400" b="1" dirty="0"/>
                  <a:t>vecteur propre </a:t>
                </a:r>
                <a:r>
                  <a:rPr lang="fr-FR" sz="2400" dirty="0"/>
                  <a:t>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/>
                  <a:t> associé à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blipFill>
                <a:blip r:embed="rId2"/>
                <a:stretch>
                  <a:fillRect l="-843" t="-1220" r="-964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76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Éléments propres d’un endomorphisme : définitions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L’ensemble des valeurs propres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/>
                  <a:t> est appelé le </a:t>
                </a:r>
                <a:r>
                  <a:rPr lang="fr-FR" sz="2400" b="1" dirty="0"/>
                  <a:t>spectre</a:t>
                </a:r>
                <a:r>
                  <a:rPr lang="fr-FR" sz="2400" dirty="0"/>
                  <a:t>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/>
                  <a:t> et est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Spec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appelle </a:t>
                </a:r>
                <a:r>
                  <a:rPr lang="fr-FR" sz="2400" b="1" dirty="0"/>
                  <a:t>sous-espace propre </a:t>
                </a:r>
                <a:r>
                  <a:rPr lang="fr-FR" sz="2400" dirty="0"/>
                  <a:t>associé à la valeur propre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 l’ensemble noté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fr-FR" sz="2400" dirty="0"/>
                  <a:t> défini par </a:t>
                </a:r>
              </a:p>
              <a:p>
                <a:endParaRPr lang="fr-FR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fr-FR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dimension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fr-FR" sz="2400" dirty="0"/>
                  <a:t> est appelée la </a:t>
                </a:r>
                <a:r>
                  <a:rPr lang="fr-FR" sz="2400" b="1" dirty="0"/>
                  <a:t>multiplicité géométrique </a:t>
                </a:r>
                <a:r>
                  <a:rPr lang="fr-FR" sz="2400" dirty="0"/>
                  <a:t>de la valeur propre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524315"/>
              </a:xfrm>
              <a:prstGeom prst="rect">
                <a:avLst/>
              </a:prstGeom>
              <a:blipFill>
                <a:blip r:embed="rId2"/>
                <a:stretch>
                  <a:fillRect l="-843" t="-1120" b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04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519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Éléments propres : propriété importante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fr-FR" sz="2400" dirty="0"/>
                  <a:t> une base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fr-FR" sz="2400" dirty="0"/>
                  <a:t>. 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ℬ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Alors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ont exactement les mêmes valeurs propres,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Spec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Spec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De plus, pour toute valeur propre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, l’application</a:t>
                </a:r>
              </a:p>
              <a:p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⟼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ℳ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lvl="1"/>
                <a:r>
                  <a:rPr lang="fr-FR" sz="2400" dirty="0"/>
                  <a:t>est un isomorphisme.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519186"/>
              </a:xfrm>
              <a:prstGeom prst="rect">
                <a:avLst/>
              </a:prstGeom>
              <a:blipFill>
                <a:blip r:embed="rId3"/>
                <a:stretch>
                  <a:fillRect l="-843" t="-1120" r="-602" b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144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Sous-espace propre : interprétation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et 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 une valeur propre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/>
                  <a:t>. Pour tout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fr-FR" sz="2400" dirty="0"/>
                  <a:t> on a donc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Cela signifie que la restriction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/>
                  <a:t>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fr-FR" sz="2400" dirty="0"/>
                  <a:t> est une </a:t>
                </a:r>
                <a:r>
                  <a:rPr lang="fr-FR" sz="2400" b="1" dirty="0"/>
                  <a:t>homothétie vectorielle</a:t>
                </a:r>
                <a:r>
                  <a:rPr lang="fr-FR" sz="2400" dirty="0"/>
                  <a:t> de rapport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blipFill>
                <a:blip r:embed="rId2"/>
                <a:stretch>
                  <a:fillRect l="-843" t="-1660" b="-3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Loupe avec un remplissage uni">
            <a:extLst>
              <a:ext uri="{FF2B5EF4-FFF2-40B4-BE49-F238E27FC236}">
                <a16:creationId xmlns:a16="http://schemas.microsoft.com/office/drawing/2014/main" id="{23D98A7A-0E4A-F348-A87B-2039FB47C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8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Valeurs et vecteurs propres : équivalences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propriétés suivantes sont équivalentes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 est une valeur propre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 n’est pas inversible.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93647"/>
              </a:xfrm>
              <a:prstGeom prst="rect">
                <a:avLst/>
              </a:prstGeom>
              <a:blipFill>
                <a:blip r:embed="rId3"/>
                <a:stretch>
                  <a:fillRect l="-927" t="-996" b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67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Éléments propres.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Diagonalisation.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994689" y="402196"/>
            <a:ext cx="2189922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Sommaire</a:t>
            </a:r>
          </a:p>
        </p:txBody>
      </p:sp>
      <p:pic>
        <p:nvPicPr>
          <p:cNvPr id="6" name="Graphique 5" descr="Menu avec un remplissage uni">
            <a:extLst>
              <a:ext uri="{FF2B5EF4-FFF2-40B4-BE49-F238E27FC236}">
                <a16:creationId xmlns:a16="http://schemas.microsoft.com/office/drawing/2014/main" id="{F3640D13-DDD0-8D47-9978-9A138749B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Polynôme caractéristique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appelle </a:t>
                </a:r>
                <a:r>
                  <a:rPr lang="fr-FR" sz="2400" b="1" dirty="0"/>
                  <a:t>polynôme caractéristique </a:t>
                </a:r>
                <a:r>
                  <a:rPr lang="fr-FR" sz="2400" dirty="0"/>
                  <a:t>de la matrice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le polynôme noté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fr-FR" sz="2400" dirty="0"/>
                  <a:t> défini sur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 par </a:t>
                </a:r>
              </a:p>
              <a:p>
                <a:endParaRPr lang="fr-FR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927" t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Temple grec avec un remplissage uni">
            <a:extLst>
              <a:ext uri="{FF2B5EF4-FFF2-40B4-BE49-F238E27FC236}">
                <a16:creationId xmlns:a16="http://schemas.microsoft.com/office/drawing/2014/main" id="{DBF0E59C-C2E9-DF46-BE06-E4A56997C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84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79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Polynôme caractéristique : formule explicitée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fr-F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Alors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794774"/>
              </a:xfrm>
              <a:prstGeom prst="rect">
                <a:avLst/>
              </a:prstGeom>
              <a:blipFill>
                <a:blip r:embed="rId3"/>
                <a:stretch>
                  <a:fillRect l="-927" t="-10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94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Polynôme caractéristique : utilisation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valeurs propres de la matrice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sont exactement les racines de son polynôme caractéristique.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2677656"/>
              </a:xfrm>
              <a:prstGeom prst="rect">
                <a:avLst/>
              </a:prstGeom>
              <a:blipFill>
                <a:blip r:embed="rId3"/>
                <a:stretch>
                  <a:fillRect l="-843" t="-1887" b="-42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que 6" descr="Arbre avec racines avec un remplissage uni">
            <a:extLst>
              <a:ext uri="{FF2B5EF4-FFF2-40B4-BE49-F238E27FC236}">
                <a16:creationId xmlns:a16="http://schemas.microsoft.com/office/drawing/2014/main" id="{3E0B4DAA-2671-1842-83C6-EF8275227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20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22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Multiplicité d’une racine d’un polynôme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dirty="0"/>
                  <a:t> un polynôme,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réel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 est une racine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dirty="0"/>
                  <a:t> de </a:t>
                </a:r>
                <a:r>
                  <a:rPr lang="fr-FR" sz="2400" b="1" dirty="0"/>
                  <a:t>multiplicité</a:t>
                </a: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400" dirty="0"/>
                  <a:t> si et seulement si il existe un polynôme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400" dirty="0"/>
                  <a:t> tel que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22860"/>
              </a:xfrm>
              <a:prstGeom prst="rect">
                <a:avLst/>
              </a:prstGeom>
              <a:blipFill>
                <a:blip r:embed="rId3"/>
                <a:stretch>
                  <a:fillRect l="-843" t="-1476" b="-33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Plante avec racines avec un remplissage uni">
            <a:extLst>
              <a:ext uri="{FF2B5EF4-FFF2-40B4-BE49-F238E27FC236}">
                <a16:creationId xmlns:a16="http://schemas.microsoft.com/office/drawing/2014/main" id="{D3FBB2D0-8661-CE4A-983C-A1B179349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82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Multiplicité algébrique d’une valeur propre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 une valeur propre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</a:t>
                </a:r>
                <a:r>
                  <a:rPr lang="fr-FR" sz="2400" b="1" dirty="0"/>
                  <a:t>multiplicité algébrique </a:t>
                </a:r>
                <a:r>
                  <a:rPr lang="fr-FR" sz="2400" dirty="0"/>
                  <a:t>de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 est égale à sa multiplicité en tant que racine du polynôme caractéristique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2677656"/>
              </a:xfrm>
              <a:prstGeom prst="rect">
                <a:avLst/>
              </a:prstGeom>
              <a:blipFill>
                <a:blip r:embed="rId2"/>
                <a:stretch>
                  <a:fillRect l="-843" t="-1887" b="-42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Machine à laver avec un remplissage uni">
            <a:extLst>
              <a:ext uri="{FF2B5EF4-FFF2-40B4-BE49-F238E27FC236}">
                <a16:creationId xmlns:a16="http://schemas.microsoft.com/office/drawing/2014/main" id="{6E440BA8-6C20-324E-9205-8160B98C0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4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Multiplicités d’une valeur propre : propriété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 une valeur propre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dirty="0"/>
                  <a:t> la multiplicité géométrique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400" dirty="0"/>
                  <a:t> sa multiplicité algébrique.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Alors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3"/>
                <a:stretch>
                  <a:fillRect l="-843" t="-1481" b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Poids inégaux avec un remplissage uni">
            <a:extLst>
              <a:ext uri="{FF2B5EF4-FFF2-40B4-BE49-F238E27FC236}">
                <a16:creationId xmlns:a16="http://schemas.microsoft.com/office/drawing/2014/main" id="{F20DE749-F845-C648-A4FE-54B44AAE5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0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Polynôme caractéristique : propriété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suppose que la matrice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dirty="0"/>
                  <a:t> est inversible et que</a:t>
                </a:r>
              </a:p>
              <a:p>
                <a:r>
                  <a:rPr lang="fr-FR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Alors,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2400" dirty="0"/>
                  <a:t> ont le même polynôme caractéristique.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927" t="-1429" b="-32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Balance avec un remplissage uni">
            <a:extLst>
              <a:ext uri="{FF2B5EF4-FFF2-40B4-BE49-F238E27FC236}">
                <a16:creationId xmlns:a16="http://schemas.microsoft.com/office/drawing/2014/main" id="{0C1C813C-5580-4649-B705-50861860B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Polynôme caractéristique : preuve de la propriété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. On 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D’autre part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blipFill>
                <a:blip r:embed="rId2"/>
                <a:stretch>
                  <a:fillRect l="-843" t="-12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105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Polynôme caractéristique : preuve de la propriété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donc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Par suite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Q.E.D.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93647"/>
              </a:xfrm>
              <a:prstGeom prst="rect">
                <a:avLst/>
              </a:prstGeom>
              <a:blipFill>
                <a:blip r:embed="rId2"/>
                <a:stretch>
                  <a:fillRect l="-927" t="-996" b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696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Polynôme caractéristique d’un endomorphisme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peut définir le </a:t>
                </a:r>
                <a:r>
                  <a:rPr lang="fr-FR" sz="2400" b="1" dirty="0"/>
                  <a:t>polynôme caractéristique </a:t>
                </a:r>
                <a:r>
                  <a:rPr lang="fr-FR" sz="2400" dirty="0"/>
                  <a:t>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/>
                  <a:t> comme étant le polynôme caractéristique de sa matrice dans n’importe quelle base.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résultat est en effet indépendant de la base choisie.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blipFill>
                <a:blip r:embed="rId3"/>
                <a:stretch>
                  <a:fillRect l="-927" t="-1600" b="-36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Golf avec un remplissage uni">
            <a:extLst>
              <a:ext uri="{FF2B5EF4-FFF2-40B4-BE49-F238E27FC236}">
                <a16:creationId xmlns:a16="http://schemas.microsoft.com/office/drawing/2014/main" id="{BF84240A-744D-6B43-8634-18192C98C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1. Éléments propres.</a:t>
            </a:r>
          </a:p>
        </p:txBody>
      </p:sp>
    </p:spTree>
    <p:extLst>
      <p:ext uri="{BB962C8B-B14F-4D97-AF65-F5344CB8AC3E}">
        <p14:creationId xmlns:p14="http://schemas.microsoft.com/office/powerpoint/2010/main" val="1118698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33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Recherche d’éléments propres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définie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pPr algn="ctr"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331314"/>
              </a:xfrm>
              <a:prstGeom prst="rect">
                <a:avLst/>
              </a:prstGeom>
              <a:blipFill>
                <a:blip r:embed="rId2"/>
                <a:stretch>
                  <a:fillRect l="-927" t="-11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755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456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Recherche d’éléments propres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développe ce déterminant par rapport à la troisième ligne. Il vient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3+3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−2−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Puis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−2−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−2−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D’où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456476"/>
              </a:xfrm>
              <a:prstGeom prst="rect">
                <a:avLst/>
              </a:prstGeom>
              <a:blipFill>
                <a:blip r:embed="rId2"/>
                <a:stretch>
                  <a:fillRect l="-843" t="-11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909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Recherche d’éléments propres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Finalement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matrice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a donc deux valeurs propres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multiplicité algébrique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 est égale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400" dirty="0"/>
                  <a:t> et celle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2400" dirty="0"/>
                  <a:t> est égale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blipFill>
                <a:blip r:embed="rId2"/>
                <a:stretch>
                  <a:fillRect l="-843" t="-1660" b="-3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Double geste d’appui avec un remplissage uni">
            <a:extLst>
              <a:ext uri="{FF2B5EF4-FFF2-40B4-BE49-F238E27FC236}">
                <a16:creationId xmlns:a16="http://schemas.microsoft.com/office/drawing/2014/main" id="{59DB5D35-EE2A-9B45-AD88-4A9786CBF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88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024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Recherche d’éléments propres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Détermination de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𝐴𝑢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400" dirty="0"/>
                  <a:t> de coordonnées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024563"/>
              </a:xfrm>
              <a:prstGeom prst="rect">
                <a:avLst/>
              </a:prstGeom>
              <a:blipFill>
                <a:blip r:embed="rId2"/>
                <a:stretch>
                  <a:fillRect l="-843" t="-12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360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595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Recherche d’éléments propres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2400" dirty="0"/>
                  <a:t> si et seulement si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troisième équation est toujours vérifiée et la première est le double de la deuxième. Ce système se réduit donc à l’équation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595425"/>
              </a:xfrm>
              <a:prstGeom prst="rect">
                <a:avLst/>
              </a:prstGeom>
              <a:blipFill>
                <a:blip r:embed="rId2"/>
                <a:stretch>
                  <a:fillRect l="-843" t="-26997" b="-432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635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5059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Recherche d’éléments propres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peut alors exprimer une inconnue en fonction des deux autres, par exemple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vient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D’où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5059783"/>
              </a:xfrm>
              <a:prstGeom prst="rect">
                <a:avLst/>
              </a:prstGeom>
              <a:blipFill>
                <a:blip r:embed="rId2"/>
                <a:stretch>
                  <a:fillRect l="-843" t="-1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986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40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Recherche d’éléments propres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Finalement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Ainsi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Vect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dimension géométrique de la valeur propre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2400" dirty="0"/>
                  <a:t> est donc égale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40941"/>
              </a:xfrm>
              <a:prstGeom prst="rect">
                <a:avLst/>
              </a:prstGeom>
              <a:blipFill>
                <a:blip r:embed="rId2"/>
                <a:stretch>
                  <a:fillRect l="-843" t="-1047" b="-20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490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024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Recherche d’éléments propres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Détermination de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𝐴𝑢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400" dirty="0"/>
                  <a:t> de coordonnées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024563"/>
              </a:xfrm>
              <a:prstGeom prst="rect">
                <a:avLst/>
              </a:prstGeom>
              <a:blipFill>
                <a:blip r:embed="rId2"/>
                <a:stretch>
                  <a:fillRect l="-843" t="-12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359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68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Recherche d’éléments propres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2400" dirty="0"/>
                  <a:t> si et seulement si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 système est alors équivalent à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680577"/>
              </a:xfrm>
              <a:prstGeom prst="rect">
                <a:avLst/>
              </a:prstGeom>
              <a:blipFill>
                <a:blip r:embed="rId2"/>
                <a:stretch>
                  <a:fillRect l="-843" t="-26486" b="-559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764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03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Recherche d’éléments propres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peut alors exprimer une des deux premières inconnues en fonction de l’autre par exemple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troisième inconnue étant nécessairement nulle.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vient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031296"/>
              </a:xfrm>
              <a:prstGeom prst="rect">
                <a:avLst/>
              </a:prstGeom>
              <a:blipFill>
                <a:blip r:embed="rId2"/>
                <a:stretch>
                  <a:fillRect l="-843" t="-1254" r="-964" b="-6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22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Notion de vecteurs et valeurs propres : vidéo introductive</a:t>
            </a:r>
          </a:p>
        </p:txBody>
      </p:sp>
      <p:pic>
        <p:nvPicPr>
          <p:cNvPr id="4" name="Média en ligne 3" descr="Eigenvectors and eigenvalues | Chapter 14, Essence of linear algebra">
            <a:hlinkClick r:id="" action="ppaction://media"/>
            <a:extLst>
              <a:ext uri="{FF2B5EF4-FFF2-40B4-BE49-F238E27FC236}">
                <a16:creationId xmlns:a16="http://schemas.microsoft.com/office/drawing/2014/main" id="{3D634C95-31CD-CE45-9784-C1B0802F7F7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94800" y="2340000"/>
            <a:ext cx="7200000" cy="40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43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Recherche d’éléments propres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Finalement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Ainsi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Vect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dimension géométrique de la valeur propre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 est donc égale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43314"/>
              </a:xfrm>
              <a:prstGeom prst="rect">
                <a:avLst/>
              </a:prstGeom>
              <a:blipFill>
                <a:blip r:embed="rId2"/>
                <a:stretch>
                  <a:fillRect l="-843" t="-1047" b="-20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933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1. Éléments propres.</a:t>
            </a:r>
          </a:p>
        </p:txBody>
      </p:sp>
    </p:spTree>
    <p:extLst>
      <p:ext uri="{BB962C8B-B14F-4D97-AF65-F5344CB8AC3E}">
        <p14:creationId xmlns:p14="http://schemas.microsoft.com/office/powerpoint/2010/main" val="1926402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2. Diagonalisation.</a:t>
            </a:r>
          </a:p>
        </p:txBody>
      </p:sp>
    </p:spTree>
    <p:extLst>
      <p:ext uri="{BB962C8B-B14F-4D97-AF65-F5344CB8AC3E}">
        <p14:creationId xmlns:p14="http://schemas.microsoft.com/office/powerpoint/2010/main" val="227131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Diagonalisation.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Endomorphisme diagonalisable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un espace vectoriel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fr-FR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L’endomorphisme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/>
                  <a:t> est dit </a:t>
                </a:r>
                <a:r>
                  <a:rPr lang="fr-FR" sz="2400" b="1" dirty="0"/>
                  <a:t>diagonalisable</a:t>
                </a:r>
                <a:r>
                  <a:rPr lang="fr-FR" sz="2400" dirty="0"/>
                  <a:t> s’il existe une base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sz="2400" dirty="0"/>
                  <a:t> constituée de vecteurs propres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blipFill>
                <a:blip r:embed="rId2"/>
                <a:stretch>
                  <a:fillRect l="-843" t="-1660" r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que 3" descr="En bas avec un remplissage uni">
            <a:extLst>
              <a:ext uri="{FF2B5EF4-FFF2-40B4-BE49-F238E27FC236}">
                <a16:creationId xmlns:a16="http://schemas.microsoft.com/office/drawing/2014/main" id="{D07C448A-C514-9847-B074-6E9955BCA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695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Diagonalisation.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477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Endomorphisme diagonalisable : interprétation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ℬ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une telle base de vecteurs propres.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tout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il existe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alors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477251"/>
              </a:xfrm>
              <a:prstGeom prst="rect">
                <a:avLst/>
              </a:prstGeom>
              <a:blipFill>
                <a:blip r:embed="rId3"/>
                <a:stretch>
                  <a:fillRect l="-843" t="-11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05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Diagonalisation.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Matrice diagonalisable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matrice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est dite </a:t>
                </a:r>
                <a:r>
                  <a:rPr lang="fr-FR" sz="2400" b="1" dirty="0"/>
                  <a:t>diagonalisable</a:t>
                </a:r>
                <a:r>
                  <a:rPr lang="fr-FR" sz="2400" dirty="0"/>
                  <a:t> s’il existe une base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400" dirty="0"/>
                  <a:t> constituée de vecteurs propres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b="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2677656"/>
              </a:xfrm>
              <a:prstGeom prst="rect">
                <a:avLst/>
              </a:prstGeom>
              <a:blipFill>
                <a:blip r:embed="rId2"/>
                <a:stretch>
                  <a:fillRect l="-843" t="-1887" b="-42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que 6" descr="En haut avec un remplissage uni">
            <a:extLst>
              <a:ext uri="{FF2B5EF4-FFF2-40B4-BE49-F238E27FC236}">
                <a16:creationId xmlns:a16="http://schemas.microsoft.com/office/drawing/2014/main" id="{0E4FD1B2-8F5A-284C-98ED-72B530BCD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07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Diagonalisation.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Matrice diagonalisable : interprétation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dirty="0"/>
                  <a:t> la matrice de passage de la base canonique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400" dirty="0"/>
                  <a:t> à cette base de vecteurs propres,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la matrice dont les colonnes sont constituées des vecteurs propres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exprimés dans la base canonique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Alors la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sz="2400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fr-FR" sz="2400" dirty="0"/>
                  <a:t> est diagonale et ses coefficients sont égaux aux valeurs propres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, répétées autant de fois que leur multiplicité.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843" t="-1481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que 6" descr="Réussite du groupe avec un remplissage uni">
            <a:extLst>
              <a:ext uri="{FF2B5EF4-FFF2-40B4-BE49-F238E27FC236}">
                <a16:creationId xmlns:a16="http://schemas.microsoft.com/office/drawing/2014/main" id="{9B08F5E2-933D-A245-A7E1-F6FB6AD28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10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Diagonalisation.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35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Diagonalisation : condition équivalente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Alors,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est diagonalisable si et seulement si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Spec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Autrement dit,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est diagonalisable si et seulement si la somme des dimensions de ses sous-espaces propres est égale à l’ordre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359335"/>
              </a:xfrm>
              <a:prstGeom prst="rect">
                <a:avLst/>
              </a:prstGeom>
              <a:blipFill>
                <a:blip r:embed="rId3"/>
                <a:stretch>
                  <a:fillRect l="-927" t="-1119" b="-22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405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Diagonalisation.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Diagonalisation : cas particulier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possède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valeurs propres distinctes alors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est diagonalisable.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alors pour tout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Spec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3"/>
                <a:stretch>
                  <a:fillRect l="-927" t="-1429" b="-32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Diagramme de Venn avec un remplissage uni">
            <a:extLst>
              <a:ext uri="{FF2B5EF4-FFF2-40B4-BE49-F238E27FC236}">
                <a16:creationId xmlns:a16="http://schemas.microsoft.com/office/drawing/2014/main" id="{917E503B-E9D0-46EA-8AE7-35B17E63F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97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Diagonalisation.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43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Diagonalisation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Reprenons la matrice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définie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pPr algn="ctr"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valeurs propres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sont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 et les sous-espaces propres sont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Vect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Vect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43314"/>
              </a:xfrm>
              <a:prstGeom prst="rect">
                <a:avLst/>
              </a:prstGeom>
              <a:blipFill>
                <a:blip r:embed="rId2"/>
                <a:stretch>
                  <a:fillRect l="-843" t="-10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00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Valeurs et vecteurs propres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Un réel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 est dit </a:t>
                </a:r>
                <a:r>
                  <a:rPr lang="fr-FR" sz="2400" b="1" dirty="0"/>
                  <a:t>valeur propre </a:t>
                </a:r>
                <a:r>
                  <a:rPr lang="fr-FR" sz="2400" dirty="0"/>
                  <a:t>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s’il existe un vecteur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400" dirty="0"/>
                  <a:t> non nul tel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Un tel vecteur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 est alors appelé </a:t>
                </a:r>
                <a:r>
                  <a:rPr lang="fr-FR" sz="2400" b="1" dirty="0"/>
                  <a:t>vecteur propre </a:t>
                </a:r>
                <a:r>
                  <a:rPr lang="fr-FR" sz="2400" dirty="0"/>
                  <a:t>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associé à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L’ensemble des valeurs propres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est appelé le </a:t>
                </a:r>
                <a:r>
                  <a:rPr lang="fr-FR" sz="2400" b="1" dirty="0"/>
                  <a:t>spectre</a:t>
                </a:r>
                <a:r>
                  <a:rPr lang="fr-FR" sz="2400" dirty="0"/>
                  <a:t>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et est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Spec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blipFill>
                <a:blip r:embed="rId2"/>
                <a:stretch>
                  <a:fillRect l="-843" t="-1220" r="-723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926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Diagonalisation.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07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Diagonalisation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donc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dim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dim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Cela prouve que la matrice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est diagonalisable. On a alors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fr-FR" sz="2400" dirty="0"/>
                  <a:t> avec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071114"/>
              </a:xfrm>
              <a:prstGeom prst="rect">
                <a:avLst/>
              </a:prstGeom>
              <a:blipFill>
                <a:blip r:embed="rId3"/>
                <a:stretch>
                  <a:fillRect l="-843" t="-1242" b="-3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318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Diagonalisation.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35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diagonalisable : propriété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Alors, si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est diagonalisable et si l’on note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fr-FR" sz="2400" dirty="0"/>
                  <a:t> la multiplicité d’une racine propre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 on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Spec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  <a:p>
                <a:pPr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Autrement dit, si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est diagonalisable alors son déterminant est égal au produit de ses valeurs propres élevées à une puissance égale à leur ordre de multiplicité.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359335"/>
              </a:xfrm>
              <a:prstGeom prst="rect">
                <a:avLst/>
              </a:prstGeom>
              <a:blipFill>
                <a:blip r:embed="rId2"/>
                <a:stretch>
                  <a:fillRect l="-843" t="-1159" r="-482" b="-142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831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Diagonalisation.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Déterminant d’une matrice diagonalisable : preuve de la propriété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Comme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est diagonalisable il existe une matrice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dirty="0"/>
                  <a:t> inversible et une matrice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fr-FR" sz="2400" dirty="0"/>
                  <a:t> diagonalisable telle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sz="2400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alors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Comme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fr-FR" sz="2400" dirty="0"/>
                  <a:t> est diagonale, son déterminant est égal au produit de ses coefficients diagonaux, qui sont par ailleurs égaux aux valeurs propres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Q.E.D.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93647"/>
              </a:xfrm>
              <a:prstGeom prst="rect">
                <a:avLst/>
              </a:prstGeom>
              <a:blipFill>
                <a:blip r:embed="rId2"/>
                <a:stretch>
                  <a:fillRect l="-843" t="-1034" r="-241" b="-15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134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Diagonalisation.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Diagonalisation des matrice symétriques : théorème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. On considère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400" dirty="0"/>
                  <a:t> muni de son produit scalaire canonique.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une matrice symétrique.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Alors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est diagonalisable.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sous-espaces propres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sont orthogonaux.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existe une base orthonormée de vecteurs propres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93647"/>
              </a:xfrm>
              <a:prstGeom prst="rect">
                <a:avLst/>
              </a:prstGeom>
              <a:blipFill>
                <a:blip r:embed="rId3"/>
                <a:stretch>
                  <a:fillRect l="-843" t="-1034" b="-15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961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Diagonalisation.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Matrice de passage vers une base orthonormée : propriété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. On considère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400" dirty="0"/>
                  <a:t> muni de son produit scalaire canonique.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une matrice symétrique.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ℬ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une base orthonormée de vecteurs propres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Alors, la matrice de passage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dirty="0"/>
                  <a:t> de la base canonique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400" dirty="0"/>
                  <a:t> à la base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fr-FR" sz="2400" dirty="0"/>
                  <a:t> est </a:t>
                </a:r>
                <a:r>
                  <a:rPr lang="fr-FR" sz="2400" b="1" dirty="0"/>
                  <a:t>orthogonale</a:t>
                </a:r>
                <a:r>
                  <a:rPr lang="fr-FR" sz="2400" dirty="0"/>
                  <a:t>, ce qui signifie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blipFill>
                <a:blip r:embed="rId3"/>
                <a:stretch>
                  <a:fillRect l="-843" t="-12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554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Diagonalisation.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505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Matrice de passage vers une base orthonormée : preuve de la propriété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pour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les coefficients de la matrice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Par définition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dirty="0"/>
                  <a:t>, le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est égal à la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-ème coordonnée du vecteur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dans la base canonique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montrer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400" dirty="0"/>
                  <a:t> on va calculer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dirty="0"/>
                  <a:t> et montrer que ce produit est égal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505575"/>
              </a:xfrm>
              <a:prstGeom prst="rect">
                <a:avLst/>
              </a:prstGeom>
              <a:blipFill>
                <a:blip r:embed="rId3"/>
                <a:stretch>
                  <a:fillRect l="-843" t="-1444" b="-28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Badge 1 avec un remplissage uni">
            <a:extLst>
              <a:ext uri="{FF2B5EF4-FFF2-40B4-BE49-F238E27FC236}">
                <a16:creationId xmlns:a16="http://schemas.microsoft.com/office/drawing/2014/main" id="{7B83E1B6-9A8B-704E-8184-72AC2ED8C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93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Diagonalisation.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48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Cas particulier des matrice symétriques : remarque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 Pour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, exprimons les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grâce à la formule du produit matriciel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Ainsi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et par suite, la base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étant orthonormée,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. Q.E.D.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484048"/>
              </a:xfrm>
              <a:prstGeom prst="rect">
                <a:avLst/>
              </a:prstGeom>
              <a:blipFill>
                <a:blip r:embed="rId2"/>
                <a:stretch>
                  <a:fillRect l="-843" t="-1130" b="-14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3478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2. Diagonalisation.</a:t>
            </a:r>
          </a:p>
        </p:txBody>
      </p:sp>
    </p:spTree>
    <p:extLst>
      <p:ext uri="{BB962C8B-B14F-4D97-AF65-F5344CB8AC3E}">
        <p14:creationId xmlns:p14="http://schemas.microsoft.com/office/powerpoint/2010/main" val="1184467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Drapeau de course avec un remplissage uni">
            <a:extLst>
              <a:ext uri="{FF2B5EF4-FFF2-40B4-BE49-F238E27FC236}">
                <a16:creationId xmlns:a16="http://schemas.microsoft.com/office/drawing/2014/main" id="{31EA9D4C-4724-F749-BAC8-105B32CB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630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Valeurs et vecteurs propres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Considérons la matrice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définie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pPr algn="ctr"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Un simple calcul montre que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630883"/>
              </a:xfrm>
              <a:prstGeom prst="rect">
                <a:avLst/>
              </a:prstGeom>
              <a:blipFill>
                <a:blip r:embed="rId3"/>
                <a:stretch>
                  <a:fillRect l="-843" t="-1093" b="-8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84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5" y="1431230"/>
                <a:ext cx="11160000" cy="4628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Valeurs et vecteurs propres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Cette dernière égalité peut se réécrire comme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est bien en présence d’une relation de la forme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 avec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Cela signifie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/>
                  <a:t> est un vecteur de propre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associé à la valeur propre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5" y="1431230"/>
                <a:ext cx="11160000" cy="4628511"/>
              </a:xfrm>
              <a:prstGeom prst="rect">
                <a:avLst/>
              </a:prstGeom>
              <a:blipFill>
                <a:blip r:embed="rId2"/>
                <a:stretch>
                  <a:fillRect l="-795" t="-1093" r="-341"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57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6400" cy="4630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Valeurs et vecteurs propres : exemple (fin)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montre de même que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là aussi une relation de la forme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400" dirty="0"/>
                  <a:t> avec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Cela signifie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400" dirty="0"/>
                  <a:t> est un vecteur de propre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associé à la valeur propre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6400" cy="4630883"/>
              </a:xfrm>
              <a:prstGeom prst="rect">
                <a:avLst/>
              </a:prstGeom>
              <a:blipFill>
                <a:blip r:embed="rId2"/>
                <a:stretch>
                  <a:fillRect l="-843" t="-1093" b="-1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22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Éléments propres.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Sous-espace propre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400" dirty="0"/>
                  <a:t> une valeur propre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appelle </a:t>
                </a:r>
                <a:r>
                  <a:rPr lang="fr-FR" sz="2400" b="1" dirty="0"/>
                  <a:t>sous-espace propre </a:t>
                </a:r>
                <a:r>
                  <a:rPr lang="fr-FR" sz="2400" dirty="0"/>
                  <a:t>associé à la valeur propre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 l’ensemble noté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2400" dirty="0"/>
                  <a:t> défini par </a:t>
                </a:r>
              </a:p>
              <a:p>
                <a:endParaRPr lang="fr-FR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𝐴𝑢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fr-FR" sz="2400" dirty="0"/>
                  <a:t> </a:t>
                </a:r>
              </a:p>
              <a:p>
                <a:pPr algn="ctr"/>
                <a:endParaRPr lang="fr-FR" sz="2400" dirty="0"/>
              </a:p>
              <a:p>
                <a:pPr algn="ctr"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s’agit donc de l’ensemble des vecteurs propres associés à la valeur propre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blipFill>
                <a:blip r:embed="rId2"/>
                <a:stretch>
                  <a:fillRect l="-843" t="-122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5955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3041</Words>
  <Application>Microsoft Macintosh PowerPoint</Application>
  <PresentationFormat>Grand écran</PresentationFormat>
  <Paragraphs>537</Paragraphs>
  <Slides>58</Slides>
  <Notes>16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Thème Office</vt:lpstr>
      <vt:lpstr>Diagonalisation de matrices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Laurent Godefroy</dc:creator>
  <cp:lastModifiedBy>Laurent Godefroy</cp:lastModifiedBy>
  <cp:revision>66</cp:revision>
  <dcterms:created xsi:type="dcterms:W3CDTF">2021-02-04T09:09:06Z</dcterms:created>
  <dcterms:modified xsi:type="dcterms:W3CDTF">2022-01-28T14:20:15Z</dcterms:modified>
</cp:coreProperties>
</file>