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7" r:id="rId7"/>
    <p:sldId id="265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75B81-87E6-4894-A032-357122E5D27B}" v="680" dt="2024-02-02T16:06:4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72516" autoAdjust="0"/>
  </p:normalViewPr>
  <p:slideViewPr>
    <p:cSldViewPr snapToGrid="0">
      <p:cViewPr varScale="1">
        <p:scale>
          <a:sx n="92" d="100"/>
          <a:sy n="92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jid.kamyab\Downloads\saving_repo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jid.kamyab\Downloads\saving_repo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158218434532224E-2"/>
          <c:y val="5.0387794105950658E-2"/>
          <c:w val="0.87217664559423569"/>
          <c:h val="0.9236169593105676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13-4942-8EBD-131472143C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13-4942-8EBD-131472143C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13-4942-8EBD-131472143C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13-4942-8EBD-131472143C7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B13-4942-8EBD-131472143C7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B13-4942-8EBD-131472143C7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B13-4942-8EBD-131472143C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sandbox!$E$2:$E$8</c:f>
              <c:strCache>
                <c:ptCount val="7"/>
                <c:pt idx="0">
                  <c:v>EC2</c:v>
                </c:pt>
                <c:pt idx="1">
                  <c:v>EC2-Other</c:v>
                </c:pt>
                <c:pt idx="2">
                  <c:v>Fargate</c:v>
                </c:pt>
                <c:pt idx="3">
                  <c:v>RDS</c:v>
                </c:pt>
                <c:pt idx="4">
                  <c:v>redshift</c:v>
                </c:pt>
                <c:pt idx="5">
                  <c:v>Rekognition</c:v>
                </c:pt>
                <c:pt idx="6">
                  <c:v>S3</c:v>
                </c:pt>
              </c:strCache>
            </c:strRef>
          </c:cat>
          <c:val>
            <c:numRef>
              <c:f>sandbox!$F$2:$F$8</c:f>
              <c:numCache>
                <c:formatCode>"$"#,##0.00</c:formatCode>
                <c:ptCount val="7"/>
                <c:pt idx="0">
                  <c:v>1450.51</c:v>
                </c:pt>
                <c:pt idx="1">
                  <c:v>700</c:v>
                </c:pt>
                <c:pt idx="2">
                  <c:v>1376</c:v>
                </c:pt>
                <c:pt idx="3">
                  <c:v>118.08</c:v>
                </c:pt>
                <c:pt idx="4">
                  <c:v>9000</c:v>
                </c:pt>
                <c:pt idx="5">
                  <c:v>2945</c:v>
                </c:pt>
                <c:pt idx="6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B13-4942-8EBD-131472143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39890313690932"/>
          <c:y val="9.6963757249383928E-2"/>
          <c:w val="0.80466966484926727"/>
          <c:h val="0.8820541677873290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4F-4CEF-A3B0-6534F40E68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4F-4CEF-A3B0-6534F40E68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4F-4CEF-A3B0-6534F40E68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4F-4CEF-A3B0-6534F40E68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A4F-4CEF-A3B0-6534F40E686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A5F-41F8-9D6F-C47ABC2D9EB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DF4-418A-AC30-236241CBEF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A5F-41F8-9D6F-C47ABC2D9EB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A5F-41F8-9D6F-C47ABC2D9EB1}"/>
              </c:ext>
            </c:extLst>
          </c:dPt>
          <c:dLbls>
            <c:dLbl>
              <c:idx val="6"/>
              <c:layout>
                <c:manualLayout>
                  <c:x val="-2.6351707961567404E-2"/>
                  <c:y val="1.110713445281251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DF4-418A-AC30-236241CBEF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'nfl-databi'!$F$4:$F$12</c:f>
              <c:strCache>
                <c:ptCount val="9"/>
                <c:pt idx="0">
                  <c:v>EC2-Other</c:v>
                </c:pt>
                <c:pt idx="1">
                  <c:v>Athena</c:v>
                </c:pt>
                <c:pt idx="2">
                  <c:v>KMS</c:v>
                </c:pt>
                <c:pt idx="3">
                  <c:v>S3</c:v>
                </c:pt>
                <c:pt idx="4">
                  <c:v>Redshift</c:v>
                </c:pt>
                <c:pt idx="5">
                  <c:v>Sagemaker</c:v>
                </c:pt>
                <c:pt idx="6">
                  <c:v>EC2</c:v>
                </c:pt>
                <c:pt idx="7">
                  <c:v>Glue</c:v>
                </c:pt>
                <c:pt idx="8">
                  <c:v>RDS</c:v>
                </c:pt>
              </c:strCache>
            </c:strRef>
          </c:cat>
          <c:val>
            <c:numRef>
              <c:f>'nfl-databi'!$G$4:$G$12</c:f>
              <c:numCache>
                <c:formatCode>"$"#,##0</c:formatCode>
                <c:ptCount val="9"/>
                <c:pt idx="0">
                  <c:v>37490</c:v>
                </c:pt>
                <c:pt idx="1">
                  <c:v>15750</c:v>
                </c:pt>
                <c:pt idx="2">
                  <c:v>14910</c:v>
                </c:pt>
                <c:pt idx="3">
                  <c:v>13272</c:v>
                </c:pt>
                <c:pt idx="4">
                  <c:v>7860</c:v>
                </c:pt>
                <c:pt idx="5">
                  <c:v>5070</c:v>
                </c:pt>
                <c:pt idx="6" formatCode="&quot;$&quot;#,##0.00">
                  <c:v>11811</c:v>
                </c:pt>
                <c:pt idx="7">
                  <c:v>2400</c:v>
                </c:pt>
                <c:pt idx="8">
                  <c:v>747.81871437500001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A4F-4CEF-A3B0-6534F40E6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A040-D370-4D39-8BCC-4397E44B4373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54168-0351-4BC8-9F3E-A5EF5AC88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</a:rPr>
              <a:t>In this presentation, we explore various methods for cost savings within AWS. We delve into the cost-saving aspects related to NFL initially, followed by a detailed showcase of the technical aspects.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54168-0351-4BC8-9F3E-A5EF5AC887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54168-0351-4BC8-9F3E-A5EF5AC887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6013-CC25-2842-D987-CD3D5BE7F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DE162-9118-B1BC-6E95-E06DA61F3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23FA8-7FEC-C3BF-1A9F-A3F3C78D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8A9-16DD-47D5-B6DF-A65AA2DD782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0B26C-6E40-2A14-836A-E8602584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B340E-361B-6EF2-F3B9-12A6F9B2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FA-BBF8-442D-AFFE-4ADF6B1A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9A48-A780-4522-2AC9-B81F2DE3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15BF0-8436-46D2-7152-9FB93A382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B7947-5283-576D-882D-8EB71087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8A9-16DD-47D5-B6DF-A65AA2DD782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F751F-E73B-B635-8694-4E40547A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38698-7DD8-E5F5-5368-C0A0F676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FA-BBF8-442D-AFFE-4ADF6B1A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2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EDAFD-479A-2398-8BA2-6C08AD6DB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8AB91-D51A-411A-50EF-9005F20DB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A9B9-EF2F-6D57-56E4-DD647FF2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8A9-16DD-47D5-B6DF-A65AA2DD782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D7736-6044-5647-6D28-11FB91A7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CDC4-B177-2198-C596-23B49337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FA-BBF8-442D-AFFE-4ADF6B1A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F6EC-C69B-2D6D-E3DB-167FEDD2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90B9-78B9-5170-F7F2-3A1A926CB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F8BD-E818-54EC-388A-D470535F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8A9-16DD-47D5-B6DF-A65AA2DD782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166-0004-125E-2F42-F39B77CC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2986-F07F-4A1C-AFB6-28D04468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FA-BBF8-442D-AFFE-4ADF6B1A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BAEE-7D20-14A2-6B9E-81482165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BABCD-FFA4-6B4B-F12D-A68E85122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4AC3-777F-A82A-7354-753CBA15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8A9-16DD-47D5-B6DF-A65AA2DD782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8741-D05B-814C-B1EF-57005781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90C67-71C5-2AE2-C758-30C6B59C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FA-BBF8-442D-AFFE-4ADF6B1A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6B3F-4113-BF4E-87A7-E54D63D9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F78C-9D0B-A210-2C77-8D960C9DB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F6E37-DAE7-2533-CF4C-FE1089E38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5D4D8-19B9-91C5-6F77-29D45A96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8A9-16DD-47D5-B6DF-A65AA2DD782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7DC14-531D-535D-6B28-BFDB74B5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ECD45-EFAC-E704-E224-C899B0FA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FA-BBF8-442D-AFFE-4ADF6B1A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6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6FA6-6F5D-FCCC-A6AB-EA654B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A3635-837A-E24A-8B45-DCE8713B5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333B2-2C00-3FA8-A43A-1D040BF05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0FC83-6933-85DC-5AF6-A3CA8CE32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D2EF1-3FDF-4A88-E348-C74BE9A07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537EF-3F10-53B5-D199-D84F5E9B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8A9-16DD-47D5-B6DF-A65AA2DD782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3C4AF-6AC2-C096-89BD-677D484F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79DE0-E16C-37A0-9A83-13CCFC65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FA-BBF8-442D-AFFE-4ADF6B1A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B38C-104A-9D59-02D8-C2A806D0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ED287-F22E-FA97-79AB-1EE3464D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8A9-16DD-47D5-B6DF-A65AA2DD782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7F089-A47C-E002-7CE5-96C79E1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CD404-967C-6421-0676-071D7C4A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FA-BBF8-442D-AFFE-4ADF6B1A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8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322F6-FD23-E990-B127-E7869287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8A9-16DD-47D5-B6DF-A65AA2DD782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5998D-08A7-FA43-7E76-FA60693C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C57AA-63BA-E263-F931-113F830D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FA-BBF8-442D-AFFE-4ADF6B1A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6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DFF5-4D54-8EA3-E3FF-248750A4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976-8B80-FA89-7B88-2587E718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F3DDD-5B53-18A6-8A0E-4212E3C9D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11435-6967-1C0B-4E39-636F157C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8A9-16DD-47D5-B6DF-A65AA2DD782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B7B4C-DAAB-A82C-4715-DAA230E7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75208-D245-1042-6721-D3396E3A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FA-BBF8-442D-AFFE-4ADF6B1A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79F8-158B-7AFF-48FA-28B8DAB4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6B6F6-2294-BFFE-2854-9C5B29E4F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8CD5F-A2E4-B4F3-1461-D8ED2232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DEB10-9BD3-C78D-F75A-D748FBE5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8A9-16DD-47D5-B6DF-A65AA2DD782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B56B0-7C36-26B0-673B-B6143B8A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68931-8153-5453-7159-F9CAA011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FA-BBF8-442D-AFFE-4ADF6B1A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8520B-7F50-C894-B41F-899B929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F5D7-FD8D-1731-9794-6E6CBB9C4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EDAB-41D8-719B-2E98-B386B96C2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48A9-16DD-47D5-B6DF-A65AA2DD782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77AF-A91A-A92F-CC38-5FEE4AC52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44CD-DAC1-D5E3-0D9F-8A8DA6362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57FA-BBF8-442D-AFFE-4ADF6B1A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C6C17-CC53-114B-7079-316B1F1AD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latin typeface="+mn-lt"/>
              </a:rPr>
              <a:t>AWS Cost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5A26-6D26-899C-7610-319AF4773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Majid Kamyab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68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FD55F-A383-2C04-C19B-BC93E6DC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b="1" i="0">
                <a:effectLst/>
                <a:latin typeface="+mn-lt"/>
              </a:rPr>
              <a:t>Executive Summary</a:t>
            </a:r>
            <a:endParaRPr lang="en-US" sz="40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6F40-5F90-C647-3ADB-1054E88B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Cost savings in NFL</a:t>
            </a:r>
            <a:endParaRPr lang="en-US" sz="2000" dirty="0"/>
          </a:p>
        </p:txBody>
      </p:sp>
      <p:pic>
        <p:nvPicPr>
          <p:cNvPr id="20" name="Graphic 19" descr="Football">
            <a:extLst>
              <a:ext uri="{FF2B5EF4-FFF2-40B4-BE49-F238E27FC236}">
                <a16:creationId xmlns:a16="http://schemas.microsoft.com/office/drawing/2014/main" id="{149D29C0-6D4B-4F4D-8B05-186C6A81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026" name="Picture 2" descr="National Football League - Wikipedia">
            <a:extLst>
              <a:ext uri="{FF2B5EF4-FFF2-40B4-BE49-F238E27FC236}">
                <a16:creationId xmlns:a16="http://schemas.microsoft.com/office/drawing/2014/main" id="{DBDA1C45-E950-CDF1-4C07-A6D3C3CBE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3" y="2413331"/>
            <a:ext cx="1955710" cy="26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40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48C655-1E49-1AC9-2C4D-BAE4667C3DDC}"/>
              </a:ext>
            </a:extLst>
          </p:cNvPr>
          <p:cNvSpPr txBox="1">
            <a:spLocks/>
          </p:cNvSpPr>
          <p:nvPr/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Sandbox account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8DE52-162C-D79D-1034-237C194A131C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nfl</a:t>
            </a:r>
            <a:r>
              <a:rPr lang="en-US" sz="1700" dirty="0"/>
              <a:t>-data-bi-sandbox savings, ~20000$ per month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7D0AB1-4A66-C974-D71A-EA1F318FE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051061"/>
              </p:ext>
            </p:extLst>
          </p:nvPr>
        </p:nvGraphicFramePr>
        <p:xfrm>
          <a:off x="5120640" y="630936"/>
          <a:ext cx="6656832" cy="549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819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42036-9042-6866-5C9A-8EDB46B6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ea typeface="+mn-ea"/>
                <a:cs typeface="+mn-cs"/>
              </a:rPr>
              <a:t>Production account</a:t>
            </a:r>
            <a:br>
              <a:rPr lang="en-US" sz="2800" dirty="0">
                <a:ea typeface="+mn-ea"/>
                <a:cs typeface="+mn-cs"/>
              </a:rPr>
            </a:br>
            <a:endParaRPr lang="en-US" sz="28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8171BE-98CA-A0DC-F616-8426E20E81DA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4964486-3006-EF1A-D3FA-7812D6605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449663"/>
              </p:ext>
            </p:extLst>
          </p:nvPr>
        </p:nvGraphicFramePr>
        <p:xfrm>
          <a:off x="5120640" y="630936"/>
          <a:ext cx="6656832" cy="549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5C2AB0-5723-22A4-03DE-C2E7561DF7F2}"/>
              </a:ext>
            </a:extLst>
          </p:cNvPr>
          <p:cNvSpPr txBox="1"/>
          <p:nvPr/>
        </p:nvSpPr>
        <p:spPr>
          <a:xfrm>
            <a:off x="993648" y="24052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E85F2-E73A-B3CE-7A5E-B78C7FCB8339}"/>
              </a:ext>
            </a:extLst>
          </p:cNvPr>
          <p:cNvSpPr txBox="1"/>
          <p:nvPr/>
        </p:nvSpPr>
        <p:spPr>
          <a:xfrm>
            <a:off x="1146048" y="25576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nfl</a:t>
            </a:r>
            <a:r>
              <a:rPr lang="en-US" sz="2000" dirty="0"/>
              <a:t>-data-bi savings, ~110000$ per month</a:t>
            </a:r>
          </a:p>
        </p:txBody>
      </p:sp>
    </p:spTree>
    <p:extLst>
      <p:ext uri="{BB962C8B-B14F-4D97-AF65-F5344CB8AC3E}">
        <p14:creationId xmlns:p14="http://schemas.microsoft.com/office/powerpoint/2010/main" val="423536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CF1B12-5E10-F9B5-86DD-2CE5F68B3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09225-C9E6-6F35-FAE0-B5AD75BC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319"/>
            <a:ext cx="4164401" cy="1851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Executive Summary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9FB420-B7F8-9804-5A4E-44D4E46642BB}"/>
              </a:ext>
            </a:extLst>
          </p:cNvPr>
          <p:cNvSpPr txBox="1">
            <a:spLocks/>
          </p:cNvSpPr>
          <p:nvPr/>
        </p:nvSpPr>
        <p:spPr>
          <a:xfrm>
            <a:off x="5188941" y="370319"/>
            <a:ext cx="6298971" cy="1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302K$ in October, 171K$ in January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7E8F9-F370-1F90-3576-26B5F3A24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5" r="2" b="2"/>
          <a:stretch/>
        </p:blipFill>
        <p:spPr>
          <a:xfrm>
            <a:off x="838199" y="2392326"/>
            <a:ext cx="4164414" cy="391720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81F658E-7C32-68F7-21F3-9C967DE73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85" r="-3" b="4919"/>
          <a:stretch/>
        </p:blipFill>
        <p:spPr>
          <a:xfrm>
            <a:off x="5188940" y="2392326"/>
            <a:ext cx="6298971" cy="39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FD8E9E-1482-F78B-B143-0543F7A37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1B35F-96CF-3A41-DB77-8BD72663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Tools used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3DC431-6D19-D071-2DD3-526CE432D81C}"/>
              </a:ext>
            </a:extLst>
          </p:cNvPr>
          <p:cNvSpPr/>
          <p:nvPr/>
        </p:nvSpPr>
        <p:spPr>
          <a:xfrm>
            <a:off x="838200" y="1828800"/>
            <a:ext cx="10515600" cy="4352544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157FD0-C202-5214-8394-DD761D5FD2D0}"/>
              </a:ext>
            </a:extLst>
          </p:cNvPr>
          <p:cNvGrpSpPr/>
          <p:nvPr/>
        </p:nvGrpSpPr>
        <p:grpSpPr>
          <a:xfrm>
            <a:off x="846292" y="2462447"/>
            <a:ext cx="2320312" cy="3085248"/>
            <a:chOff x="846292" y="2462447"/>
            <a:chExt cx="2320312" cy="30852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372E66-7071-BDCE-71B6-644EED78F51A}"/>
                </a:ext>
              </a:extLst>
            </p:cNvPr>
            <p:cNvSpPr/>
            <p:nvPr/>
          </p:nvSpPr>
          <p:spPr>
            <a:xfrm>
              <a:off x="1600394" y="2462447"/>
              <a:ext cx="812109" cy="812109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A57576-B844-8C43-605C-728ED53E9186}"/>
                </a:ext>
              </a:extLst>
            </p:cNvPr>
            <p:cNvSpPr/>
            <p:nvPr/>
          </p:nvSpPr>
          <p:spPr>
            <a:xfrm>
              <a:off x="846292" y="3407222"/>
              <a:ext cx="2320312" cy="348046"/>
            </a:xfrm>
            <a:custGeom>
              <a:avLst/>
              <a:gdLst>
                <a:gd name="connsiteX0" fmla="*/ 0 w 2320312"/>
                <a:gd name="connsiteY0" fmla="*/ 0 h 348046"/>
                <a:gd name="connsiteX1" fmla="*/ 2320312 w 2320312"/>
                <a:gd name="connsiteY1" fmla="*/ 0 h 348046"/>
                <a:gd name="connsiteX2" fmla="*/ 2320312 w 2320312"/>
                <a:gd name="connsiteY2" fmla="*/ 348046 h 348046"/>
                <a:gd name="connsiteX3" fmla="*/ 0 w 2320312"/>
                <a:gd name="connsiteY3" fmla="*/ 348046 h 348046"/>
                <a:gd name="connsiteX4" fmla="*/ 0 w 2320312"/>
                <a:gd name="connsiteY4" fmla="*/ 0 h 3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348046">
                  <a:moveTo>
                    <a:pt x="0" y="0"/>
                  </a:moveTo>
                  <a:lnTo>
                    <a:pt x="2320312" y="0"/>
                  </a:lnTo>
                  <a:lnTo>
                    <a:pt x="2320312" y="348046"/>
                  </a:lnTo>
                  <a:lnTo>
                    <a:pt x="0" y="3480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altLang="en-US" sz="2400" kern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Cost Explorer</a:t>
              </a:r>
              <a:r>
                <a:rPr lang="en-US" sz="2400" kern="1200" dirty="0"/>
                <a:t>: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9F27B09-F081-2564-6722-ED0707247A6A}"/>
                </a:ext>
              </a:extLst>
            </p:cNvPr>
            <p:cNvSpPr/>
            <p:nvPr/>
          </p:nvSpPr>
          <p:spPr>
            <a:xfrm>
              <a:off x="846292" y="3816974"/>
              <a:ext cx="2320312" cy="1730721"/>
            </a:xfrm>
            <a:custGeom>
              <a:avLst/>
              <a:gdLst>
                <a:gd name="connsiteX0" fmla="*/ 0 w 2320312"/>
                <a:gd name="connsiteY0" fmla="*/ 0 h 1730721"/>
                <a:gd name="connsiteX1" fmla="*/ 2320312 w 2320312"/>
                <a:gd name="connsiteY1" fmla="*/ 0 h 1730721"/>
                <a:gd name="connsiteX2" fmla="*/ 2320312 w 2320312"/>
                <a:gd name="connsiteY2" fmla="*/ 1730721 h 1730721"/>
                <a:gd name="connsiteX3" fmla="*/ 0 w 2320312"/>
                <a:gd name="connsiteY3" fmla="*/ 1730721 h 1730721"/>
                <a:gd name="connsiteX4" fmla="*/ 0 w 2320312"/>
                <a:gd name="connsiteY4" fmla="*/ 0 h 173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1730721">
                  <a:moveTo>
                    <a:pt x="0" y="0"/>
                  </a:moveTo>
                  <a:lnTo>
                    <a:pt x="2320312" y="0"/>
                  </a:lnTo>
                  <a:lnTo>
                    <a:pt x="2320312" y="1730721"/>
                  </a:lnTo>
                  <a:lnTo>
                    <a:pt x="0" y="17307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Use daily cost to find the high cost resources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Unused: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Use cost allocation tags.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Use hourly based to find costs.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69B78-BAF7-84CE-789A-D73A78928B6D}"/>
              </a:ext>
            </a:extLst>
          </p:cNvPr>
          <p:cNvGrpSpPr/>
          <p:nvPr/>
        </p:nvGrpSpPr>
        <p:grpSpPr>
          <a:xfrm>
            <a:off x="3572660" y="2462447"/>
            <a:ext cx="2320312" cy="3085248"/>
            <a:chOff x="3572660" y="2462447"/>
            <a:chExt cx="2320312" cy="3085248"/>
          </a:xfrm>
        </p:grpSpPr>
        <p:sp>
          <p:nvSpPr>
            <p:cNvPr id="9" name="Rectangle 8" descr="Bell">
              <a:extLst>
                <a:ext uri="{FF2B5EF4-FFF2-40B4-BE49-F238E27FC236}">
                  <a16:creationId xmlns:a16="http://schemas.microsoft.com/office/drawing/2014/main" id="{135B7C85-E058-40EC-5472-23B522366069}"/>
                </a:ext>
              </a:extLst>
            </p:cNvPr>
            <p:cNvSpPr/>
            <p:nvPr/>
          </p:nvSpPr>
          <p:spPr>
            <a:xfrm>
              <a:off x="4326761" y="2462447"/>
              <a:ext cx="812109" cy="812109"/>
            </a:xfrm>
            <a:prstGeom prst="rect">
              <a:avLst/>
            </a:prstGeom>
            <a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A4F91D-3941-CD5E-E7E3-4D223CA11F63}"/>
                </a:ext>
              </a:extLst>
            </p:cNvPr>
            <p:cNvSpPr/>
            <p:nvPr/>
          </p:nvSpPr>
          <p:spPr>
            <a:xfrm>
              <a:off x="3572660" y="3407222"/>
              <a:ext cx="2320312" cy="348046"/>
            </a:xfrm>
            <a:custGeom>
              <a:avLst/>
              <a:gdLst>
                <a:gd name="connsiteX0" fmla="*/ 0 w 2320312"/>
                <a:gd name="connsiteY0" fmla="*/ 0 h 348046"/>
                <a:gd name="connsiteX1" fmla="*/ 2320312 w 2320312"/>
                <a:gd name="connsiteY1" fmla="*/ 0 h 348046"/>
                <a:gd name="connsiteX2" fmla="*/ 2320312 w 2320312"/>
                <a:gd name="connsiteY2" fmla="*/ 348046 h 348046"/>
                <a:gd name="connsiteX3" fmla="*/ 0 w 2320312"/>
                <a:gd name="connsiteY3" fmla="*/ 348046 h 348046"/>
                <a:gd name="connsiteX4" fmla="*/ 0 w 2320312"/>
                <a:gd name="connsiteY4" fmla="*/ 0 h 3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348046">
                  <a:moveTo>
                    <a:pt x="0" y="0"/>
                  </a:moveTo>
                  <a:lnTo>
                    <a:pt x="2320312" y="0"/>
                  </a:lnTo>
                  <a:lnTo>
                    <a:pt x="2320312" y="348046"/>
                  </a:lnTo>
                  <a:lnTo>
                    <a:pt x="0" y="3480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400" kern="1200"/>
                <a:t>Cost optimizer: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4FE6DD-0B3B-DAA2-F3F5-F54E18F9EE01}"/>
                </a:ext>
              </a:extLst>
            </p:cNvPr>
            <p:cNvSpPr/>
            <p:nvPr/>
          </p:nvSpPr>
          <p:spPr>
            <a:xfrm>
              <a:off x="3572660" y="3816974"/>
              <a:ext cx="2320312" cy="1730721"/>
            </a:xfrm>
            <a:custGeom>
              <a:avLst/>
              <a:gdLst>
                <a:gd name="connsiteX0" fmla="*/ 0 w 2320312"/>
                <a:gd name="connsiteY0" fmla="*/ 0 h 1730721"/>
                <a:gd name="connsiteX1" fmla="*/ 2320312 w 2320312"/>
                <a:gd name="connsiteY1" fmla="*/ 0 h 1730721"/>
                <a:gd name="connsiteX2" fmla="*/ 2320312 w 2320312"/>
                <a:gd name="connsiteY2" fmla="*/ 1730721 h 1730721"/>
                <a:gd name="connsiteX3" fmla="*/ 0 w 2320312"/>
                <a:gd name="connsiteY3" fmla="*/ 1730721 h 1730721"/>
                <a:gd name="connsiteX4" fmla="*/ 0 w 2320312"/>
                <a:gd name="connsiteY4" fmla="*/ 0 h 173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1730721">
                  <a:moveTo>
                    <a:pt x="0" y="0"/>
                  </a:moveTo>
                  <a:lnTo>
                    <a:pt x="2320312" y="0"/>
                  </a:lnTo>
                  <a:lnTo>
                    <a:pt x="2320312" y="1730721"/>
                  </a:lnTo>
                  <a:lnTo>
                    <a:pt x="0" y="17307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Pinpointing underutilized compute EC2/ECS.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7DC357-6251-1847-F79A-B2DBE18170F9}"/>
              </a:ext>
            </a:extLst>
          </p:cNvPr>
          <p:cNvGrpSpPr/>
          <p:nvPr/>
        </p:nvGrpSpPr>
        <p:grpSpPr>
          <a:xfrm>
            <a:off x="6299027" y="2462447"/>
            <a:ext cx="2320312" cy="3085248"/>
            <a:chOff x="6299027" y="2462447"/>
            <a:chExt cx="2320312" cy="3085248"/>
          </a:xfrm>
        </p:grpSpPr>
        <p:sp>
          <p:nvSpPr>
            <p:cNvPr id="13" name="Rectangle 12" descr="Disconnected">
              <a:extLst>
                <a:ext uri="{FF2B5EF4-FFF2-40B4-BE49-F238E27FC236}">
                  <a16:creationId xmlns:a16="http://schemas.microsoft.com/office/drawing/2014/main" id="{025D6C59-2693-E25A-A25F-141CFD04B52F}"/>
                </a:ext>
              </a:extLst>
            </p:cNvPr>
            <p:cNvSpPr/>
            <p:nvPr/>
          </p:nvSpPr>
          <p:spPr>
            <a:xfrm>
              <a:off x="7053128" y="2462447"/>
              <a:ext cx="812109" cy="812109"/>
            </a:xfrm>
            <a:prstGeom prst="rect">
              <a:avLst/>
            </a:prstGeom>
            <a:blipFill rotWithShape="1"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-4505695"/>
                <a:satOff val="-11613"/>
                <a:lumOff val="-784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D5D4D0-89CC-ACB1-2976-9CD1ADEED7A6}"/>
                </a:ext>
              </a:extLst>
            </p:cNvPr>
            <p:cNvSpPr/>
            <p:nvPr/>
          </p:nvSpPr>
          <p:spPr>
            <a:xfrm>
              <a:off x="6299027" y="3407222"/>
              <a:ext cx="2320312" cy="348046"/>
            </a:xfrm>
            <a:custGeom>
              <a:avLst/>
              <a:gdLst>
                <a:gd name="connsiteX0" fmla="*/ 0 w 2320312"/>
                <a:gd name="connsiteY0" fmla="*/ 0 h 348046"/>
                <a:gd name="connsiteX1" fmla="*/ 2320312 w 2320312"/>
                <a:gd name="connsiteY1" fmla="*/ 0 h 348046"/>
                <a:gd name="connsiteX2" fmla="*/ 2320312 w 2320312"/>
                <a:gd name="connsiteY2" fmla="*/ 348046 h 348046"/>
                <a:gd name="connsiteX3" fmla="*/ 0 w 2320312"/>
                <a:gd name="connsiteY3" fmla="*/ 348046 h 348046"/>
                <a:gd name="connsiteX4" fmla="*/ 0 w 2320312"/>
                <a:gd name="connsiteY4" fmla="*/ 0 h 3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348046">
                  <a:moveTo>
                    <a:pt x="0" y="0"/>
                  </a:moveTo>
                  <a:lnTo>
                    <a:pt x="2320312" y="0"/>
                  </a:lnTo>
                  <a:lnTo>
                    <a:pt x="2320312" y="348046"/>
                  </a:lnTo>
                  <a:lnTo>
                    <a:pt x="0" y="3480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400" kern="1200"/>
                <a:t>S3 Storage lens: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A655023-8ED9-B085-F156-62616B75E62A}"/>
                </a:ext>
              </a:extLst>
            </p:cNvPr>
            <p:cNvSpPr/>
            <p:nvPr/>
          </p:nvSpPr>
          <p:spPr>
            <a:xfrm>
              <a:off x="6299027" y="3816974"/>
              <a:ext cx="2320312" cy="1730721"/>
            </a:xfrm>
            <a:custGeom>
              <a:avLst/>
              <a:gdLst>
                <a:gd name="connsiteX0" fmla="*/ 0 w 2320312"/>
                <a:gd name="connsiteY0" fmla="*/ 0 h 1730721"/>
                <a:gd name="connsiteX1" fmla="*/ 2320312 w 2320312"/>
                <a:gd name="connsiteY1" fmla="*/ 0 h 1730721"/>
                <a:gd name="connsiteX2" fmla="*/ 2320312 w 2320312"/>
                <a:gd name="connsiteY2" fmla="*/ 1730721 h 1730721"/>
                <a:gd name="connsiteX3" fmla="*/ 0 w 2320312"/>
                <a:gd name="connsiteY3" fmla="*/ 1730721 h 1730721"/>
                <a:gd name="connsiteX4" fmla="*/ 0 w 2320312"/>
                <a:gd name="connsiteY4" fmla="*/ 0 h 173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1730721">
                  <a:moveTo>
                    <a:pt x="0" y="0"/>
                  </a:moveTo>
                  <a:lnTo>
                    <a:pt x="2320312" y="0"/>
                  </a:lnTo>
                  <a:lnTo>
                    <a:pt x="2320312" y="1730721"/>
                  </a:lnTo>
                  <a:lnTo>
                    <a:pt x="0" y="17307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KMS and s3 cost finding.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F1784D-FB2C-315F-F8AE-817E4AB1AEF1}"/>
              </a:ext>
            </a:extLst>
          </p:cNvPr>
          <p:cNvGrpSpPr/>
          <p:nvPr/>
        </p:nvGrpSpPr>
        <p:grpSpPr>
          <a:xfrm>
            <a:off x="9025394" y="2462447"/>
            <a:ext cx="2320312" cy="3085248"/>
            <a:chOff x="9025394" y="2462447"/>
            <a:chExt cx="2320312" cy="3085248"/>
          </a:xfrm>
        </p:grpSpPr>
        <p:sp>
          <p:nvSpPr>
            <p:cNvPr id="16" name="Rectangle 15" descr="Flowchart">
              <a:extLst>
                <a:ext uri="{FF2B5EF4-FFF2-40B4-BE49-F238E27FC236}">
                  <a16:creationId xmlns:a16="http://schemas.microsoft.com/office/drawing/2014/main" id="{14C5BCFC-5A00-E26B-66EC-7E396BD2A02B}"/>
                </a:ext>
              </a:extLst>
            </p:cNvPr>
            <p:cNvSpPr/>
            <p:nvPr/>
          </p:nvSpPr>
          <p:spPr>
            <a:xfrm>
              <a:off x="9779496" y="2462447"/>
              <a:ext cx="812109" cy="812109"/>
            </a:xfrm>
            <a:prstGeom prst="rect">
              <a:avLst/>
            </a:prstGeom>
            <a:blipFill rotWithShape="1"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8AFCB7-B68E-5453-1F5C-B70AC5260D99}"/>
                </a:ext>
              </a:extLst>
            </p:cNvPr>
            <p:cNvSpPr/>
            <p:nvPr/>
          </p:nvSpPr>
          <p:spPr>
            <a:xfrm>
              <a:off x="9025394" y="3407222"/>
              <a:ext cx="2320312" cy="348046"/>
            </a:xfrm>
            <a:custGeom>
              <a:avLst/>
              <a:gdLst>
                <a:gd name="connsiteX0" fmla="*/ 0 w 2320312"/>
                <a:gd name="connsiteY0" fmla="*/ 0 h 348046"/>
                <a:gd name="connsiteX1" fmla="*/ 2320312 w 2320312"/>
                <a:gd name="connsiteY1" fmla="*/ 0 h 348046"/>
                <a:gd name="connsiteX2" fmla="*/ 2320312 w 2320312"/>
                <a:gd name="connsiteY2" fmla="*/ 348046 h 348046"/>
                <a:gd name="connsiteX3" fmla="*/ 0 w 2320312"/>
                <a:gd name="connsiteY3" fmla="*/ 348046 h 348046"/>
                <a:gd name="connsiteX4" fmla="*/ 0 w 2320312"/>
                <a:gd name="connsiteY4" fmla="*/ 0 h 3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348046">
                  <a:moveTo>
                    <a:pt x="0" y="0"/>
                  </a:moveTo>
                  <a:lnTo>
                    <a:pt x="2320312" y="0"/>
                  </a:lnTo>
                  <a:lnTo>
                    <a:pt x="2320312" y="348046"/>
                  </a:lnTo>
                  <a:lnTo>
                    <a:pt x="0" y="3480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400" kern="1200"/>
                <a:t>Trusted advisor.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F8BCDB-3EE4-1A45-263F-85626404EE49}"/>
                </a:ext>
              </a:extLst>
            </p:cNvPr>
            <p:cNvSpPr/>
            <p:nvPr/>
          </p:nvSpPr>
          <p:spPr>
            <a:xfrm>
              <a:off x="9025394" y="3816974"/>
              <a:ext cx="2320312" cy="1730721"/>
            </a:xfrm>
            <a:custGeom>
              <a:avLst/>
              <a:gdLst>
                <a:gd name="connsiteX0" fmla="*/ 0 w 2320312"/>
                <a:gd name="connsiteY0" fmla="*/ 0 h 1730721"/>
                <a:gd name="connsiteX1" fmla="*/ 2320312 w 2320312"/>
                <a:gd name="connsiteY1" fmla="*/ 0 h 1730721"/>
                <a:gd name="connsiteX2" fmla="*/ 2320312 w 2320312"/>
                <a:gd name="connsiteY2" fmla="*/ 1730721 h 1730721"/>
                <a:gd name="connsiteX3" fmla="*/ 0 w 2320312"/>
                <a:gd name="connsiteY3" fmla="*/ 1730721 h 1730721"/>
                <a:gd name="connsiteX4" fmla="*/ 0 w 2320312"/>
                <a:gd name="connsiteY4" fmla="*/ 0 h 173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1730721">
                  <a:moveTo>
                    <a:pt x="0" y="0"/>
                  </a:moveTo>
                  <a:lnTo>
                    <a:pt x="2320312" y="0"/>
                  </a:lnTo>
                  <a:lnTo>
                    <a:pt x="2320312" y="1730721"/>
                  </a:lnTo>
                  <a:lnTo>
                    <a:pt x="0" y="17307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All sort of cost optimization but not as comprehensive.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2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DA95A-1F01-190F-7417-F235DDA5A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067D-2056-D557-33A1-1738D2B2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Example of Actions Implemented in NFL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68437-2509-8E48-36E5-7FAA8DCB0884}"/>
              </a:ext>
            </a:extLst>
          </p:cNvPr>
          <p:cNvSpPr/>
          <p:nvPr/>
        </p:nvSpPr>
        <p:spPr>
          <a:xfrm>
            <a:off x="838200" y="2295252"/>
            <a:ext cx="10506456" cy="387694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A07B11-5E56-B969-D7F8-F13F8D8E6A9B}"/>
              </a:ext>
            </a:extLst>
          </p:cNvPr>
          <p:cNvGrpSpPr/>
          <p:nvPr/>
        </p:nvGrpSpPr>
        <p:grpSpPr>
          <a:xfrm>
            <a:off x="841720" y="2389856"/>
            <a:ext cx="2320312" cy="3687738"/>
            <a:chOff x="841720" y="2389856"/>
            <a:chExt cx="2320312" cy="36877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8EA821-FFA7-757C-73BC-9DCCFB55AC18}"/>
                </a:ext>
              </a:extLst>
            </p:cNvPr>
            <p:cNvSpPr/>
            <p:nvPr/>
          </p:nvSpPr>
          <p:spPr>
            <a:xfrm>
              <a:off x="1595822" y="2389856"/>
              <a:ext cx="812109" cy="812109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9C3BE55-755D-B0D0-E579-9D4EA14F1927}"/>
                </a:ext>
              </a:extLst>
            </p:cNvPr>
            <p:cNvSpPr/>
            <p:nvPr/>
          </p:nvSpPr>
          <p:spPr>
            <a:xfrm>
              <a:off x="841720" y="3360538"/>
              <a:ext cx="2320312" cy="348046"/>
            </a:xfrm>
            <a:custGeom>
              <a:avLst/>
              <a:gdLst>
                <a:gd name="connsiteX0" fmla="*/ 0 w 2320312"/>
                <a:gd name="connsiteY0" fmla="*/ 0 h 348046"/>
                <a:gd name="connsiteX1" fmla="*/ 2320312 w 2320312"/>
                <a:gd name="connsiteY1" fmla="*/ 0 h 348046"/>
                <a:gd name="connsiteX2" fmla="*/ 2320312 w 2320312"/>
                <a:gd name="connsiteY2" fmla="*/ 348046 h 348046"/>
                <a:gd name="connsiteX3" fmla="*/ 0 w 2320312"/>
                <a:gd name="connsiteY3" fmla="*/ 348046 h 348046"/>
                <a:gd name="connsiteX4" fmla="*/ 0 w 2320312"/>
                <a:gd name="connsiteY4" fmla="*/ 0 h 3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348046">
                  <a:moveTo>
                    <a:pt x="0" y="0"/>
                  </a:moveTo>
                  <a:lnTo>
                    <a:pt x="2320312" y="0"/>
                  </a:lnTo>
                  <a:lnTo>
                    <a:pt x="2320312" y="348046"/>
                  </a:lnTo>
                  <a:lnTo>
                    <a:pt x="0" y="3480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200" kern="1200" dirty="0"/>
                <a:t>S3: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61583F3-09D1-DE04-445D-533301CC556C}"/>
                </a:ext>
              </a:extLst>
            </p:cNvPr>
            <p:cNvSpPr/>
            <p:nvPr/>
          </p:nvSpPr>
          <p:spPr>
            <a:xfrm>
              <a:off x="841720" y="3782340"/>
              <a:ext cx="2320312" cy="2295254"/>
            </a:xfrm>
            <a:custGeom>
              <a:avLst/>
              <a:gdLst>
                <a:gd name="connsiteX0" fmla="*/ 0 w 2320312"/>
                <a:gd name="connsiteY0" fmla="*/ 0 h 2295254"/>
                <a:gd name="connsiteX1" fmla="*/ 2320312 w 2320312"/>
                <a:gd name="connsiteY1" fmla="*/ 0 h 2295254"/>
                <a:gd name="connsiteX2" fmla="*/ 2320312 w 2320312"/>
                <a:gd name="connsiteY2" fmla="*/ 2295254 h 2295254"/>
                <a:gd name="connsiteX3" fmla="*/ 0 w 2320312"/>
                <a:gd name="connsiteY3" fmla="*/ 2295254 h 2295254"/>
                <a:gd name="connsiteX4" fmla="*/ 0 w 2320312"/>
                <a:gd name="connsiteY4" fmla="*/ 0 h 229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2295254">
                  <a:moveTo>
                    <a:pt x="0" y="0"/>
                  </a:moveTo>
                  <a:lnTo>
                    <a:pt x="2320312" y="0"/>
                  </a:lnTo>
                  <a:lnTo>
                    <a:pt x="2320312" y="2295254"/>
                  </a:lnTo>
                  <a:lnTo>
                    <a:pt x="0" y="229525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to find: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S3 storage lens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to optimize: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lifecycle rules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Intelligent tiering.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4A3436-F432-152D-01D5-8C5238031B68}"/>
              </a:ext>
            </a:extLst>
          </p:cNvPr>
          <p:cNvGrpSpPr/>
          <p:nvPr/>
        </p:nvGrpSpPr>
        <p:grpSpPr>
          <a:xfrm>
            <a:off x="3568088" y="2389856"/>
            <a:ext cx="2320312" cy="3677347"/>
            <a:chOff x="3568088" y="2389856"/>
            <a:chExt cx="2320312" cy="3677347"/>
          </a:xfrm>
        </p:grpSpPr>
        <p:sp>
          <p:nvSpPr>
            <p:cNvPr id="10" name="Rectangle 9" descr="Bell">
              <a:extLst>
                <a:ext uri="{FF2B5EF4-FFF2-40B4-BE49-F238E27FC236}">
                  <a16:creationId xmlns:a16="http://schemas.microsoft.com/office/drawing/2014/main" id="{0B2FA807-636E-650E-B198-2D4404513867}"/>
                </a:ext>
              </a:extLst>
            </p:cNvPr>
            <p:cNvSpPr/>
            <p:nvPr/>
          </p:nvSpPr>
          <p:spPr>
            <a:xfrm>
              <a:off x="4322189" y="2389856"/>
              <a:ext cx="812109" cy="812109"/>
            </a:xfrm>
            <a:prstGeom prst="rect">
              <a:avLst/>
            </a:prstGeom>
            <a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0766BD-F01B-2A3E-80D3-873F690B9080}"/>
                </a:ext>
              </a:extLst>
            </p:cNvPr>
            <p:cNvSpPr/>
            <p:nvPr/>
          </p:nvSpPr>
          <p:spPr>
            <a:xfrm>
              <a:off x="3568088" y="3360538"/>
              <a:ext cx="2320312" cy="348046"/>
            </a:xfrm>
            <a:custGeom>
              <a:avLst/>
              <a:gdLst>
                <a:gd name="connsiteX0" fmla="*/ 0 w 2320312"/>
                <a:gd name="connsiteY0" fmla="*/ 0 h 348046"/>
                <a:gd name="connsiteX1" fmla="*/ 2320312 w 2320312"/>
                <a:gd name="connsiteY1" fmla="*/ 0 h 348046"/>
                <a:gd name="connsiteX2" fmla="*/ 2320312 w 2320312"/>
                <a:gd name="connsiteY2" fmla="*/ 348046 h 348046"/>
                <a:gd name="connsiteX3" fmla="*/ 0 w 2320312"/>
                <a:gd name="connsiteY3" fmla="*/ 348046 h 348046"/>
                <a:gd name="connsiteX4" fmla="*/ 0 w 2320312"/>
                <a:gd name="connsiteY4" fmla="*/ 0 h 3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348046">
                  <a:moveTo>
                    <a:pt x="0" y="0"/>
                  </a:moveTo>
                  <a:lnTo>
                    <a:pt x="2320312" y="0"/>
                  </a:lnTo>
                  <a:lnTo>
                    <a:pt x="2320312" y="348046"/>
                  </a:lnTo>
                  <a:lnTo>
                    <a:pt x="0" y="3480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200" kern="1200" dirty="0"/>
                <a:t>Redshift: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8C9458-0E35-DD95-F450-7D6F3B3F3ECF}"/>
                </a:ext>
              </a:extLst>
            </p:cNvPr>
            <p:cNvSpPr/>
            <p:nvPr/>
          </p:nvSpPr>
          <p:spPr>
            <a:xfrm>
              <a:off x="3568088" y="3771949"/>
              <a:ext cx="2320312" cy="2295254"/>
            </a:xfrm>
            <a:custGeom>
              <a:avLst/>
              <a:gdLst>
                <a:gd name="connsiteX0" fmla="*/ 0 w 2320312"/>
                <a:gd name="connsiteY0" fmla="*/ 0 h 2295254"/>
                <a:gd name="connsiteX1" fmla="*/ 2320312 w 2320312"/>
                <a:gd name="connsiteY1" fmla="*/ 0 h 2295254"/>
                <a:gd name="connsiteX2" fmla="*/ 2320312 w 2320312"/>
                <a:gd name="connsiteY2" fmla="*/ 2295254 h 2295254"/>
                <a:gd name="connsiteX3" fmla="*/ 0 w 2320312"/>
                <a:gd name="connsiteY3" fmla="*/ 2295254 h 2295254"/>
                <a:gd name="connsiteX4" fmla="*/ 0 w 2320312"/>
                <a:gd name="connsiteY4" fmla="*/ 0 h 229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2295254">
                  <a:moveTo>
                    <a:pt x="0" y="0"/>
                  </a:moveTo>
                  <a:lnTo>
                    <a:pt x="2320312" y="0"/>
                  </a:lnTo>
                  <a:lnTo>
                    <a:pt x="2320312" y="2295254"/>
                  </a:lnTo>
                  <a:lnTo>
                    <a:pt x="0" y="229525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to find: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Cluster monitoring in redshift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to optimize:</a:t>
              </a:r>
              <a:r>
                <a:rPr lang="en-US" sz="1700" kern="1200" dirty="0"/>
                <a:t> schedules, resizing, change to serverless,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chemeClr val="tx1"/>
                  </a:solidFill>
                </a:rPr>
                <a:t>Concurrency scaling, reservation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F9A606-D7B9-26C2-D5FC-81B0EB464B71}"/>
              </a:ext>
            </a:extLst>
          </p:cNvPr>
          <p:cNvGrpSpPr/>
          <p:nvPr/>
        </p:nvGrpSpPr>
        <p:grpSpPr>
          <a:xfrm>
            <a:off x="6294455" y="2389856"/>
            <a:ext cx="2320312" cy="3687738"/>
            <a:chOff x="6294455" y="2389856"/>
            <a:chExt cx="2320312" cy="3687738"/>
          </a:xfrm>
        </p:grpSpPr>
        <p:sp>
          <p:nvSpPr>
            <p:cNvPr id="15" name="Rectangle 14" descr="Disconnected">
              <a:extLst>
                <a:ext uri="{FF2B5EF4-FFF2-40B4-BE49-F238E27FC236}">
                  <a16:creationId xmlns:a16="http://schemas.microsoft.com/office/drawing/2014/main" id="{E23228DA-54BD-1323-87C6-E75FD1CD64FA}"/>
                </a:ext>
              </a:extLst>
            </p:cNvPr>
            <p:cNvSpPr/>
            <p:nvPr/>
          </p:nvSpPr>
          <p:spPr>
            <a:xfrm>
              <a:off x="7048556" y="2389856"/>
              <a:ext cx="812109" cy="812109"/>
            </a:xfrm>
            <a:prstGeom prst="rect">
              <a:avLst/>
            </a:prstGeom>
            <a:blipFill rotWithShape="1"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CFAB886-A35E-7C73-6C01-60700E7468C9}"/>
                </a:ext>
              </a:extLst>
            </p:cNvPr>
            <p:cNvSpPr/>
            <p:nvPr/>
          </p:nvSpPr>
          <p:spPr>
            <a:xfrm>
              <a:off x="6294455" y="3360538"/>
              <a:ext cx="2320312" cy="348046"/>
            </a:xfrm>
            <a:custGeom>
              <a:avLst/>
              <a:gdLst>
                <a:gd name="connsiteX0" fmla="*/ 0 w 2320312"/>
                <a:gd name="connsiteY0" fmla="*/ 0 h 348046"/>
                <a:gd name="connsiteX1" fmla="*/ 2320312 w 2320312"/>
                <a:gd name="connsiteY1" fmla="*/ 0 h 348046"/>
                <a:gd name="connsiteX2" fmla="*/ 2320312 w 2320312"/>
                <a:gd name="connsiteY2" fmla="*/ 348046 h 348046"/>
                <a:gd name="connsiteX3" fmla="*/ 0 w 2320312"/>
                <a:gd name="connsiteY3" fmla="*/ 348046 h 348046"/>
                <a:gd name="connsiteX4" fmla="*/ 0 w 2320312"/>
                <a:gd name="connsiteY4" fmla="*/ 0 h 3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348046">
                  <a:moveTo>
                    <a:pt x="0" y="0"/>
                  </a:moveTo>
                  <a:lnTo>
                    <a:pt x="2320312" y="0"/>
                  </a:lnTo>
                  <a:lnTo>
                    <a:pt x="2320312" y="348046"/>
                  </a:lnTo>
                  <a:lnTo>
                    <a:pt x="0" y="3480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200" kern="1200" dirty="0"/>
                <a:t>KMS: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29A2CD-FD68-791B-8604-DAB117E106D6}"/>
                </a:ext>
              </a:extLst>
            </p:cNvPr>
            <p:cNvSpPr/>
            <p:nvPr/>
          </p:nvSpPr>
          <p:spPr>
            <a:xfrm>
              <a:off x="6294455" y="3782340"/>
              <a:ext cx="2320312" cy="2295254"/>
            </a:xfrm>
            <a:custGeom>
              <a:avLst/>
              <a:gdLst>
                <a:gd name="connsiteX0" fmla="*/ 0 w 2320312"/>
                <a:gd name="connsiteY0" fmla="*/ 0 h 2295254"/>
                <a:gd name="connsiteX1" fmla="*/ 2320312 w 2320312"/>
                <a:gd name="connsiteY1" fmla="*/ 0 h 2295254"/>
                <a:gd name="connsiteX2" fmla="*/ 2320312 w 2320312"/>
                <a:gd name="connsiteY2" fmla="*/ 2295254 h 2295254"/>
                <a:gd name="connsiteX3" fmla="*/ 0 w 2320312"/>
                <a:gd name="connsiteY3" fmla="*/ 2295254 h 2295254"/>
                <a:gd name="connsiteX4" fmla="*/ 0 w 2320312"/>
                <a:gd name="connsiteY4" fmla="*/ 0 h 229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2295254">
                  <a:moveTo>
                    <a:pt x="0" y="0"/>
                  </a:moveTo>
                  <a:lnTo>
                    <a:pt x="2320312" y="0"/>
                  </a:lnTo>
                  <a:lnTo>
                    <a:pt x="2320312" y="2295254"/>
                  </a:lnTo>
                  <a:lnTo>
                    <a:pt x="0" y="229525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to find:</a:t>
              </a:r>
              <a:r>
                <a:rPr lang="en-US" sz="1700" kern="1200" dirty="0"/>
                <a:t> 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Looking for decrypts in S3 Lens. 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dirty="0"/>
                <a:t>How to optimize:</a:t>
              </a:r>
              <a:endParaRPr lang="en-US" sz="1700" b="1" kern="1200" dirty="0"/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Enabling bucket key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EE5906-FD48-8906-A8B1-C729AF982236}"/>
              </a:ext>
            </a:extLst>
          </p:cNvPr>
          <p:cNvGrpSpPr/>
          <p:nvPr/>
        </p:nvGrpSpPr>
        <p:grpSpPr>
          <a:xfrm>
            <a:off x="9020822" y="2389856"/>
            <a:ext cx="2320312" cy="3687738"/>
            <a:chOff x="9020822" y="2389856"/>
            <a:chExt cx="2320312" cy="3687738"/>
          </a:xfrm>
        </p:grpSpPr>
        <p:sp>
          <p:nvSpPr>
            <p:cNvPr id="18" name="Rectangle 17" descr="Flowchart">
              <a:extLst>
                <a:ext uri="{FF2B5EF4-FFF2-40B4-BE49-F238E27FC236}">
                  <a16:creationId xmlns:a16="http://schemas.microsoft.com/office/drawing/2014/main" id="{EDEF2955-0113-B1D8-3A31-D60020B512FB}"/>
                </a:ext>
              </a:extLst>
            </p:cNvPr>
            <p:cNvSpPr/>
            <p:nvPr/>
          </p:nvSpPr>
          <p:spPr>
            <a:xfrm>
              <a:off x="9774924" y="2389856"/>
              <a:ext cx="812109" cy="812109"/>
            </a:xfrm>
            <a:prstGeom prst="rect">
              <a:avLst/>
            </a:prstGeom>
            <a:blipFill rotWithShape="1"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1ED72A-EBF4-6B9F-DFBC-300AA91AE479}"/>
                </a:ext>
              </a:extLst>
            </p:cNvPr>
            <p:cNvSpPr/>
            <p:nvPr/>
          </p:nvSpPr>
          <p:spPr>
            <a:xfrm>
              <a:off x="9020822" y="3360538"/>
              <a:ext cx="2320312" cy="348046"/>
            </a:xfrm>
            <a:custGeom>
              <a:avLst/>
              <a:gdLst>
                <a:gd name="connsiteX0" fmla="*/ 0 w 2320312"/>
                <a:gd name="connsiteY0" fmla="*/ 0 h 348046"/>
                <a:gd name="connsiteX1" fmla="*/ 2320312 w 2320312"/>
                <a:gd name="connsiteY1" fmla="*/ 0 h 348046"/>
                <a:gd name="connsiteX2" fmla="*/ 2320312 w 2320312"/>
                <a:gd name="connsiteY2" fmla="*/ 348046 h 348046"/>
                <a:gd name="connsiteX3" fmla="*/ 0 w 2320312"/>
                <a:gd name="connsiteY3" fmla="*/ 348046 h 348046"/>
                <a:gd name="connsiteX4" fmla="*/ 0 w 2320312"/>
                <a:gd name="connsiteY4" fmla="*/ 0 h 3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348046">
                  <a:moveTo>
                    <a:pt x="0" y="0"/>
                  </a:moveTo>
                  <a:lnTo>
                    <a:pt x="2320312" y="0"/>
                  </a:lnTo>
                  <a:lnTo>
                    <a:pt x="2320312" y="348046"/>
                  </a:lnTo>
                  <a:lnTo>
                    <a:pt x="0" y="3480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200" kern="1200" dirty="0"/>
                <a:t>Athena.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20C1C1-6BCC-821D-9E7F-425974AE4F79}"/>
                </a:ext>
              </a:extLst>
            </p:cNvPr>
            <p:cNvSpPr/>
            <p:nvPr/>
          </p:nvSpPr>
          <p:spPr>
            <a:xfrm>
              <a:off x="9020822" y="3782340"/>
              <a:ext cx="2320312" cy="2295254"/>
            </a:xfrm>
            <a:custGeom>
              <a:avLst/>
              <a:gdLst>
                <a:gd name="connsiteX0" fmla="*/ 0 w 2320312"/>
                <a:gd name="connsiteY0" fmla="*/ 0 h 2295254"/>
                <a:gd name="connsiteX1" fmla="*/ 2320312 w 2320312"/>
                <a:gd name="connsiteY1" fmla="*/ 0 h 2295254"/>
                <a:gd name="connsiteX2" fmla="*/ 2320312 w 2320312"/>
                <a:gd name="connsiteY2" fmla="*/ 2295254 h 2295254"/>
                <a:gd name="connsiteX3" fmla="*/ 0 w 2320312"/>
                <a:gd name="connsiteY3" fmla="*/ 2295254 h 2295254"/>
                <a:gd name="connsiteX4" fmla="*/ 0 w 2320312"/>
                <a:gd name="connsiteY4" fmla="*/ 0 h 229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2295254">
                  <a:moveTo>
                    <a:pt x="0" y="0"/>
                  </a:moveTo>
                  <a:lnTo>
                    <a:pt x="2320312" y="0"/>
                  </a:lnTo>
                  <a:lnTo>
                    <a:pt x="2320312" y="2295254"/>
                  </a:lnTo>
                  <a:lnTo>
                    <a:pt x="0" y="229525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to find: 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Utilization of boto3 scripts to track high-cost queries.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to optimize: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Reuse queries, save queries</a:t>
              </a:r>
              <a:endParaRPr lang="en-US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C889B-D316-92CE-0E87-531DDB40F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46F6A6-F61F-8A75-CF69-CFA2FC7CB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A87C4-E64D-4220-FDEE-0660E1A8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Example of Actions Implemented in NFL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8E72F4-187D-759A-1E09-34F640BD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681E04-71DE-F566-B510-246942A0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2B728-9000-5AFE-1BF4-55463972AB90}"/>
              </a:ext>
            </a:extLst>
          </p:cNvPr>
          <p:cNvSpPr/>
          <p:nvPr/>
        </p:nvSpPr>
        <p:spPr>
          <a:xfrm>
            <a:off x="838200" y="2295252"/>
            <a:ext cx="10506456" cy="387694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C43B6E-5E4A-FF92-102F-2FD1671B7EBF}"/>
              </a:ext>
            </a:extLst>
          </p:cNvPr>
          <p:cNvGrpSpPr/>
          <p:nvPr/>
        </p:nvGrpSpPr>
        <p:grpSpPr>
          <a:xfrm>
            <a:off x="846847" y="2424932"/>
            <a:ext cx="2318046" cy="3617586"/>
            <a:chOff x="846847" y="2424932"/>
            <a:chExt cx="2318046" cy="36175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6F21B0-D993-1182-3946-8DF0327A5C48}"/>
                </a:ext>
              </a:extLst>
            </p:cNvPr>
            <p:cNvSpPr/>
            <p:nvPr/>
          </p:nvSpPr>
          <p:spPr>
            <a:xfrm>
              <a:off x="1600212" y="2424932"/>
              <a:ext cx="811316" cy="811316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FA561CD-F313-4D28-4B8C-52366D927827}"/>
                </a:ext>
              </a:extLst>
            </p:cNvPr>
            <p:cNvSpPr/>
            <p:nvPr/>
          </p:nvSpPr>
          <p:spPr>
            <a:xfrm>
              <a:off x="846847" y="3391805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400" kern="1200" dirty="0"/>
                <a:t>Glue: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053EF51-1049-ECFC-189A-A51587563FF1}"/>
                </a:ext>
              </a:extLst>
            </p:cNvPr>
            <p:cNvSpPr/>
            <p:nvPr/>
          </p:nvSpPr>
          <p:spPr>
            <a:xfrm>
              <a:off x="846847" y="3811863"/>
              <a:ext cx="2318046" cy="2230655"/>
            </a:xfrm>
            <a:custGeom>
              <a:avLst/>
              <a:gdLst>
                <a:gd name="connsiteX0" fmla="*/ 0 w 2318046"/>
                <a:gd name="connsiteY0" fmla="*/ 0 h 2230655"/>
                <a:gd name="connsiteX1" fmla="*/ 2318046 w 2318046"/>
                <a:gd name="connsiteY1" fmla="*/ 0 h 2230655"/>
                <a:gd name="connsiteX2" fmla="*/ 2318046 w 2318046"/>
                <a:gd name="connsiteY2" fmla="*/ 2230655 h 2230655"/>
                <a:gd name="connsiteX3" fmla="*/ 0 w 2318046"/>
                <a:gd name="connsiteY3" fmla="*/ 2230655 h 2230655"/>
                <a:gd name="connsiteX4" fmla="*/ 0 w 2318046"/>
                <a:gd name="connsiteY4" fmla="*/ 0 h 223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2230655">
                  <a:moveTo>
                    <a:pt x="0" y="0"/>
                  </a:moveTo>
                  <a:lnTo>
                    <a:pt x="2318046" y="0"/>
                  </a:lnTo>
                  <a:lnTo>
                    <a:pt x="2318046" y="2230655"/>
                  </a:lnTo>
                  <a:lnTo>
                    <a:pt x="0" y="22306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to find: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Boto3 scripts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dirty="0"/>
                <a:t>How to optimize:</a:t>
              </a:r>
              <a:endParaRPr lang="en-US" sz="1700" b="1" kern="1200" dirty="0"/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Spark UI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AEAFAB-D3EC-1CC9-A29F-41BA914B68B0}"/>
              </a:ext>
            </a:extLst>
          </p:cNvPr>
          <p:cNvGrpSpPr/>
          <p:nvPr/>
        </p:nvGrpSpPr>
        <p:grpSpPr>
          <a:xfrm>
            <a:off x="3570552" y="2424932"/>
            <a:ext cx="2318046" cy="3617586"/>
            <a:chOff x="3570552" y="2424932"/>
            <a:chExt cx="2318046" cy="3617586"/>
          </a:xfrm>
        </p:grpSpPr>
        <p:sp>
          <p:nvSpPr>
            <p:cNvPr id="10" name="Rectangle 9" descr="Bell">
              <a:extLst>
                <a:ext uri="{FF2B5EF4-FFF2-40B4-BE49-F238E27FC236}">
                  <a16:creationId xmlns:a16="http://schemas.microsoft.com/office/drawing/2014/main" id="{783CA159-44C0-106B-3C27-F553E0EDA5B8}"/>
                </a:ext>
              </a:extLst>
            </p:cNvPr>
            <p:cNvSpPr/>
            <p:nvPr/>
          </p:nvSpPr>
          <p:spPr>
            <a:xfrm>
              <a:off x="4323917" y="2424932"/>
              <a:ext cx="811316" cy="811316"/>
            </a:xfrm>
            <a:prstGeom prst="rect">
              <a:avLst/>
            </a:prstGeom>
            <a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C1E46D-30DD-CED4-03AC-3B9D5AB25EE3}"/>
                </a:ext>
              </a:extLst>
            </p:cNvPr>
            <p:cNvSpPr/>
            <p:nvPr/>
          </p:nvSpPr>
          <p:spPr>
            <a:xfrm>
              <a:off x="3570552" y="3391805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400" kern="1200"/>
                <a:t>EC2, EC2-Other: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AFC613-3B5B-0103-9911-404A253096D4}"/>
                </a:ext>
              </a:extLst>
            </p:cNvPr>
            <p:cNvSpPr/>
            <p:nvPr/>
          </p:nvSpPr>
          <p:spPr>
            <a:xfrm>
              <a:off x="3570552" y="3811863"/>
              <a:ext cx="2318046" cy="2230655"/>
            </a:xfrm>
            <a:custGeom>
              <a:avLst/>
              <a:gdLst>
                <a:gd name="connsiteX0" fmla="*/ 0 w 2318046"/>
                <a:gd name="connsiteY0" fmla="*/ 0 h 2230655"/>
                <a:gd name="connsiteX1" fmla="*/ 2318046 w 2318046"/>
                <a:gd name="connsiteY1" fmla="*/ 0 h 2230655"/>
                <a:gd name="connsiteX2" fmla="*/ 2318046 w 2318046"/>
                <a:gd name="connsiteY2" fmla="*/ 2230655 h 2230655"/>
                <a:gd name="connsiteX3" fmla="*/ 0 w 2318046"/>
                <a:gd name="connsiteY3" fmla="*/ 2230655 h 2230655"/>
                <a:gd name="connsiteX4" fmla="*/ 0 w 2318046"/>
                <a:gd name="connsiteY4" fmla="*/ 0 h 223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2230655">
                  <a:moveTo>
                    <a:pt x="0" y="0"/>
                  </a:moveTo>
                  <a:lnTo>
                    <a:pt x="2318046" y="0"/>
                  </a:lnTo>
                  <a:lnTo>
                    <a:pt x="2318046" y="2230655"/>
                  </a:lnTo>
                  <a:lnTo>
                    <a:pt x="0" y="22306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to find:</a:t>
              </a:r>
              <a:br>
                <a:rPr lang="en-US" sz="1700" b="1" kern="1200" dirty="0"/>
              </a:br>
              <a:r>
                <a:rPr lang="en-US" sz="1700" kern="1200" dirty="0"/>
                <a:t>boto3 script, ec2 console.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dirty="0"/>
                <a:t>How to optimize:</a:t>
              </a:r>
              <a:endParaRPr lang="en-US" sz="1700" b="1" kern="1200" dirty="0"/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Archiving of snapshots.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Reservation of compute instances.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CloudWatch alarm actions.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chemeClr val="tx1"/>
                  </a:solidFill>
                </a:rPr>
                <a:t>reserved nodes/compute.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3A4D90-AAED-DAC0-B48B-DD515DC11B80}"/>
              </a:ext>
            </a:extLst>
          </p:cNvPr>
          <p:cNvGrpSpPr/>
          <p:nvPr/>
        </p:nvGrpSpPr>
        <p:grpSpPr>
          <a:xfrm>
            <a:off x="6294257" y="2424932"/>
            <a:ext cx="2318046" cy="3617586"/>
            <a:chOff x="6294257" y="2424932"/>
            <a:chExt cx="2318046" cy="3617586"/>
          </a:xfrm>
        </p:grpSpPr>
        <p:sp>
          <p:nvSpPr>
            <p:cNvPr id="15" name="Rectangle 14" descr="Disconnected">
              <a:extLst>
                <a:ext uri="{FF2B5EF4-FFF2-40B4-BE49-F238E27FC236}">
                  <a16:creationId xmlns:a16="http://schemas.microsoft.com/office/drawing/2014/main" id="{6BC58748-DA26-13E7-6937-17A00F504AE2}"/>
                </a:ext>
              </a:extLst>
            </p:cNvPr>
            <p:cNvSpPr/>
            <p:nvPr/>
          </p:nvSpPr>
          <p:spPr>
            <a:xfrm>
              <a:off x="7047622" y="2424932"/>
              <a:ext cx="811316" cy="811316"/>
            </a:xfrm>
            <a:prstGeom prst="rect">
              <a:avLst/>
            </a:prstGeom>
            <a:blipFill rotWithShape="1"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DB34C49-D7BA-20DB-5D0E-06D7D37C68A8}"/>
                </a:ext>
              </a:extLst>
            </p:cNvPr>
            <p:cNvSpPr/>
            <p:nvPr/>
          </p:nvSpPr>
          <p:spPr>
            <a:xfrm>
              <a:off x="6294257" y="3391805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400" kern="1200"/>
                <a:t>Sagemaker: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6FB923-708D-427A-F45C-FC7A04F6E507}"/>
                </a:ext>
              </a:extLst>
            </p:cNvPr>
            <p:cNvSpPr/>
            <p:nvPr/>
          </p:nvSpPr>
          <p:spPr>
            <a:xfrm>
              <a:off x="6294257" y="3811863"/>
              <a:ext cx="2318046" cy="2230655"/>
            </a:xfrm>
            <a:custGeom>
              <a:avLst/>
              <a:gdLst>
                <a:gd name="connsiteX0" fmla="*/ 0 w 2318046"/>
                <a:gd name="connsiteY0" fmla="*/ 0 h 2230655"/>
                <a:gd name="connsiteX1" fmla="*/ 2318046 w 2318046"/>
                <a:gd name="connsiteY1" fmla="*/ 0 h 2230655"/>
                <a:gd name="connsiteX2" fmla="*/ 2318046 w 2318046"/>
                <a:gd name="connsiteY2" fmla="*/ 2230655 h 2230655"/>
                <a:gd name="connsiteX3" fmla="*/ 0 w 2318046"/>
                <a:gd name="connsiteY3" fmla="*/ 2230655 h 2230655"/>
                <a:gd name="connsiteX4" fmla="*/ 0 w 2318046"/>
                <a:gd name="connsiteY4" fmla="*/ 0 h 223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2230655">
                  <a:moveTo>
                    <a:pt x="0" y="0"/>
                  </a:moveTo>
                  <a:lnTo>
                    <a:pt x="2318046" y="0"/>
                  </a:lnTo>
                  <a:lnTo>
                    <a:pt x="2318046" y="2230655"/>
                  </a:lnTo>
                  <a:lnTo>
                    <a:pt x="0" y="22306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to find: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Enable </a:t>
              </a:r>
              <a:r>
                <a:rPr lang="en-US" sz="1700" kern="1200" dirty="0" err="1"/>
                <a:t>cloudwatch</a:t>
              </a:r>
              <a:r>
                <a:rPr lang="en-US" sz="1700" kern="1200" dirty="0"/>
                <a:t> metrics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dirty="0"/>
                <a:t>How to optimize:</a:t>
              </a:r>
              <a:endParaRPr lang="en-US" sz="1700" b="1" kern="1200" dirty="0"/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lifecycle configurations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 err="1"/>
                <a:t>Cloudwatch</a:t>
              </a:r>
              <a:r>
                <a:rPr lang="en-US" sz="1700" dirty="0"/>
                <a:t> alarm actions</a:t>
              </a:r>
              <a:endParaRPr lang="en-US" sz="17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2BB96C-56D9-FEAB-CCD1-CF35344AD20D}"/>
              </a:ext>
            </a:extLst>
          </p:cNvPr>
          <p:cNvGrpSpPr/>
          <p:nvPr/>
        </p:nvGrpSpPr>
        <p:grpSpPr>
          <a:xfrm>
            <a:off x="9017961" y="2424932"/>
            <a:ext cx="2318046" cy="3617586"/>
            <a:chOff x="9017961" y="2424932"/>
            <a:chExt cx="2318046" cy="3617586"/>
          </a:xfrm>
        </p:grpSpPr>
        <p:sp>
          <p:nvSpPr>
            <p:cNvPr id="18" name="Rectangle 17" descr="Flowchart">
              <a:extLst>
                <a:ext uri="{FF2B5EF4-FFF2-40B4-BE49-F238E27FC236}">
                  <a16:creationId xmlns:a16="http://schemas.microsoft.com/office/drawing/2014/main" id="{FEC934DB-2170-CF43-29AB-C145B90CD93A}"/>
                </a:ext>
              </a:extLst>
            </p:cNvPr>
            <p:cNvSpPr/>
            <p:nvPr/>
          </p:nvSpPr>
          <p:spPr>
            <a:xfrm>
              <a:off x="9771326" y="2424932"/>
              <a:ext cx="811316" cy="811316"/>
            </a:xfrm>
            <a:prstGeom prst="rect">
              <a:avLst/>
            </a:prstGeom>
            <a:blipFill rotWithShape="1"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7C52AD-1A5D-8714-7146-65A88C7752F0}"/>
                </a:ext>
              </a:extLst>
            </p:cNvPr>
            <p:cNvSpPr/>
            <p:nvPr/>
          </p:nvSpPr>
          <p:spPr>
            <a:xfrm>
              <a:off x="9017961" y="3391805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400" kern="1200" dirty="0"/>
                <a:t>MWAA.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33807E-3CBB-12AD-F2D8-62F5D5AB1127}"/>
                </a:ext>
              </a:extLst>
            </p:cNvPr>
            <p:cNvSpPr/>
            <p:nvPr/>
          </p:nvSpPr>
          <p:spPr>
            <a:xfrm>
              <a:off x="9017961" y="3811863"/>
              <a:ext cx="2318046" cy="2230655"/>
            </a:xfrm>
            <a:custGeom>
              <a:avLst/>
              <a:gdLst>
                <a:gd name="connsiteX0" fmla="*/ 0 w 2318046"/>
                <a:gd name="connsiteY0" fmla="*/ 0 h 2230655"/>
                <a:gd name="connsiteX1" fmla="*/ 2318046 w 2318046"/>
                <a:gd name="connsiteY1" fmla="*/ 0 h 2230655"/>
                <a:gd name="connsiteX2" fmla="*/ 2318046 w 2318046"/>
                <a:gd name="connsiteY2" fmla="*/ 2230655 h 2230655"/>
                <a:gd name="connsiteX3" fmla="*/ 0 w 2318046"/>
                <a:gd name="connsiteY3" fmla="*/ 2230655 h 2230655"/>
                <a:gd name="connsiteX4" fmla="*/ 0 w 2318046"/>
                <a:gd name="connsiteY4" fmla="*/ 0 h 223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2230655">
                  <a:moveTo>
                    <a:pt x="0" y="0"/>
                  </a:moveTo>
                  <a:lnTo>
                    <a:pt x="2318046" y="0"/>
                  </a:lnTo>
                  <a:lnTo>
                    <a:pt x="2318046" y="2230655"/>
                  </a:lnTo>
                  <a:lnTo>
                    <a:pt x="0" y="22306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to find:</a:t>
              </a:r>
              <a:br>
                <a:rPr lang="en-US" sz="1700" kern="1200" dirty="0"/>
              </a:br>
              <a:r>
                <a:rPr lang="en-US" sz="1700" kern="1200" dirty="0"/>
                <a:t>???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How to optimize: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Replace with Eventbridge and step function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Downsizing based on DAGs.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6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276D-C6C7-F5EE-6ED2-1355467E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what we have learned.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C13F-1E11-7DCB-24E4-09D0D266B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Accountability (FinOps) is the key to cost optimization since Knowing who owns what when starting something is way easier to find them later.</a:t>
            </a:r>
          </a:p>
          <a:p>
            <a:r>
              <a:rPr lang="en-US" dirty="0"/>
              <a:t>AWS cost explorer cost allocation tags and groups. </a:t>
            </a:r>
          </a:p>
        </p:txBody>
      </p:sp>
    </p:spTree>
    <p:extLst>
      <p:ext uri="{BB962C8B-B14F-4D97-AF65-F5344CB8AC3E}">
        <p14:creationId xmlns:p14="http://schemas.microsoft.com/office/powerpoint/2010/main" val="145851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378</Words>
  <Application>Microsoft Office PowerPoint</Application>
  <PresentationFormat>Widescreen</PresentationFormat>
  <Paragraphs>75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AWS Cost Optimization</vt:lpstr>
      <vt:lpstr>Executive Summary</vt:lpstr>
      <vt:lpstr>PowerPoint Presentation</vt:lpstr>
      <vt:lpstr>Production account </vt:lpstr>
      <vt:lpstr>Executive Summary</vt:lpstr>
      <vt:lpstr>Tools used</vt:lpstr>
      <vt:lpstr>Example of Actions Implemented in NFL</vt:lpstr>
      <vt:lpstr>Example of Actions Implemented in NFL</vt:lpstr>
      <vt:lpstr>Conclusion and what we have learned.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Cost Optimization</dc:title>
  <dc:creator>Kamyab, Majid</dc:creator>
  <cp:lastModifiedBy>Kamyab, Majid</cp:lastModifiedBy>
  <cp:revision>2</cp:revision>
  <dcterms:created xsi:type="dcterms:W3CDTF">2024-01-15T16:26:03Z</dcterms:created>
  <dcterms:modified xsi:type="dcterms:W3CDTF">2024-02-02T16:07:05Z</dcterms:modified>
</cp:coreProperties>
</file>