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7" r:id="rId5"/>
    <p:sldId id="257" r:id="rId6"/>
    <p:sldId id="259" r:id="rId7"/>
    <p:sldId id="261" r:id="rId8"/>
    <p:sldId id="262" r:id="rId9"/>
    <p:sldId id="263" r:id="rId10"/>
    <p:sldId id="266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8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9354-0297-4545-B8FA-5987B90336C1}" type="datetimeFigureOut">
              <a:rPr lang="en-US" smtClean="0"/>
              <a:t>12-Jan-21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2E50-1770-45EB-9C5F-23828CB3C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Intergea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739106"/>
            <a:ext cx="10401300" cy="3933825"/>
          </a:xfrm>
        </p:spPr>
      </p:pic>
    </p:spTree>
    <p:extLst>
      <p:ext uri="{BB962C8B-B14F-4D97-AF65-F5344CB8AC3E}">
        <p14:creationId xmlns:p14="http://schemas.microsoft.com/office/powerpoint/2010/main" val="2991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 is -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Key problem: </a:t>
            </a:r>
          </a:p>
          <a:p>
            <a:pPr lvl="1"/>
            <a:r>
              <a:rPr lang="it-IT" dirty="0" smtClean="0"/>
              <a:t>The ERP (Concerto) must interact with the OEM information system to exchange data about vehicles and customers </a:t>
            </a:r>
          </a:p>
          <a:p>
            <a:pPr lvl="1"/>
            <a:r>
              <a:rPr lang="it-IT" dirty="0" smtClean="0"/>
              <a:t>The OEM only accepts interaction with selected ERPs</a:t>
            </a:r>
          </a:p>
          <a:p>
            <a:pPr lvl="1"/>
            <a:r>
              <a:rPr lang="it-IT" dirty="0" smtClean="0"/>
              <a:t>Concerto is losing the approval by the OEMs</a:t>
            </a:r>
          </a:p>
          <a:p>
            <a:pPr lvl="2"/>
            <a:r>
              <a:rPr lang="it-IT" dirty="0" smtClean="0"/>
              <a:t>Data Intergea – OEM has to be entered manually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To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Abandon Concerto, select another application</a:t>
            </a:r>
          </a:p>
          <a:p>
            <a:endParaRPr lang="it-IT" dirty="0"/>
          </a:p>
          <a:p>
            <a:r>
              <a:rPr lang="it-IT" dirty="0" smtClean="0"/>
              <a:t>Constraints:</a:t>
            </a:r>
          </a:p>
          <a:p>
            <a:pPr lvl="1"/>
            <a:r>
              <a:rPr lang="it-IT" dirty="0" smtClean="0"/>
              <a:t>Support all processes (as Concerto)</a:t>
            </a:r>
          </a:p>
          <a:p>
            <a:pPr lvl="1"/>
            <a:r>
              <a:rPr lang="it-IT" dirty="0" smtClean="0"/>
              <a:t>Accepted by all OEMs</a:t>
            </a:r>
          </a:p>
          <a:p>
            <a:pPr lvl="1"/>
            <a:r>
              <a:rPr lang="it-IT" dirty="0" smtClean="0"/>
              <a:t>Possibly integrated with existing applications (E, XLCube)</a:t>
            </a:r>
          </a:p>
          <a:p>
            <a:pPr lvl="1"/>
            <a:r>
              <a:rPr lang="it-IT" dirty="0" smtClean="0"/>
              <a:t>Migration from Concerto data is possible</a:t>
            </a:r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Options</a:t>
            </a:r>
          </a:p>
          <a:p>
            <a:pPr lvl="1"/>
            <a:r>
              <a:rPr lang="it-IT" dirty="0" smtClean="0"/>
              <a:t>Infinity  by Visual Software</a:t>
            </a:r>
          </a:p>
          <a:p>
            <a:pPr lvl="1"/>
            <a:r>
              <a:rPr lang="it-IT" dirty="0" smtClean="0"/>
              <a:t>Sipad.X by Pentana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912311"/>
              </p:ext>
            </p:extLst>
          </p:nvPr>
        </p:nvGraphicFramePr>
        <p:xfrm>
          <a:off x="740229" y="445860"/>
          <a:ext cx="10515601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01">
                  <a:extLst>
                    <a:ext uri="{9D8B030D-6E8A-4147-A177-3AD203B41FA5}">
                      <a16:colId xmlns:a16="http://schemas.microsoft.com/office/drawing/2014/main" val="1058898953"/>
                    </a:ext>
                  </a:extLst>
                </a:gridCol>
                <a:gridCol w="3017106">
                  <a:extLst>
                    <a:ext uri="{9D8B030D-6E8A-4147-A177-3AD203B41FA5}">
                      <a16:colId xmlns:a16="http://schemas.microsoft.com/office/drawing/2014/main" val="1085775349"/>
                    </a:ext>
                  </a:extLst>
                </a:gridCol>
                <a:gridCol w="3249386">
                  <a:extLst>
                    <a:ext uri="{9D8B030D-6E8A-4147-A177-3AD203B41FA5}">
                      <a16:colId xmlns:a16="http://schemas.microsoft.com/office/drawing/2014/main" val="531960922"/>
                    </a:ext>
                  </a:extLst>
                </a:gridCol>
                <a:gridCol w="2985408">
                  <a:extLst>
                    <a:ext uri="{9D8B030D-6E8A-4147-A177-3AD203B41FA5}">
                      <a16:colId xmlns:a16="http://schemas.microsoft.com/office/drawing/2014/main" val="302165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OEM</a:t>
                      </a:r>
                      <a:r>
                        <a:rPr lang="it-IT" baseline="0" dirty="0" smtClean="0"/>
                        <a:t> certification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Infinity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Accounting</a:t>
                      </a:r>
                    </a:p>
                    <a:p>
                      <a:r>
                        <a:rPr lang="it-IT" dirty="0" smtClean="0"/>
                        <a:t>Internal audit</a:t>
                      </a:r>
                    </a:p>
                    <a:p>
                      <a:r>
                        <a:rPr lang="it-IT" dirty="0" smtClean="0"/>
                        <a:t>Sales and purchases</a:t>
                      </a:r>
                    </a:p>
                    <a:p>
                      <a:r>
                        <a:rPr lang="it-IT" dirty="0" smtClean="0"/>
                        <a:t>Logistic, warehouse</a:t>
                      </a:r>
                    </a:p>
                    <a:p>
                      <a:r>
                        <a:rPr lang="it-IT" dirty="0" smtClean="0"/>
                        <a:t>CRM (sales, after</a:t>
                      </a:r>
                      <a:r>
                        <a:rPr lang="it-IT" baseline="0" dirty="0" smtClean="0"/>
                        <a:t> sales, car maintenance)</a:t>
                      </a:r>
                      <a:br>
                        <a:rPr lang="it-IT" baseline="0" dirty="0" smtClean="0"/>
                      </a:br>
                      <a:r>
                        <a:rPr lang="it-IT" baseline="0" dirty="0" smtClean="0"/>
                        <a:t>E commerce and web portal</a:t>
                      </a:r>
                    </a:p>
                    <a:p>
                      <a:r>
                        <a:rPr lang="it-IT" baseline="0" dirty="0" smtClean="0"/>
                        <a:t>HR</a:t>
                      </a:r>
                    </a:p>
                    <a:p>
                      <a:r>
                        <a:rPr lang="it-IT" baseline="0" dirty="0" smtClean="0"/>
                        <a:t>(BI)</a:t>
                      </a:r>
                    </a:p>
                    <a:p>
                      <a:r>
                        <a:rPr lang="it-IT" baseline="0" dirty="0" smtClean="0"/>
                        <a:t>(Document archival)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Can be interfaced with </a:t>
                      </a:r>
                    </a:p>
                    <a:p>
                      <a:r>
                        <a:rPr lang="it-IT" dirty="0" smtClean="0"/>
                        <a:t>-E for accounting</a:t>
                      </a:r>
                    </a:p>
                    <a:p>
                      <a:r>
                        <a:rPr lang="it-IT" dirty="0" smtClean="0"/>
                        <a:t>-ActiveInfo for document archival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Available for all OEMs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79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Sipad.X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Accounting</a:t>
                      </a:r>
                    </a:p>
                    <a:p>
                      <a:r>
                        <a:rPr lang="it-IT" dirty="0" smtClean="0"/>
                        <a:t>Internal audit</a:t>
                      </a:r>
                    </a:p>
                    <a:p>
                      <a:r>
                        <a:rPr lang="it-IT" dirty="0" smtClean="0"/>
                        <a:t>Sales and purchases</a:t>
                      </a:r>
                    </a:p>
                    <a:p>
                      <a:r>
                        <a:rPr lang="it-IT" dirty="0" smtClean="0"/>
                        <a:t>Logistic, warehouse</a:t>
                      </a:r>
                    </a:p>
                    <a:p>
                      <a:r>
                        <a:rPr lang="it-IT" baseline="0" dirty="0" smtClean="0"/>
                        <a:t>HR</a:t>
                      </a:r>
                    </a:p>
                    <a:p>
                      <a:r>
                        <a:rPr lang="it-IT" baseline="0" dirty="0" smtClean="0"/>
                        <a:t>BI</a:t>
                      </a:r>
                    </a:p>
                    <a:p>
                      <a:r>
                        <a:rPr lang="it-IT" baseline="0" dirty="0" smtClean="0"/>
                        <a:t>Document archival</a:t>
                      </a:r>
                      <a:endParaRPr lang="en-US" dirty="0" smtClean="0"/>
                    </a:p>
                    <a:p>
                      <a:r>
                        <a:rPr lang="it-IT" strike="sngStrike" baseline="0" dirty="0" smtClean="0"/>
                        <a:t>E commerce and web portal</a:t>
                      </a:r>
                      <a:endParaRPr lang="it-IT" strike="sngStri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Can NOT be interfaced with </a:t>
                      </a:r>
                    </a:p>
                    <a:p>
                      <a:r>
                        <a:rPr lang="it-IT" dirty="0" smtClean="0"/>
                        <a:t>-E for accounting</a:t>
                      </a:r>
                    </a:p>
                    <a:p>
                      <a:r>
                        <a:rPr lang="it-IT" dirty="0" smtClean="0"/>
                        <a:t>-ActiveInfo for document archival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Available for 90%  OEMs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4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5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Infinity is the choice, mostly for the option of keeping ActiveInfo and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Holding company </a:t>
            </a:r>
          </a:p>
          <a:p>
            <a:pPr lvl="1"/>
            <a:r>
              <a:rPr lang="it-IT" dirty="0" smtClean="0"/>
              <a:t>10 Car dealer companies</a:t>
            </a:r>
          </a:p>
          <a:p>
            <a:pPr lvl="2"/>
            <a:r>
              <a:rPr lang="it-IT" dirty="0" smtClean="0"/>
              <a:t>each a single OEM with all their brands, </a:t>
            </a:r>
          </a:p>
          <a:p>
            <a:pPr marL="914400" lvl="2" indent="0">
              <a:buNone/>
            </a:pPr>
            <a:r>
              <a:rPr lang="it-IT" dirty="0"/>
              <a:t> </a:t>
            </a:r>
            <a:r>
              <a:rPr lang="it-IT" dirty="0" smtClean="0"/>
              <a:t>  ex PSA with brands Peugeot, DS, Citroen; FCA with Fiat, Lancia, Jeep;</a:t>
            </a:r>
          </a:p>
          <a:p>
            <a:pPr lvl="1"/>
            <a:r>
              <a:rPr lang="it-IT" dirty="0" smtClean="0"/>
              <a:t>Insurance company</a:t>
            </a:r>
          </a:p>
          <a:p>
            <a:pPr lvl="1"/>
            <a:r>
              <a:rPr lang="it-IT" dirty="0" smtClean="0"/>
              <a:t>Car rental</a:t>
            </a:r>
          </a:p>
          <a:p>
            <a:r>
              <a:rPr lang="it-IT" dirty="0" smtClean="0"/>
              <a:t>115 locations , North and central Italy</a:t>
            </a:r>
          </a:p>
          <a:p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333" t="21407" r="32750" b="12222"/>
          <a:stretch/>
        </p:blipFill>
        <p:spPr>
          <a:xfrm>
            <a:off x="2354580" y="182880"/>
            <a:ext cx="748284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2"/>
          <a:srcRect l="23584" t="21260" r="25667" b="15926"/>
          <a:stretch/>
        </p:blipFill>
        <p:spPr>
          <a:xfrm>
            <a:off x="1082040" y="396240"/>
            <a:ext cx="9281160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-295275"/>
            <a:ext cx="11001375" cy="74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Key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Sale of a new vehicle</a:t>
            </a:r>
          </a:p>
          <a:p>
            <a:r>
              <a:rPr lang="it-IT" dirty="0" smtClean="0"/>
              <a:t>Sale of a used vehicle</a:t>
            </a:r>
          </a:p>
          <a:p>
            <a:r>
              <a:rPr lang="it-IT" dirty="0" smtClean="0"/>
              <a:t>Purchase of a demo vehicle</a:t>
            </a:r>
          </a:p>
          <a:p>
            <a:r>
              <a:rPr lang="it-IT" dirty="0" smtClean="0"/>
              <a:t>Withdrawal of used vehicle</a:t>
            </a:r>
          </a:p>
          <a:p>
            <a:r>
              <a:rPr lang="it-IT" dirty="0" smtClean="0"/>
              <a:t>Maintenance / repair of vehicle</a:t>
            </a:r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(insurance processes excluded)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Conceptual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66" y="0"/>
            <a:ext cx="6120934" cy="7004004"/>
          </a:xfrm>
        </p:spPr>
      </p:pic>
    </p:spTree>
    <p:extLst>
      <p:ext uri="{BB962C8B-B14F-4D97-AF65-F5344CB8AC3E}">
        <p14:creationId xmlns:p14="http://schemas.microsoft.com/office/powerpoint/2010/main" val="11478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Application portfolio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30044"/>
              </p:ext>
            </p:extLst>
          </p:nvPr>
        </p:nvGraphicFramePr>
        <p:xfrm>
          <a:off x="1222375" y="2281766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1700993479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3800518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Functions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8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Concerto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ERP, supports all processes (vehicle sale, rental, maintenance)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5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Accounting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3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ActiveInfo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Document archival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59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XLCubed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 smtClean="0"/>
                        <a:t>Business intelligence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1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9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8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Deployment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64" y="53196"/>
            <a:ext cx="7000486" cy="6748118"/>
          </a:xfrm>
        </p:spPr>
      </p:pic>
    </p:spTree>
    <p:extLst>
      <p:ext uri="{BB962C8B-B14F-4D97-AF65-F5344CB8AC3E}">
        <p14:creationId xmlns:p14="http://schemas.microsoft.com/office/powerpoint/2010/main" val="10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80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Intergea case study</vt:lpstr>
      <vt:lpstr>The company</vt:lpstr>
      <vt:lpstr>PowerPoint Presentation</vt:lpstr>
      <vt:lpstr>PowerPoint Presentation</vt:lpstr>
      <vt:lpstr>PowerPoint Presentation</vt:lpstr>
      <vt:lpstr>Key Processes</vt:lpstr>
      <vt:lpstr>Conceptual model</vt:lpstr>
      <vt:lpstr>Application portfolio </vt:lpstr>
      <vt:lpstr>Deployment </vt:lpstr>
      <vt:lpstr>Data flow</vt:lpstr>
      <vt:lpstr>As is - assessment</vt:lpstr>
      <vt:lpstr>To be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softeng-lab1-dell</dc:creator>
  <cp:lastModifiedBy>softeng-lab1-dell</cp:lastModifiedBy>
  <cp:revision>17</cp:revision>
  <dcterms:created xsi:type="dcterms:W3CDTF">2021-01-05T18:59:21Z</dcterms:created>
  <dcterms:modified xsi:type="dcterms:W3CDTF">2021-01-12T14:36:46Z</dcterms:modified>
</cp:coreProperties>
</file>