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58" r:id="rId6"/>
    <p:sldId id="263" r:id="rId7"/>
    <p:sldId id="261" r:id="rId8"/>
    <p:sldId id="264" r:id="rId9"/>
    <p:sldId id="262" r:id="rId10"/>
    <p:sldId id="267" r:id="rId11"/>
    <p:sldId id="265" r:id="rId12"/>
    <p:sldId id="266" r:id="rId13"/>
    <p:sldId id="279" r:id="rId14"/>
    <p:sldId id="269" r:id="rId15"/>
    <p:sldId id="272" r:id="rId16"/>
    <p:sldId id="268" r:id="rId17"/>
    <p:sldId id="270" r:id="rId18"/>
    <p:sldId id="276" r:id="rId19"/>
    <p:sldId id="278" r:id="rId20"/>
    <p:sldId id="277" r:id="rId21"/>
    <p:sldId id="280" r:id="rId22"/>
    <p:sldId id="284" r:id="rId23"/>
    <p:sldId id="274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D8A8-C225-4731-A50C-19B0B8436EED}" type="datetimeFigureOut">
              <a:rPr lang="en-US" smtClean="0"/>
              <a:t>21-Dec-22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D1347-5D9E-4A51-9543-E5E298FB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4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D1347-5D9E-4A51-9543-E5E298FBF9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053-5688-4F4F-90FC-82AAE7B0323E}" type="datetimeFigureOut">
              <a:rPr lang="en-US" smtClean="0"/>
              <a:t>21-Dec-22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623B-A33D-4936-BDEF-326E378B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053-5688-4F4F-90FC-82AAE7B0323E}" type="datetimeFigureOut">
              <a:rPr lang="en-US" smtClean="0"/>
              <a:t>21-Dec-22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623B-A33D-4936-BDEF-326E378B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5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053-5688-4F4F-90FC-82AAE7B0323E}" type="datetimeFigureOut">
              <a:rPr lang="en-US" smtClean="0"/>
              <a:t>21-Dec-22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623B-A33D-4936-BDEF-326E378B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3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053-5688-4F4F-90FC-82AAE7B0323E}" type="datetimeFigureOut">
              <a:rPr lang="en-US" smtClean="0"/>
              <a:t>21-Dec-22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623B-A33D-4936-BDEF-326E378B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4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053-5688-4F4F-90FC-82AAE7B0323E}" type="datetimeFigureOut">
              <a:rPr lang="en-US" smtClean="0"/>
              <a:t>21-Dec-22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623B-A33D-4936-BDEF-326E378B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5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053-5688-4F4F-90FC-82AAE7B0323E}" type="datetimeFigureOut">
              <a:rPr lang="en-US" smtClean="0"/>
              <a:t>21-Dec-22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623B-A33D-4936-BDEF-326E378B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2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053-5688-4F4F-90FC-82AAE7B0323E}" type="datetimeFigureOut">
              <a:rPr lang="en-US" smtClean="0"/>
              <a:t>21-Dec-22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623B-A33D-4936-BDEF-326E378B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3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053-5688-4F4F-90FC-82AAE7B0323E}" type="datetimeFigureOut">
              <a:rPr lang="en-US" smtClean="0"/>
              <a:t>21-Dec-22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623B-A33D-4936-BDEF-326E378B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5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053-5688-4F4F-90FC-82AAE7B0323E}" type="datetimeFigureOut">
              <a:rPr lang="en-US" smtClean="0"/>
              <a:t>21-Dec-22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623B-A33D-4936-BDEF-326E378B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4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053-5688-4F4F-90FC-82AAE7B0323E}" type="datetimeFigureOut">
              <a:rPr lang="en-US" smtClean="0"/>
              <a:t>21-Dec-22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623B-A33D-4936-BDEF-326E378B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053-5688-4F4F-90FC-82AAE7B0323E}" type="datetimeFigureOut">
              <a:rPr lang="en-US" smtClean="0"/>
              <a:t>21-Dec-22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623B-A33D-4936-BDEF-326E378B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C8053-5688-4F4F-90FC-82AAE7B0323E}" type="datetimeFigureOut">
              <a:rPr lang="en-US" smtClean="0"/>
              <a:t>21-Dec-22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623B-A33D-4936-BDEF-326E378BE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Flowe – an outsourcing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9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Outsourcing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38703" y="1375003"/>
            <a:ext cx="8458200" cy="4608512"/>
            <a:chOff x="250825" y="1766888"/>
            <a:chExt cx="8458200" cy="4608512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250825" y="1767481"/>
              <a:ext cx="8458200" cy="4049713"/>
              <a:chOff x="96" y="1145"/>
              <a:chExt cx="5328" cy="2551"/>
            </a:xfrm>
          </p:grpSpPr>
          <p:sp>
            <p:nvSpPr>
              <p:cNvPr id="11" name="Line 4"/>
              <p:cNvSpPr>
                <a:spLocks noChangeShapeType="1"/>
              </p:cNvSpPr>
              <p:nvPr/>
            </p:nvSpPr>
            <p:spPr bwMode="auto">
              <a:xfrm>
                <a:off x="2352" y="2688"/>
                <a:ext cx="283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5"/>
              <p:cNvSpPr>
                <a:spLocks noChangeShapeType="1"/>
              </p:cNvSpPr>
              <p:nvPr/>
            </p:nvSpPr>
            <p:spPr bwMode="auto">
              <a:xfrm flipH="1" flipV="1">
                <a:off x="2352" y="1145"/>
                <a:ext cx="0" cy="15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6"/>
              <p:cNvSpPr>
                <a:spLocks noChangeShapeType="1"/>
              </p:cNvSpPr>
              <p:nvPr/>
            </p:nvSpPr>
            <p:spPr bwMode="auto">
              <a:xfrm flipH="1">
                <a:off x="720" y="2688"/>
                <a:ext cx="1632" cy="100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1872" cy="0"/>
              </a:xfrm>
              <a:prstGeom prst="line">
                <a:avLst/>
              </a:prstGeom>
              <a:noFill/>
              <a:ln w="31750" cap="rnd">
                <a:solidFill>
                  <a:schemeClr val="fol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600" y="2592"/>
                <a:ext cx="146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2000">
                    <a:latin typeface="Tahoma" panose="020B0604030504040204" pitchFamily="34" charset="0"/>
                  </a:rPr>
                  <a:t>IT Infrastructure</a:t>
                </a:r>
              </a:p>
            </p:txBody>
          </p:sp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192" y="2946"/>
                <a:ext cx="172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2000">
                    <a:latin typeface="Tahoma" panose="020B0604030504040204" pitchFamily="34" charset="0"/>
                  </a:rPr>
                  <a:t>Application</a:t>
                </a:r>
              </a:p>
            </p:txBody>
          </p:sp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96" y="3273"/>
                <a:ext cx="10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2000">
                    <a:latin typeface="Tahoma" panose="020B0604030504040204" pitchFamily="34" charset="0"/>
                  </a:rPr>
                  <a:t>BPO</a:t>
                </a: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9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2000" dirty="0">
                    <a:latin typeface="Tahoma" panose="020B0604030504040204" pitchFamily="34" charset="0"/>
                  </a:rPr>
                  <a:t>Dedicated</a:t>
                </a:r>
              </a:p>
            </p:txBody>
          </p: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3888" y="2448"/>
                <a:ext cx="76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2000">
                    <a:latin typeface="Tahoma" panose="020B0604030504040204" pitchFamily="34" charset="0"/>
                  </a:rPr>
                  <a:t>Shared</a:t>
                </a:r>
              </a:p>
            </p:txBody>
          </p:sp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1584" y="2304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2000">
                    <a:latin typeface="Tahoma" panose="020B0604030504040204" pitchFamily="34" charset="0"/>
                  </a:rPr>
                  <a:t>On-site</a:t>
                </a:r>
              </a:p>
            </p:txBody>
          </p:sp>
          <p:sp>
            <p:nvSpPr>
              <p:cNvPr id="21" name="Text Box 14"/>
              <p:cNvSpPr txBox="1">
                <a:spLocks noChangeArrowheads="1"/>
              </p:cNvSpPr>
              <p:nvPr/>
            </p:nvSpPr>
            <p:spPr bwMode="auto">
              <a:xfrm>
                <a:off x="1584" y="2016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2000">
                    <a:latin typeface="Tahoma" panose="020B0604030504040204" pitchFamily="34" charset="0"/>
                  </a:rPr>
                  <a:t>Off-site</a:t>
                </a:r>
              </a:p>
            </p:txBody>
          </p:sp>
          <p:sp>
            <p:nvSpPr>
              <p:cNvPr id="22" name="Text Box 15"/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134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2000" dirty="0">
                    <a:latin typeface="Tahoma" panose="020B0604030504040204" pitchFamily="34" charset="0"/>
                  </a:rPr>
                  <a:t>Near-shore</a:t>
                </a:r>
              </a:p>
            </p:txBody>
          </p:sp>
          <p:sp>
            <p:nvSpPr>
              <p:cNvPr id="23" name="Text Box 16"/>
              <p:cNvSpPr txBox="1">
                <a:spLocks noChangeArrowheads="1"/>
              </p:cNvSpPr>
              <p:nvPr/>
            </p:nvSpPr>
            <p:spPr bwMode="auto">
              <a:xfrm>
                <a:off x="1488" y="1392"/>
                <a:ext cx="8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2000" dirty="0">
                    <a:latin typeface="Tahoma" panose="020B0604030504040204" pitchFamily="34" charset="0"/>
                  </a:rPr>
                  <a:t>Off-shore</a:t>
                </a: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1728" y="3120"/>
                <a:ext cx="1680" cy="0"/>
              </a:xfrm>
              <a:prstGeom prst="line">
                <a:avLst/>
              </a:prstGeom>
              <a:noFill/>
              <a:ln w="31750" cap="rnd">
                <a:solidFill>
                  <a:schemeClr val="fol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1152" y="3456"/>
                <a:ext cx="1776" cy="0"/>
              </a:xfrm>
              <a:prstGeom prst="line">
                <a:avLst/>
              </a:prstGeom>
              <a:noFill/>
              <a:ln w="31750" cap="rnd">
                <a:solidFill>
                  <a:schemeClr val="fol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 flipH="1">
                <a:off x="1728" y="2688"/>
                <a:ext cx="1248" cy="76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 flipH="1">
                <a:off x="2880" y="2688"/>
                <a:ext cx="1248" cy="768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2064" cy="0"/>
              </a:xfrm>
              <a:prstGeom prst="line">
                <a:avLst/>
              </a:prstGeom>
              <a:noFill/>
              <a:ln w="31750" cap="rnd">
                <a:solidFill>
                  <a:schemeClr val="fol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2352" y="2208"/>
                <a:ext cx="2064" cy="0"/>
              </a:xfrm>
              <a:prstGeom prst="line">
                <a:avLst/>
              </a:prstGeom>
              <a:noFill/>
              <a:ln w="31750" cap="rnd">
                <a:solidFill>
                  <a:schemeClr val="fol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>
                <a:off x="2352" y="1920"/>
                <a:ext cx="2064" cy="0"/>
              </a:xfrm>
              <a:prstGeom prst="line">
                <a:avLst/>
              </a:prstGeom>
              <a:noFill/>
              <a:ln w="31750" cap="rnd">
                <a:solidFill>
                  <a:schemeClr val="fol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2064" cy="0"/>
              </a:xfrm>
              <a:prstGeom prst="line">
                <a:avLst/>
              </a:prstGeom>
              <a:noFill/>
              <a:ln w="31750" cap="rnd">
                <a:solidFill>
                  <a:schemeClr val="fol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5"/>
              <p:cNvSpPr>
                <a:spLocks noChangeShapeType="1"/>
              </p:cNvSpPr>
              <p:nvPr/>
            </p:nvSpPr>
            <p:spPr bwMode="auto">
              <a:xfrm rot="5400000" flipH="1" flipV="1">
                <a:off x="3296" y="2224"/>
                <a:ext cx="1200" cy="15"/>
              </a:xfrm>
              <a:prstGeom prst="line">
                <a:avLst/>
              </a:prstGeom>
              <a:noFill/>
              <a:ln w="31750" cap="rnd">
                <a:solidFill>
                  <a:schemeClr val="fol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6"/>
              <p:cNvSpPr>
                <a:spLocks noChangeShapeType="1"/>
              </p:cNvSpPr>
              <p:nvPr/>
            </p:nvSpPr>
            <p:spPr bwMode="auto">
              <a:xfrm rot="5400000" flipH="1" flipV="1">
                <a:off x="2179" y="2213"/>
                <a:ext cx="1128" cy="14"/>
              </a:xfrm>
              <a:prstGeom prst="line">
                <a:avLst/>
              </a:prstGeom>
              <a:noFill/>
              <a:ln w="31750" cap="rnd">
                <a:solidFill>
                  <a:schemeClr val="fol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Oval 27"/>
              <p:cNvSpPr>
                <a:spLocks noChangeArrowheads="1"/>
              </p:cNvSpPr>
              <p:nvPr/>
            </p:nvSpPr>
            <p:spPr bwMode="auto">
              <a:xfrm>
                <a:off x="2688" y="187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it-IT" sz="2000"/>
              </a:p>
            </p:txBody>
          </p:sp>
          <p:sp>
            <p:nvSpPr>
              <p:cNvPr id="35" name="Oval 28"/>
              <p:cNvSpPr>
                <a:spLocks noChangeArrowheads="1"/>
              </p:cNvSpPr>
              <p:nvPr/>
            </p:nvSpPr>
            <p:spPr bwMode="auto">
              <a:xfrm>
                <a:off x="2688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it-IT" sz="2000"/>
              </a:p>
            </p:txBody>
          </p:sp>
          <p:sp>
            <p:nvSpPr>
              <p:cNvPr id="36" name="Oval 29"/>
              <p:cNvSpPr>
                <a:spLocks noChangeArrowheads="1"/>
              </p:cNvSpPr>
              <p:nvPr/>
            </p:nvSpPr>
            <p:spPr bwMode="auto">
              <a:xfrm>
                <a:off x="2688" y="15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it-IT" sz="2000"/>
              </a:p>
            </p:txBody>
          </p:sp>
          <p:sp>
            <p:nvSpPr>
              <p:cNvPr id="37" name="Oval 30"/>
              <p:cNvSpPr>
                <a:spLocks noChangeArrowheads="1"/>
              </p:cNvSpPr>
              <p:nvPr/>
            </p:nvSpPr>
            <p:spPr bwMode="auto">
              <a:xfrm>
                <a:off x="3840" y="15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it-IT" sz="2000"/>
              </a:p>
            </p:txBody>
          </p:sp>
          <p:sp>
            <p:nvSpPr>
              <p:cNvPr id="38" name="Oval 31"/>
              <p:cNvSpPr>
                <a:spLocks noChangeArrowheads="1"/>
              </p:cNvSpPr>
              <p:nvPr/>
            </p:nvSpPr>
            <p:spPr bwMode="auto">
              <a:xfrm>
                <a:off x="3840" y="187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it-IT" sz="2000"/>
              </a:p>
            </p:txBody>
          </p:sp>
          <p:sp>
            <p:nvSpPr>
              <p:cNvPr id="39" name="Oval 32"/>
              <p:cNvSpPr>
                <a:spLocks noChangeArrowheads="1"/>
              </p:cNvSpPr>
              <p:nvPr/>
            </p:nvSpPr>
            <p:spPr bwMode="auto">
              <a:xfrm>
                <a:off x="3840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it-IT" sz="2000"/>
              </a:p>
            </p:txBody>
          </p:sp>
          <p:sp>
            <p:nvSpPr>
              <p:cNvPr id="40" name="Line 33"/>
              <p:cNvSpPr>
                <a:spLocks noChangeShapeType="1"/>
              </p:cNvSpPr>
              <p:nvPr/>
            </p:nvSpPr>
            <p:spPr bwMode="auto">
              <a:xfrm flipV="1">
                <a:off x="2832" y="1440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34"/>
              <p:cNvSpPr>
                <a:spLocks noChangeShapeType="1"/>
              </p:cNvSpPr>
              <p:nvPr/>
            </p:nvSpPr>
            <p:spPr bwMode="auto">
              <a:xfrm flipH="1" flipV="1">
                <a:off x="3408" y="1440"/>
                <a:ext cx="38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Oval 35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it-IT" sz="2000"/>
              </a:p>
            </p:txBody>
          </p:sp>
          <p:sp>
            <p:nvSpPr>
              <p:cNvPr id="43" name="Oval 36"/>
              <p:cNvSpPr>
                <a:spLocks noChangeArrowheads="1"/>
              </p:cNvSpPr>
              <p:nvPr/>
            </p:nvSpPr>
            <p:spPr bwMode="auto">
              <a:xfrm>
                <a:off x="2880" y="3408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it-IT" sz="2000"/>
              </a:p>
            </p:txBody>
          </p:sp>
          <p:sp>
            <p:nvSpPr>
              <p:cNvPr id="44" name="Text Box 37"/>
              <p:cNvSpPr txBox="1">
                <a:spLocks noChangeArrowheads="1"/>
              </p:cNvSpPr>
              <p:nvPr/>
            </p:nvSpPr>
            <p:spPr bwMode="auto">
              <a:xfrm>
                <a:off x="3504" y="3024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2000">
                    <a:latin typeface="Tahoma" panose="020B0604030504040204" pitchFamily="34" charset="0"/>
                  </a:rPr>
                  <a:t>ASP</a:t>
                </a:r>
              </a:p>
            </p:txBody>
          </p:sp>
          <p:sp>
            <p:nvSpPr>
              <p:cNvPr id="45" name="Text Box 38"/>
              <p:cNvSpPr txBox="1">
                <a:spLocks noChangeArrowheads="1"/>
              </p:cNvSpPr>
              <p:nvPr/>
            </p:nvSpPr>
            <p:spPr bwMode="auto">
              <a:xfrm>
                <a:off x="2976" y="3456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2000">
                    <a:latin typeface="Tahoma" panose="020B0604030504040204" pitchFamily="34" charset="0"/>
                  </a:rPr>
                  <a:t>BSP</a:t>
                </a:r>
              </a:p>
            </p:txBody>
          </p:sp>
          <p:sp>
            <p:nvSpPr>
              <p:cNvPr id="46" name="Line 39"/>
              <p:cNvSpPr>
                <a:spLocks noChangeShapeType="1"/>
              </p:cNvSpPr>
              <p:nvPr/>
            </p:nvSpPr>
            <p:spPr bwMode="auto">
              <a:xfrm flipV="1">
                <a:off x="2832" y="1536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40"/>
              <p:cNvSpPr>
                <a:spLocks noChangeShapeType="1"/>
              </p:cNvSpPr>
              <p:nvPr/>
            </p:nvSpPr>
            <p:spPr bwMode="auto">
              <a:xfrm flipV="1">
                <a:off x="2832" y="1584"/>
                <a:ext cx="38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41"/>
              <p:cNvSpPr>
                <a:spLocks noChangeShapeType="1"/>
              </p:cNvSpPr>
              <p:nvPr/>
            </p:nvSpPr>
            <p:spPr bwMode="auto">
              <a:xfrm flipH="1" flipV="1">
                <a:off x="3408" y="1536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42"/>
              <p:cNvSpPr>
                <a:spLocks noChangeShapeType="1"/>
              </p:cNvSpPr>
              <p:nvPr/>
            </p:nvSpPr>
            <p:spPr bwMode="auto">
              <a:xfrm flipH="1" flipV="1">
                <a:off x="3408" y="1680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 Box 43"/>
              <p:cNvSpPr txBox="1">
                <a:spLocks noChangeArrowheads="1"/>
              </p:cNvSpPr>
              <p:nvPr/>
            </p:nvSpPr>
            <p:spPr bwMode="auto">
              <a:xfrm>
                <a:off x="2640" y="1248"/>
                <a:ext cx="278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it-IT" altLang="it-IT" sz="2000">
                    <a:latin typeface="Tahoma" panose="020B0604030504040204" pitchFamily="34" charset="0"/>
                  </a:rPr>
                  <a:t>Hosting, housing, web farming</a:t>
                </a:r>
              </a:p>
            </p:txBody>
          </p:sp>
        </p:grpSp>
        <p:sp>
          <p:nvSpPr>
            <p:cNvPr id="8" name="Text Box 44"/>
            <p:cNvSpPr txBox="1">
              <a:spLocks noChangeArrowheads="1"/>
            </p:cNvSpPr>
            <p:nvPr/>
          </p:nvSpPr>
          <p:spPr bwMode="auto">
            <a:xfrm>
              <a:off x="517525" y="5975350"/>
              <a:ext cx="2073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it-IT" altLang="it-IT" sz="2000" i="1">
                  <a:solidFill>
                    <a:srgbClr val="CC0000"/>
                  </a:solidFill>
                  <a:latin typeface="Tahoma" panose="020B0604030504040204" pitchFamily="34" charset="0"/>
                </a:rPr>
                <a:t>Activity/Service</a:t>
              </a:r>
            </a:p>
          </p:txBody>
        </p:sp>
        <p:sp>
          <p:nvSpPr>
            <p:cNvPr id="9" name="Text Box 45"/>
            <p:cNvSpPr txBox="1">
              <a:spLocks noChangeArrowheads="1"/>
            </p:cNvSpPr>
            <p:nvPr/>
          </p:nvSpPr>
          <p:spPr bwMode="auto">
            <a:xfrm>
              <a:off x="7375525" y="4375150"/>
              <a:ext cx="12350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it-IT" altLang="it-IT" sz="2000" i="1">
                  <a:solidFill>
                    <a:srgbClr val="CC0000"/>
                  </a:solidFill>
                  <a:latin typeface="Tahoma" panose="020B0604030504040204" pitchFamily="34" charset="0"/>
                </a:rPr>
                <a:t>Unicity</a:t>
              </a:r>
            </a:p>
          </p:txBody>
        </p:sp>
        <p:sp>
          <p:nvSpPr>
            <p:cNvPr id="10" name="Text Box 46"/>
            <p:cNvSpPr txBox="1">
              <a:spLocks noChangeArrowheads="1"/>
            </p:cNvSpPr>
            <p:nvPr/>
          </p:nvSpPr>
          <p:spPr bwMode="auto">
            <a:xfrm>
              <a:off x="1981200" y="1766888"/>
              <a:ext cx="1692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it-IT" altLang="it-IT" sz="2000" i="1" dirty="0">
                  <a:solidFill>
                    <a:srgbClr val="CC0000"/>
                  </a:solidFill>
                  <a:latin typeface="Tahoma" panose="020B0604030504040204" pitchFamily="34" charset="0"/>
                </a:rPr>
                <a:t>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47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Infrastructure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Azure, due to previous close relationship with Microsoft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615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Core banking</a:t>
            </a:r>
          </a:p>
          <a:p>
            <a:r>
              <a:rPr lang="it-IT" dirty="0"/>
              <a:t>Anti money Laundering</a:t>
            </a:r>
          </a:p>
          <a:p>
            <a:r>
              <a:rPr lang="it-IT" dirty="0"/>
              <a:t>Payments (Card management, payment gateway)</a:t>
            </a:r>
          </a:p>
          <a:p>
            <a:r>
              <a:rPr lang="it-IT" dirty="0"/>
              <a:t>ID validation</a:t>
            </a:r>
          </a:p>
          <a:p>
            <a:r>
              <a:rPr lang="it-IT" dirty="0"/>
              <a:t>Contract signature</a:t>
            </a:r>
          </a:p>
          <a:p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8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Core banking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7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539118"/>
              </p:ext>
            </p:extLst>
          </p:nvPr>
        </p:nvGraphicFramePr>
        <p:xfrm>
          <a:off x="838200" y="1327604"/>
          <a:ext cx="10515600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750">
                  <a:extLst>
                    <a:ext uri="{9D8B030D-6E8A-4147-A177-3AD203B41FA5}">
                      <a16:colId xmlns:a16="http://schemas.microsoft.com/office/drawing/2014/main" val="2799399962"/>
                    </a:ext>
                  </a:extLst>
                </a:gridCol>
                <a:gridCol w="7181850">
                  <a:extLst>
                    <a:ext uri="{9D8B030D-6E8A-4147-A177-3AD203B41FA5}">
                      <a16:colId xmlns:a16="http://schemas.microsoft.com/office/drawing/2014/main" val="15408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Functions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3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Business</a:t>
                      </a:r>
                      <a:r>
                        <a:rPr lang="it-IT" baseline="0" dirty="0"/>
                        <a:t> functionalities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 data management, card management, payments support, tax management, anti-money-laundering,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onboarding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…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(72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items, 27 must have items)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40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Change, release management, ITOPS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feature or custom modules, a well-documented services catalogue, availability of a critical support service, availability of different environment (development, test and production) and data streaming to external systems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24/7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1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Monitoring and analytics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correlation engine, log analytics with drill-down diagnostics, predictive analytics, recommendation on event remediation and event actions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48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Cost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Flexible billing model (pay per use, pay per account) and a cost-tracking dashboard with reports (cost per user).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8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Backup</a:t>
                      </a:r>
                      <a:r>
                        <a:rPr lang="it-IT" baseline="0" dirty="0"/>
                        <a:t>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Compliance with EU + italian law. No data loss, near real time recovery.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4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Security and compliance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Compliance with EU + italian law.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6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56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818455"/>
              </p:ext>
            </p:extLst>
          </p:nvPr>
        </p:nvGraphicFramePr>
        <p:xfrm>
          <a:off x="1028699" y="2367643"/>
          <a:ext cx="7870372" cy="3270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65895">
                  <a:extLst>
                    <a:ext uri="{9D8B030D-6E8A-4147-A177-3AD203B41FA5}">
                      <a16:colId xmlns:a16="http://schemas.microsoft.com/office/drawing/2014/main" val="68658489"/>
                    </a:ext>
                  </a:extLst>
                </a:gridCol>
                <a:gridCol w="1404477">
                  <a:extLst>
                    <a:ext uri="{9D8B030D-6E8A-4147-A177-3AD203B41FA5}">
                      <a16:colId xmlns:a16="http://schemas.microsoft.com/office/drawing/2014/main" val="3968356279"/>
                    </a:ext>
                  </a:extLst>
                </a:gridCol>
              </a:tblGrid>
              <a:tr h="467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Area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Weight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863694"/>
                  </a:ext>
                </a:extLst>
              </a:tr>
              <a:tr h="467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Business Functionalities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407692"/>
                  </a:ext>
                </a:extLst>
              </a:tr>
              <a:tr h="467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Change, release </a:t>
                      </a:r>
                      <a:r>
                        <a:rPr lang="en-GB" sz="2400" dirty="0" err="1">
                          <a:effectLst/>
                        </a:rPr>
                        <a:t>mgmt</a:t>
                      </a:r>
                      <a:r>
                        <a:rPr lang="en-GB" sz="2400" dirty="0">
                          <a:effectLst/>
                        </a:rPr>
                        <a:t> &amp; ITOPS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749713"/>
                  </a:ext>
                </a:extLst>
              </a:tr>
              <a:tr h="467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Monitoring and Analytics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640332"/>
                  </a:ext>
                </a:extLst>
              </a:tr>
              <a:tr h="467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Cost Management and Resource Optimization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542565"/>
                  </a:ext>
                </a:extLst>
              </a:tr>
              <a:tr h="467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Lifecycle, Backup and DR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3533446"/>
                  </a:ext>
                </a:extLst>
              </a:tr>
              <a:tr h="467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Identity, Security and Compliance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687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03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797744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32133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738424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29222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Fabrick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Banca Sella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Competitor,</a:t>
                      </a:r>
                      <a:r>
                        <a:rPr lang="it-IT" baseline="0" dirty="0"/>
                        <a:t> core banking on old technology (20 years)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3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Flexcube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Cabel/Oracle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On premise only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93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Temenos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5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Easybox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07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69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Scores and weights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113346"/>
              </p:ext>
            </p:extLst>
          </p:nvPr>
        </p:nvGraphicFramePr>
        <p:xfrm>
          <a:off x="6523264" y="734790"/>
          <a:ext cx="5067301" cy="2086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85469">
                  <a:extLst>
                    <a:ext uri="{9D8B030D-6E8A-4147-A177-3AD203B41FA5}">
                      <a16:colId xmlns:a16="http://schemas.microsoft.com/office/drawing/2014/main" val="68658489"/>
                    </a:ext>
                  </a:extLst>
                </a:gridCol>
                <a:gridCol w="981832">
                  <a:extLst>
                    <a:ext uri="{9D8B030D-6E8A-4147-A177-3AD203B41FA5}">
                      <a16:colId xmlns:a16="http://schemas.microsoft.com/office/drawing/2014/main" val="3968356279"/>
                    </a:ext>
                  </a:extLst>
                </a:gridCol>
              </a:tblGrid>
              <a:tr h="2980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Area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Weight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863694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Business Functionalities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407692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Change, release </a:t>
                      </a:r>
                      <a:r>
                        <a:rPr lang="en-GB" sz="1600" dirty="0" err="1">
                          <a:effectLst/>
                        </a:rPr>
                        <a:t>mgmt</a:t>
                      </a:r>
                      <a:r>
                        <a:rPr lang="en-GB" sz="1600" dirty="0">
                          <a:effectLst/>
                        </a:rPr>
                        <a:t> &amp; ITOPS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749713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Monitoring and Analytics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640332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Cost Management and Resource Optimization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542565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Lifecycle, Backup and DR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353344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Identity, Security and Compliance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68703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72483"/>
              </p:ext>
            </p:extLst>
          </p:nvPr>
        </p:nvGraphicFramePr>
        <p:xfrm>
          <a:off x="203200" y="3004457"/>
          <a:ext cx="9520461" cy="3744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7429">
                  <a:extLst>
                    <a:ext uri="{9D8B030D-6E8A-4147-A177-3AD203B41FA5}">
                      <a16:colId xmlns:a16="http://schemas.microsoft.com/office/drawing/2014/main" val="3184037992"/>
                    </a:ext>
                  </a:extLst>
                </a:gridCol>
                <a:gridCol w="1057429">
                  <a:extLst>
                    <a:ext uri="{9D8B030D-6E8A-4147-A177-3AD203B41FA5}">
                      <a16:colId xmlns:a16="http://schemas.microsoft.com/office/drawing/2014/main" val="2599543166"/>
                    </a:ext>
                  </a:extLst>
                </a:gridCol>
                <a:gridCol w="1058329">
                  <a:extLst>
                    <a:ext uri="{9D8B030D-6E8A-4147-A177-3AD203B41FA5}">
                      <a16:colId xmlns:a16="http://schemas.microsoft.com/office/drawing/2014/main" val="4103045581"/>
                    </a:ext>
                  </a:extLst>
                </a:gridCol>
                <a:gridCol w="1057429">
                  <a:extLst>
                    <a:ext uri="{9D8B030D-6E8A-4147-A177-3AD203B41FA5}">
                      <a16:colId xmlns:a16="http://schemas.microsoft.com/office/drawing/2014/main" val="2303907941"/>
                    </a:ext>
                  </a:extLst>
                </a:gridCol>
                <a:gridCol w="1058329">
                  <a:extLst>
                    <a:ext uri="{9D8B030D-6E8A-4147-A177-3AD203B41FA5}">
                      <a16:colId xmlns:a16="http://schemas.microsoft.com/office/drawing/2014/main" val="539444746"/>
                    </a:ext>
                  </a:extLst>
                </a:gridCol>
                <a:gridCol w="1057429">
                  <a:extLst>
                    <a:ext uri="{9D8B030D-6E8A-4147-A177-3AD203B41FA5}">
                      <a16:colId xmlns:a16="http://schemas.microsoft.com/office/drawing/2014/main" val="4238664621"/>
                    </a:ext>
                  </a:extLst>
                </a:gridCol>
                <a:gridCol w="1058329">
                  <a:extLst>
                    <a:ext uri="{9D8B030D-6E8A-4147-A177-3AD203B41FA5}">
                      <a16:colId xmlns:a16="http://schemas.microsoft.com/office/drawing/2014/main" val="140524396"/>
                    </a:ext>
                  </a:extLst>
                </a:gridCol>
                <a:gridCol w="1057429">
                  <a:extLst>
                    <a:ext uri="{9D8B030D-6E8A-4147-A177-3AD203B41FA5}">
                      <a16:colId xmlns:a16="http://schemas.microsoft.com/office/drawing/2014/main" val="1902687338"/>
                    </a:ext>
                  </a:extLst>
                </a:gridCol>
                <a:gridCol w="1058329">
                  <a:extLst>
                    <a:ext uri="{9D8B030D-6E8A-4147-A177-3AD203B41FA5}">
                      <a16:colId xmlns:a16="http://schemas.microsoft.com/office/drawing/2014/main" val="2606637283"/>
                    </a:ext>
                  </a:extLst>
                </a:gridCol>
              </a:tblGrid>
              <a:tr h="19948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Core Banking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Business Functionalities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Change, release </a:t>
                      </a:r>
                      <a:r>
                        <a:rPr lang="en-GB" sz="1600" dirty="0" err="1">
                          <a:effectLst/>
                        </a:rPr>
                        <a:t>mgmt</a:t>
                      </a:r>
                      <a:r>
                        <a:rPr lang="en-GB" sz="1600" dirty="0">
                          <a:effectLst/>
                        </a:rPr>
                        <a:t> &amp; ITOPS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Monitoring and Analytics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Cost Management and Resource Optimization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Lifecycle, Backup and DR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Identity, Security and Compliance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Total Score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Weighted total score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940324"/>
                  </a:ext>
                </a:extLst>
              </a:tr>
              <a:tr h="3687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Temenos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112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34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173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FF0000"/>
                          </a:solidFill>
                          <a:effectLst/>
                        </a:rPr>
                        <a:t>368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9472493"/>
                  </a:ext>
                </a:extLst>
              </a:tr>
              <a:tr h="3687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SIA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68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31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122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299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3187625"/>
                  </a:ext>
                </a:extLst>
              </a:tr>
              <a:tr h="3687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Fabrick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FF0000"/>
                          </a:solidFill>
                          <a:effectLst/>
                        </a:rPr>
                        <a:t>189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364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0716651"/>
                  </a:ext>
                </a:extLst>
              </a:tr>
              <a:tr h="3687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Cabel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128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177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335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9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65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Recap on outsourcing decision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Activity is strategic?</a:t>
            </a:r>
          </a:p>
          <a:p>
            <a:r>
              <a:rPr lang="it-IT" dirty="0"/>
              <a:t>Activity can be fully described?</a:t>
            </a:r>
          </a:p>
          <a:p>
            <a:r>
              <a:rPr lang="it-IT" dirty="0"/>
              <a:t>Activity can be performed outside at lower cost / better quality?</a:t>
            </a:r>
          </a:p>
          <a:p>
            <a:r>
              <a:rPr lang="it-IT" dirty="0"/>
              <a:t>Activity is subject to legal constraints?</a:t>
            </a:r>
          </a:p>
          <a:p>
            <a:endParaRPr lang="it-IT" dirty="0"/>
          </a:p>
          <a:p>
            <a:r>
              <a:rPr lang="it-IT" dirty="0"/>
              <a:t>To be answered </a:t>
            </a:r>
          </a:p>
          <a:p>
            <a:pPr lvl="1"/>
            <a:r>
              <a:rPr lang="it-IT" dirty="0"/>
              <a:t>On infrastructure</a:t>
            </a:r>
          </a:p>
          <a:p>
            <a:pPr lvl="1"/>
            <a:r>
              <a:rPr lang="it-IT" dirty="0"/>
              <a:t>On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8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Infrastructure</a:t>
            </a:r>
          </a:p>
          <a:p>
            <a:pPr lvl="1"/>
            <a:r>
              <a:rPr lang="it-IT" dirty="0"/>
              <a:t>Strategic: no</a:t>
            </a:r>
          </a:p>
          <a:p>
            <a:pPr lvl="1"/>
            <a:r>
              <a:rPr lang="it-IT" dirty="0"/>
              <a:t>Fully describable: yes (commodity)</a:t>
            </a:r>
          </a:p>
          <a:p>
            <a:pPr lvl="1"/>
            <a:r>
              <a:rPr lang="it-IT" dirty="0"/>
              <a:t>Better price / quality: better quality, price to be analyzed</a:t>
            </a:r>
          </a:p>
          <a:p>
            <a:pPr lvl="1"/>
            <a:r>
              <a:rPr lang="it-IT" dirty="0"/>
              <a:t>Legal constraints: yes </a:t>
            </a:r>
          </a:p>
          <a:p>
            <a:r>
              <a:rPr lang="it-IT" dirty="0"/>
              <a:t>Application: core banking</a:t>
            </a:r>
          </a:p>
          <a:p>
            <a:pPr lvl="1"/>
            <a:r>
              <a:rPr lang="it-IT" dirty="0"/>
              <a:t>Strategic: no</a:t>
            </a:r>
          </a:p>
          <a:p>
            <a:pPr lvl="1"/>
            <a:r>
              <a:rPr lang="it-IT" dirty="0"/>
              <a:t>Fully describable: yes (commodity)</a:t>
            </a:r>
          </a:p>
          <a:p>
            <a:pPr lvl="1"/>
            <a:r>
              <a:rPr lang="it-IT" dirty="0"/>
              <a:t>Better price / quality: to be analyzed</a:t>
            </a:r>
          </a:p>
          <a:p>
            <a:pPr lvl="1"/>
            <a:r>
              <a:rPr lang="it-IT" dirty="0"/>
              <a:t>Legal constraints: yes </a:t>
            </a:r>
          </a:p>
          <a:p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9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Flowe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Newco from Banca Mediolanum s.p.a.</a:t>
            </a:r>
          </a:p>
          <a:p>
            <a:endParaRPr lang="it-IT" dirty="0"/>
          </a:p>
          <a:p>
            <a:r>
              <a:rPr lang="it-IT" dirty="0"/>
              <a:t>Goals</a:t>
            </a:r>
          </a:p>
          <a:p>
            <a:pPr lvl="1"/>
            <a:r>
              <a:rPr lang="it-IT" dirty="0"/>
              <a:t>Attract a different customer base</a:t>
            </a:r>
          </a:p>
          <a:p>
            <a:pPr lvl="1"/>
            <a:r>
              <a:rPr lang="it-IT" dirty="0"/>
              <a:t>Learn about ‘new’ banks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31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Analysis, after the 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Infrastructure</a:t>
            </a:r>
          </a:p>
          <a:p>
            <a:pPr lvl="1"/>
            <a:r>
              <a:rPr lang="it-IT" dirty="0"/>
              <a:t>Pros: </a:t>
            </a:r>
          </a:p>
          <a:p>
            <a:pPr lvl="2"/>
            <a:r>
              <a:rPr lang="it-IT" dirty="0"/>
              <a:t>Ease in scaling up with #customers (also abruptly)</a:t>
            </a:r>
          </a:p>
          <a:p>
            <a:pPr lvl="2"/>
            <a:r>
              <a:rPr lang="it-IT" dirty="0"/>
              <a:t>No investment in hardware, no need to forecast the #customers</a:t>
            </a:r>
          </a:p>
          <a:p>
            <a:pPr lvl="2"/>
            <a:r>
              <a:rPr lang="it-IT" dirty="0"/>
              <a:t>No investment in staff to operate and mantain the infrastructure </a:t>
            </a:r>
          </a:p>
          <a:p>
            <a:pPr lvl="2"/>
            <a:r>
              <a:rPr lang="it-IT" dirty="0"/>
              <a:t>Possibility to change the pricing model	</a:t>
            </a:r>
          </a:p>
          <a:p>
            <a:pPr lvl="2"/>
            <a:r>
              <a:rPr lang="it-IT" dirty="0"/>
              <a:t>Related cost very clear </a:t>
            </a:r>
          </a:p>
          <a:p>
            <a:pPr lvl="2"/>
            <a:r>
              <a:rPr lang="it-IT" dirty="0"/>
              <a:t>Fast deployment</a:t>
            </a:r>
          </a:p>
          <a:p>
            <a:r>
              <a:rPr lang="it-IT" dirty="0"/>
              <a:t>Application</a:t>
            </a:r>
          </a:p>
          <a:p>
            <a:pPr lvl="1"/>
            <a:r>
              <a:rPr lang="it-IT" dirty="0"/>
              <a:t>Pros</a:t>
            </a:r>
          </a:p>
          <a:p>
            <a:pPr lvl="2"/>
            <a:r>
              <a:rPr lang="it-IT" dirty="0"/>
              <a:t>Fast deployment</a:t>
            </a:r>
          </a:p>
          <a:p>
            <a:pPr lvl="1"/>
            <a:r>
              <a:rPr lang="it-IT" dirty="0"/>
              <a:t>Cons</a:t>
            </a:r>
          </a:p>
          <a:p>
            <a:pPr lvl="2"/>
            <a:r>
              <a:rPr lang="it-IT" dirty="0"/>
              <a:t>T24 changes, some downtime (overnight)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89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Selection of other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Anti Money Laundering: Temenos</a:t>
            </a:r>
          </a:p>
          <a:p>
            <a:pPr lvl="1"/>
            <a:r>
              <a:rPr lang="it-IT" dirty="0"/>
              <a:t>Monitor transactions and customer, identify suspicious transactions</a:t>
            </a:r>
          </a:p>
          <a:p>
            <a:r>
              <a:rPr lang="it-IT" dirty="0"/>
              <a:t>Strong Customer Authentication (SCA): Gemaito</a:t>
            </a:r>
          </a:p>
          <a:p>
            <a:pPr lvl="1"/>
            <a:r>
              <a:rPr lang="it-IT" dirty="0"/>
              <a:t>At least two factors to authenticate customer (from PSD2)</a:t>
            </a:r>
          </a:p>
          <a:p>
            <a:r>
              <a:rPr lang="it-IT" dirty="0"/>
              <a:t>Dynamic Linking: Gemaito</a:t>
            </a:r>
          </a:p>
          <a:p>
            <a:pPr lvl="1"/>
            <a:r>
              <a:rPr lang="it-IT" dirty="0"/>
              <a:t>One time password for digital payments (from PSD2)</a:t>
            </a:r>
          </a:p>
          <a:p>
            <a:r>
              <a:rPr lang="it-IT" dirty="0"/>
              <a:t>Payments (Card management, payment gateway): SIA</a:t>
            </a:r>
          </a:p>
          <a:p>
            <a:pPr lvl="1"/>
            <a:r>
              <a:rPr lang="it-IT" dirty="0"/>
              <a:t>Interfaces Core banking with the payment circuit (credit cards, wire transfers)</a:t>
            </a:r>
          </a:p>
          <a:p>
            <a:r>
              <a:rPr lang="it-IT" dirty="0"/>
              <a:t>Contract signature: Infocert</a:t>
            </a:r>
          </a:p>
          <a:p>
            <a:pPr lvl="1"/>
            <a:r>
              <a:rPr lang="it-IT" dirty="0"/>
              <a:t>Supports signature of contract customer – bank, stores the contract (all digital)</a:t>
            </a:r>
          </a:p>
          <a:p>
            <a:r>
              <a:rPr lang="it-IT" dirty="0"/>
              <a:t>Know Your Customer: Infocert</a:t>
            </a:r>
          </a:p>
          <a:p>
            <a:pPr lvl="1"/>
            <a:r>
              <a:rPr lang="it-IT" dirty="0"/>
              <a:t>Characterize financial profile of customer at contract signature </a:t>
            </a:r>
          </a:p>
        </p:txBody>
      </p:sp>
    </p:spTree>
    <p:extLst>
      <p:ext uri="{BB962C8B-B14F-4D97-AF65-F5344CB8AC3E}">
        <p14:creationId xmlns:p14="http://schemas.microsoft.com/office/powerpoint/2010/main" val="925986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magin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65364"/>
            <a:ext cx="8527415" cy="571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62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Deployment</a:t>
            </a:r>
            <a:endParaRPr lang="en-US" dirty="0"/>
          </a:p>
        </p:txBody>
      </p:sp>
      <p:pic>
        <p:nvPicPr>
          <p:cNvPr id="4" name="Picture 3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30" y="432707"/>
            <a:ext cx="8209008" cy="59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12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Scenario: new customer registration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550986"/>
              </p:ext>
            </p:extLst>
          </p:nvPr>
        </p:nvGraphicFramePr>
        <p:xfrm>
          <a:off x="3494314" y="1428742"/>
          <a:ext cx="6025242" cy="5363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215">
                  <a:extLst>
                    <a:ext uri="{9D8B030D-6E8A-4147-A177-3AD203B41FA5}">
                      <a16:colId xmlns:a16="http://schemas.microsoft.com/office/drawing/2014/main" val="3185393025"/>
                    </a:ext>
                  </a:extLst>
                </a:gridCol>
                <a:gridCol w="3652450">
                  <a:extLst>
                    <a:ext uri="{9D8B030D-6E8A-4147-A177-3AD203B41FA5}">
                      <a16:colId xmlns:a16="http://schemas.microsoft.com/office/drawing/2014/main" val="4264062049"/>
                    </a:ext>
                  </a:extLst>
                </a:gridCol>
                <a:gridCol w="1612577">
                  <a:extLst>
                    <a:ext uri="{9D8B030D-6E8A-4147-A177-3AD203B41FA5}">
                      <a16:colId xmlns:a16="http://schemas.microsoft.com/office/drawing/2014/main" val="704650802"/>
                    </a:ext>
                  </a:extLst>
                </a:gridCol>
              </a:tblGrid>
              <a:tr h="2137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Component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656450415"/>
                  </a:ext>
                </a:extLst>
              </a:tr>
              <a:tr h="430859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User opens the application for the first time and starts the registration process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3675605171"/>
                  </a:ext>
                </a:extLst>
              </a:tr>
              <a:tr h="21375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User inserts his/her phone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251445135"/>
                  </a:ext>
                </a:extLst>
              </a:tr>
              <a:tr h="21375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Phone number validation through OTP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Orchestrator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2548947700"/>
                  </a:ext>
                </a:extLst>
              </a:tr>
              <a:tr h="21375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User chooses a passcode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Orchestrator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2825022796"/>
                  </a:ext>
                </a:extLst>
              </a:tr>
              <a:tr h="21375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User inserts his/her email 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2592432014"/>
                  </a:ext>
                </a:extLst>
              </a:tr>
              <a:tr h="21375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Email address validation through OTP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Orchestrator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020562851"/>
                  </a:ext>
                </a:extLst>
              </a:tr>
              <a:tr h="430859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P0 sends pre-contractual information documents to the user’s email 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Notification Engine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559944024"/>
                  </a:ext>
                </a:extLst>
              </a:tr>
              <a:tr h="21375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User inserts personal information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3612052168"/>
                  </a:ext>
                </a:extLst>
              </a:tr>
              <a:tr h="21375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8a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User scans passport or ID with NFC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615887740"/>
                  </a:ext>
                </a:extLst>
              </a:tr>
              <a:tr h="430859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P0 sends the information to be validated to the relevant service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Orchestrator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500048482"/>
                  </a:ext>
                </a:extLst>
              </a:tr>
              <a:tr h="21375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External service validates the document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KYC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3677855512"/>
                  </a:ext>
                </a:extLst>
              </a:tr>
              <a:tr h="21375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User records a short video of himself/herself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3631991102"/>
                  </a:ext>
                </a:extLst>
              </a:tr>
              <a:tr h="430859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P0 sends the video to be validated to the external service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KYC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263420468"/>
                  </a:ext>
                </a:extLst>
              </a:tr>
              <a:tr h="21375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User inserts his/her income profile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721858158"/>
                  </a:ext>
                </a:extLst>
              </a:tr>
              <a:tr h="430859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P0 uses the external AML service to assign an expenditure profile to the 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AML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3433141368"/>
                  </a:ext>
                </a:extLst>
              </a:tr>
              <a:tr h="21375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P0 prepares the contract for the 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Orchestrator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2235539720"/>
                  </a:ext>
                </a:extLst>
              </a:tr>
              <a:tr h="21375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User signs digitally the contract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Digital Signature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2473458520"/>
                  </a:ext>
                </a:extLst>
              </a:tr>
              <a:tr h="430859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P0 sends the signed contract to the 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Notification Manager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254474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0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Scenario: payment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408316"/>
              </p:ext>
            </p:extLst>
          </p:nvPr>
        </p:nvGraphicFramePr>
        <p:xfrm>
          <a:off x="2677885" y="1690689"/>
          <a:ext cx="6882493" cy="4179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8376">
                  <a:extLst>
                    <a:ext uri="{9D8B030D-6E8A-4147-A177-3AD203B41FA5}">
                      <a16:colId xmlns:a16="http://schemas.microsoft.com/office/drawing/2014/main" val="1184264222"/>
                    </a:ext>
                  </a:extLst>
                </a:gridCol>
                <a:gridCol w="4172108">
                  <a:extLst>
                    <a:ext uri="{9D8B030D-6E8A-4147-A177-3AD203B41FA5}">
                      <a16:colId xmlns:a16="http://schemas.microsoft.com/office/drawing/2014/main" val="1064908607"/>
                    </a:ext>
                  </a:extLst>
                </a:gridCol>
                <a:gridCol w="1842009">
                  <a:extLst>
                    <a:ext uri="{9D8B030D-6E8A-4147-A177-3AD203B41FA5}">
                      <a16:colId xmlns:a16="http://schemas.microsoft.com/office/drawing/2014/main" val="1300187123"/>
                    </a:ext>
                  </a:extLst>
                </a:gridCol>
              </a:tblGrid>
              <a:tr h="292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Step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Component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4162397"/>
                  </a:ext>
                </a:extLst>
              </a:tr>
              <a:tr h="292739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User pays in a shop with the debit card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2704764"/>
                  </a:ext>
                </a:extLst>
              </a:tr>
              <a:tr h="598992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Card Management System handles the card payment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Card Management System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157273"/>
                  </a:ext>
                </a:extLst>
              </a:tr>
              <a:tr h="905246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Core Banking update the bank account balance and transaction accordingly to the payment notified by the Card Management System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Core Banking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824701"/>
                  </a:ext>
                </a:extLst>
              </a:tr>
              <a:tr h="598992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P0 receives the card payment event, and it updates the user’s transaction list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Orchestrator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5037890"/>
                  </a:ext>
                </a:extLst>
              </a:tr>
              <a:tr h="598992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P0 notifies to app the successful payment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Notification Manager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984064"/>
                  </a:ext>
                </a:extLst>
              </a:tr>
              <a:tr h="292739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App shows the push notification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3530753"/>
                  </a:ext>
                </a:extLst>
              </a:tr>
              <a:tr h="598992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If the user opens the app, the transaction list is updated with the new transaction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351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022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case study on outsourcing and definition of architecture for a financial service provider</a:t>
            </a:r>
          </a:p>
          <a:p>
            <a:r>
              <a:rPr lang="it-IT" dirty="0"/>
              <a:t>Outsourcing allows to start fast, scale up, control expenditures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5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financial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Payments</a:t>
            </a:r>
          </a:p>
          <a:p>
            <a:r>
              <a:rPr lang="it-IT" dirty="0"/>
              <a:t>Lending</a:t>
            </a:r>
          </a:p>
          <a:p>
            <a:r>
              <a:rPr lang="it-IT" dirty="0"/>
              <a:t>Insurance</a:t>
            </a:r>
          </a:p>
          <a:p>
            <a:r>
              <a:rPr lang="it-IT" dirty="0"/>
              <a:t>Money management</a:t>
            </a:r>
          </a:p>
          <a:p>
            <a:r>
              <a:rPr lang="it-IT" dirty="0"/>
              <a:t>Wealth management </a:t>
            </a:r>
          </a:p>
          <a:p>
            <a:r>
              <a:rPr lang="it-IT" dirty="0"/>
              <a:t>Trading 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3045278" y="1764166"/>
            <a:ext cx="1812472" cy="6368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Flowe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4365171" y="3260272"/>
            <a:ext cx="1812472" cy="6368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(Flowe)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64828" y="1960562"/>
            <a:ext cx="4059972" cy="2284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Traditional banks cover more than one item, possibly all of them</a:t>
            </a:r>
          </a:p>
        </p:txBody>
      </p:sp>
    </p:spTree>
    <p:extLst>
      <p:ext uri="{BB962C8B-B14F-4D97-AF65-F5344CB8AC3E}">
        <p14:creationId xmlns:p14="http://schemas.microsoft.com/office/powerpoint/2010/main" val="60164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Personas in 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Innovators</a:t>
            </a:r>
          </a:p>
          <a:p>
            <a:r>
              <a:rPr lang="it-IT" dirty="0"/>
              <a:t>Best price</a:t>
            </a:r>
          </a:p>
          <a:p>
            <a:r>
              <a:rPr lang="it-IT" dirty="0"/>
              <a:t>Best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9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New bank scenarios (Flowe competitors)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904688"/>
              </p:ext>
            </p:extLst>
          </p:nvPr>
        </p:nvGraphicFramePr>
        <p:xfrm>
          <a:off x="838200" y="1825625"/>
          <a:ext cx="10515599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485">
                  <a:extLst>
                    <a:ext uri="{9D8B030D-6E8A-4147-A177-3AD203B41FA5}">
                      <a16:colId xmlns:a16="http://schemas.microsoft.com/office/drawing/2014/main" val="1909385353"/>
                    </a:ext>
                  </a:extLst>
                </a:gridCol>
                <a:gridCol w="2763408">
                  <a:extLst>
                    <a:ext uri="{9D8B030D-6E8A-4147-A177-3AD203B41FA5}">
                      <a16:colId xmlns:a16="http://schemas.microsoft.com/office/drawing/2014/main" val="255548890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4195509320"/>
                    </a:ext>
                  </a:extLst>
                </a:gridCol>
                <a:gridCol w="4503963">
                  <a:extLst>
                    <a:ext uri="{9D8B030D-6E8A-4147-A177-3AD203B41FA5}">
                      <a16:colId xmlns:a16="http://schemas.microsoft.com/office/drawing/2014/main" val="752121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4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Revolut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Account, payments, credit</a:t>
                      </a:r>
                      <a:r>
                        <a:rPr lang="it-IT" baseline="0" dirty="0"/>
                        <a:t> cards, expenses per category,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10M users, 3500 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SDK.finance</a:t>
                      </a:r>
                      <a:r>
                        <a:rPr lang="it-IT" baseline="0" dirty="0"/>
                        <a:t>  (Customization, o</a:t>
                      </a:r>
                      <a:r>
                        <a:rPr lang="it-IT" dirty="0"/>
                        <a:t>n premise)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8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Account, money management, credit cards, payments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Salt Edge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Hype (Banca Sella)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Account, payments, apple pay,</a:t>
                      </a:r>
                      <a:r>
                        <a:rPr lang="it-IT" baseline="0" dirty="0"/>
                        <a:t> google pay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Fabrick (Banca Sella)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1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Payments, credit cards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Mambu (SaaS)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8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Satispay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Payments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4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Flowe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Account, payments,</a:t>
                      </a:r>
                      <a:r>
                        <a:rPr lang="it-IT" baseline="0" dirty="0"/>
                        <a:t> credit cards. Educational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Temenos, Azure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1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26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Flowe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Well being</a:t>
            </a:r>
          </a:p>
          <a:p>
            <a:r>
              <a:rPr lang="it-IT" dirty="0"/>
              <a:t>Sustainability</a:t>
            </a:r>
          </a:p>
          <a:p>
            <a:pPr marL="0" indent="0">
              <a:buNone/>
            </a:pPr>
            <a:r>
              <a:rPr lang="it-IT" dirty="0"/>
              <a:t>		well being economy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B certified company (pending), zero carbon emission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9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magin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563336"/>
            <a:ext cx="10989127" cy="61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Organizational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50 people</a:t>
            </a:r>
          </a:p>
          <a:p>
            <a:r>
              <a:rPr lang="it-IT" dirty="0"/>
              <a:t>Shared with Mediolanum</a:t>
            </a:r>
          </a:p>
          <a:p>
            <a:pPr lvl="1"/>
            <a:r>
              <a:rPr lang="it-IT" dirty="0"/>
              <a:t>HR, Purchase, legal, internal audit, risk, compliance</a:t>
            </a:r>
          </a:p>
          <a:p>
            <a:r>
              <a:rPr lang="it-IT" dirty="0"/>
              <a:t>5 ‘perspectives’</a:t>
            </a:r>
          </a:p>
          <a:p>
            <a:pPr lvl="1"/>
            <a:r>
              <a:rPr lang="it-IT" dirty="0"/>
              <a:t>Value ecosystem</a:t>
            </a:r>
          </a:p>
          <a:p>
            <a:pPr lvl="1"/>
            <a:r>
              <a:rPr lang="it-IT" dirty="0"/>
              <a:t>Experience design  (IT staff)</a:t>
            </a:r>
          </a:p>
          <a:p>
            <a:pPr lvl="1"/>
            <a:r>
              <a:rPr lang="it-IT" dirty="0"/>
              <a:t>Augmented intelligence (IT staff)</a:t>
            </a:r>
          </a:p>
          <a:p>
            <a:pPr lvl="1"/>
            <a:r>
              <a:rPr lang="it-IT" dirty="0"/>
              <a:t>Happiness and services (IT staff)</a:t>
            </a:r>
          </a:p>
          <a:p>
            <a:pPr lvl="1"/>
            <a:r>
              <a:rPr lang="it-IT" dirty="0"/>
              <a:t>Culture studios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7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 decisions (from company strategy)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Start from scratch (nothing from Banca Mediolanum)</a:t>
            </a:r>
          </a:p>
          <a:p>
            <a:r>
              <a:rPr lang="it-IT" dirty="0"/>
              <a:t>Start fast, provide scalability (#users)</a:t>
            </a:r>
          </a:p>
          <a:p>
            <a:r>
              <a:rPr lang="it-IT" dirty="0"/>
              <a:t>Concentrate on user experience</a:t>
            </a:r>
          </a:p>
          <a:p>
            <a:r>
              <a:rPr lang="it-IT" dirty="0"/>
              <a:t>Focus on developing an ecosystem for people well being</a:t>
            </a:r>
          </a:p>
          <a:p>
            <a:pPr lvl="1"/>
            <a:r>
              <a:rPr lang="it-IT" dirty="0"/>
              <a:t>Content on well being</a:t>
            </a:r>
          </a:p>
          <a:p>
            <a:pPr lvl="2"/>
            <a:r>
              <a:rPr lang="it-IT" dirty="0"/>
              <a:t>Nutrition, health</a:t>
            </a:r>
          </a:p>
          <a:p>
            <a:pPr lvl="1"/>
            <a:r>
              <a:rPr lang="it-IT" dirty="0"/>
              <a:t>Sustainability initiatives and metrics, company and individual </a:t>
            </a:r>
          </a:p>
          <a:p>
            <a:pPr lvl="2"/>
            <a:r>
              <a:rPr lang="it-IT" dirty="0"/>
              <a:t>Plastic cleaning, ocean cleaning, CO2 reduction</a:t>
            </a:r>
          </a:p>
          <a:p>
            <a:pPr lvl="1"/>
            <a:r>
              <a:rPr lang="it-IT" dirty="0"/>
              <a:t>Gamification</a:t>
            </a:r>
          </a:p>
          <a:p>
            <a:pPr lvl="2"/>
            <a:r>
              <a:rPr lang="it-IT" dirty="0"/>
              <a:t>Use of app and financial education</a:t>
            </a:r>
          </a:p>
          <a:p>
            <a:r>
              <a:rPr lang="it-IT" dirty="0"/>
              <a:t>Outsource </a:t>
            </a:r>
          </a:p>
          <a:p>
            <a:pPr lvl="1"/>
            <a:r>
              <a:rPr lang="it-IT" dirty="0"/>
              <a:t>Core banking (not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strategic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Infrastructure (Azure)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8458200" y="1543050"/>
            <a:ext cx="3322864" cy="17226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0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Microsoft Office PowerPoint</Application>
  <PresentationFormat>Widescreen</PresentationFormat>
  <Paragraphs>347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Lucida Sans Unicode</vt:lpstr>
      <vt:lpstr>Tahoma</vt:lpstr>
      <vt:lpstr>Office Theme</vt:lpstr>
      <vt:lpstr>Flowe – an outsourcing case study</vt:lpstr>
      <vt:lpstr>Flowe</vt:lpstr>
      <vt:lpstr>The financial landscape</vt:lpstr>
      <vt:lpstr>Personas in finance</vt:lpstr>
      <vt:lpstr>New bank scenarios (Flowe competitors)</vt:lpstr>
      <vt:lpstr>Flowe values</vt:lpstr>
      <vt:lpstr>PowerPoint Presentation</vt:lpstr>
      <vt:lpstr>Organizational chart</vt:lpstr>
      <vt:lpstr>IT decisions (from company strategy)</vt:lpstr>
      <vt:lpstr>Outsourcing</vt:lpstr>
      <vt:lpstr>Infrastructure selection </vt:lpstr>
      <vt:lpstr>Application selection</vt:lpstr>
      <vt:lpstr>Core banking</vt:lpstr>
      <vt:lpstr>Functions</vt:lpstr>
      <vt:lpstr>Weights</vt:lpstr>
      <vt:lpstr>Options</vt:lpstr>
      <vt:lpstr>Scores and weights</vt:lpstr>
      <vt:lpstr>Recap on outsourcing decision </vt:lpstr>
      <vt:lpstr>PowerPoint Presentation</vt:lpstr>
      <vt:lpstr>Analysis, after the fact</vt:lpstr>
      <vt:lpstr>Selection of other services</vt:lpstr>
      <vt:lpstr>Architecture</vt:lpstr>
      <vt:lpstr>Deployment</vt:lpstr>
      <vt:lpstr>Scenario: new customer registration </vt:lpstr>
      <vt:lpstr>Scenario: payment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 – an outsourcing case study</dc:title>
  <dc:creator>softeng-lab1-dell</dc:creator>
  <cp:lastModifiedBy>Maurizio  Morisio</cp:lastModifiedBy>
  <cp:revision>24</cp:revision>
  <dcterms:created xsi:type="dcterms:W3CDTF">2021-01-05T10:14:07Z</dcterms:created>
  <dcterms:modified xsi:type="dcterms:W3CDTF">2022-12-21T17:40:29Z</dcterms:modified>
</cp:coreProperties>
</file>