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4"/>
  </p:sldMasterIdLst>
  <p:notesMasterIdLst>
    <p:notesMasterId r:id="rId11"/>
  </p:notesMasterIdLst>
  <p:sldIdLst>
    <p:sldId id="265" r:id="rId5"/>
    <p:sldId id="257" r:id="rId6"/>
    <p:sldId id="258" r:id="rId7"/>
    <p:sldId id="266" r:id="rId8"/>
    <p:sldId id="260"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F45853-636E-4F4C-ABA2-84524D60C1BC}" v="40" dt="2021-10-08T05:53:53.7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69" autoAdjust="0"/>
  </p:normalViewPr>
  <p:slideViewPr>
    <p:cSldViewPr snapToGrid="0">
      <p:cViewPr varScale="1">
        <p:scale>
          <a:sx n="112" d="100"/>
          <a:sy n="112" d="100"/>
        </p:scale>
        <p:origin x="2136"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t McRae" userId="S::c3304405@uon.edu.au::fa39636d-f2cb-460b-9c58-6db16dee173b" providerId="AD" clId="Web-{A4F45853-636E-4F4C-ABA2-84524D60C1BC}"/>
    <pc:docChg chg="modSld">
      <pc:chgData name="Kurt McRae" userId="S::c3304405@uon.edu.au::fa39636d-f2cb-460b-9c58-6db16dee173b" providerId="AD" clId="Web-{A4F45853-636E-4F4C-ABA2-84524D60C1BC}" dt="2021-10-08T05:53:50.398" v="35"/>
      <pc:docMkLst>
        <pc:docMk/>
      </pc:docMkLst>
      <pc:sldChg chg="modSp">
        <pc:chgData name="Kurt McRae" userId="S::c3304405@uon.edu.au::fa39636d-f2cb-460b-9c58-6db16dee173b" providerId="AD" clId="Web-{A4F45853-636E-4F4C-ABA2-84524D60C1BC}" dt="2021-10-08T05:53:50.398" v="35"/>
        <pc:sldMkLst>
          <pc:docMk/>
          <pc:sldMk cId="395353074" sldId="258"/>
        </pc:sldMkLst>
        <pc:graphicFrameChg chg="mod modGraphic">
          <ac:chgData name="Kurt McRae" userId="S::c3304405@uon.edu.au::fa39636d-f2cb-460b-9c58-6db16dee173b" providerId="AD" clId="Web-{A4F45853-636E-4F4C-ABA2-84524D60C1BC}" dt="2021-10-08T05:53:50.398" v="35"/>
          <ac:graphicFrameMkLst>
            <pc:docMk/>
            <pc:sldMk cId="395353074" sldId="258"/>
            <ac:graphicFrameMk id="4" creationId="{C2CA4948-B29E-49EE-ADA0-7304D3DAEFAD}"/>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9D89C-AA2E-4585-AD6A-D846DD2D625A}" type="datetimeFigureOut">
              <a:rPr lang="en-AU" smtClean="0"/>
              <a:t>7/10/2021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4F89C0-AFD2-4413-999D-94D37B907C93}" type="slidenum">
              <a:rPr lang="en-AU" smtClean="0"/>
              <a:t>‹#›</a:t>
            </a:fld>
            <a:endParaRPr lang="en-AU"/>
          </a:p>
        </p:txBody>
      </p:sp>
    </p:spTree>
    <p:extLst>
      <p:ext uri="{BB962C8B-B14F-4D97-AF65-F5344CB8AC3E}">
        <p14:creationId xmlns:p14="http://schemas.microsoft.com/office/powerpoint/2010/main" val="146949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D4F89C0-AFD2-4413-999D-94D37B907C93}" type="slidenum">
              <a:rPr lang="en-AU" smtClean="0"/>
              <a:t>1</a:t>
            </a:fld>
            <a:endParaRPr lang="en-AU"/>
          </a:p>
        </p:txBody>
      </p:sp>
    </p:spTree>
    <p:extLst>
      <p:ext uri="{BB962C8B-B14F-4D97-AF65-F5344CB8AC3E}">
        <p14:creationId xmlns:p14="http://schemas.microsoft.com/office/powerpoint/2010/main" val="134112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Art View is an augmented reality app designed to enhance the searchability and browsability of artwork in a gallery setting – it integrates online features such as map navigation, search and browsability and integrates them seamlessly into the real world experience. </a:t>
            </a:r>
          </a:p>
          <a:p>
            <a:r>
              <a:rPr lang="en-AU" dirty="0"/>
              <a:t>Our target demographic are people who generally attend art galleries. According to ABS statistics this generally skews toward females, older age groups, more highly educated and from an English speaking background.</a:t>
            </a:r>
          </a:p>
          <a:p>
            <a:r>
              <a:rPr lang="en-AU" dirty="0"/>
              <a:t>Considering the current awareness and adoption of Augmented Reality devices among this group Art View aims to offers a very simple, familiar and intuitive user interface.     </a:t>
            </a:r>
          </a:p>
          <a:p>
            <a:endParaRPr lang="en-AU" dirty="0"/>
          </a:p>
          <a:p>
            <a:pPr marL="171450" indent="-171450">
              <a:buFont typeface="Arial" panose="020B0604020202020204" pitchFamily="34" charset="0"/>
              <a:buChar char="•"/>
            </a:pPr>
            <a:endParaRPr lang="en-AU" dirty="0"/>
          </a:p>
          <a:p>
            <a:endParaRPr lang="en-AU" dirty="0"/>
          </a:p>
        </p:txBody>
      </p:sp>
      <p:sp>
        <p:nvSpPr>
          <p:cNvPr id="4" name="Slide Number Placeholder 3"/>
          <p:cNvSpPr>
            <a:spLocks noGrp="1"/>
          </p:cNvSpPr>
          <p:nvPr>
            <p:ph type="sldNum" sz="quarter" idx="5"/>
          </p:nvPr>
        </p:nvSpPr>
        <p:spPr/>
        <p:txBody>
          <a:bodyPr/>
          <a:lstStyle/>
          <a:p>
            <a:fld id="{3D4F89C0-AFD2-4413-999D-94D37B907C93}" type="slidenum">
              <a:rPr lang="en-AU" smtClean="0"/>
              <a:t>2</a:t>
            </a:fld>
            <a:endParaRPr lang="en-AU"/>
          </a:p>
        </p:txBody>
      </p:sp>
    </p:spTree>
    <p:extLst>
      <p:ext uri="{BB962C8B-B14F-4D97-AF65-F5344CB8AC3E}">
        <p14:creationId xmlns:p14="http://schemas.microsoft.com/office/powerpoint/2010/main" val="22247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We will now provide a guided tour of our interface by using our 3 scenarios as examples: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These include: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AU" sz="1200" dirty="0">
                <a:effectLst/>
              </a:rPr>
              <a:t>Finding where you are in the art gallery and navigating to a specific artwork.</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AU" sz="1200" dirty="0">
                <a:effectLst/>
              </a:rPr>
              <a:t>Searching for a specific category of artwork and navigating to a result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AU" sz="1200" dirty="0">
                <a:effectLst/>
              </a:rPr>
              <a:t>Turning on artwork placards and viewing detailed information about an artwork </a:t>
            </a: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Emma – Navigate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Search – Kan</a:t>
            </a:r>
          </a:p>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Kurt - Placards</a:t>
            </a:r>
          </a:p>
          <a:p>
            <a:endParaRPr lang="en-AU" dirty="0"/>
          </a:p>
        </p:txBody>
      </p:sp>
      <p:sp>
        <p:nvSpPr>
          <p:cNvPr id="4" name="Slide Number Placeholder 3"/>
          <p:cNvSpPr>
            <a:spLocks noGrp="1"/>
          </p:cNvSpPr>
          <p:nvPr>
            <p:ph type="sldNum" sz="quarter" idx="5"/>
          </p:nvPr>
        </p:nvSpPr>
        <p:spPr/>
        <p:txBody>
          <a:bodyPr/>
          <a:lstStyle/>
          <a:p>
            <a:fld id="{3D4F89C0-AFD2-4413-999D-94D37B907C93}" type="slidenum">
              <a:rPr lang="en-AU" smtClean="0"/>
              <a:t>3</a:t>
            </a:fld>
            <a:endParaRPr lang="en-AU"/>
          </a:p>
        </p:txBody>
      </p:sp>
    </p:spTree>
    <p:extLst>
      <p:ext uri="{BB962C8B-B14F-4D97-AF65-F5344CB8AC3E}">
        <p14:creationId xmlns:p14="http://schemas.microsoft.com/office/powerpoint/2010/main" val="303455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Based on learnings from the low fidelity prototype phase we developed a high-fidelity prototype using Just in Mind, which is a prototyping/wireframing tool for web and mobile apps. </a:t>
            </a:r>
          </a:p>
          <a:p>
            <a:endParaRPr lang="en-AU" dirty="0"/>
          </a:p>
          <a:p>
            <a:r>
              <a:rPr lang="en-AU" dirty="0"/>
              <a:t>To further refine this prototype we undertook a number of activities: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Conducting heuristic analysis using Nielsen’s 10 heuristics – from which we made further refinements and improvements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Pilot testing – we tested our briefing, demo and tasks with another member of SENG2260 before testing with our final 3 test subjects – from this we found our final prototype had improved significantly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A final round of usability testing with 3 test subjects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dirty="0"/>
              <a:t>Based on user feedback we made further improvements to our final prototype</a:t>
            </a:r>
          </a:p>
        </p:txBody>
      </p:sp>
      <p:sp>
        <p:nvSpPr>
          <p:cNvPr id="4" name="Slide Number Placeholder 3"/>
          <p:cNvSpPr>
            <a:spLocks noGrp="1"/>
          </p:cNvSpPr>
          <p:nvPr>
            <p:ph type="sldNum" sz="quarter" idx="5"/>
          </p:nvPr>
        </p:nvSpPr>
        <p:spPr/>
        <p:txBody>
          <a:bodyPr/>
          <a:lstStyle/>
          <a:p>
            <a:fld id="{3D4F89C0-AFD2-4413-999D-94D37B907C93}" type="slidenum">
              <a:rPr lang="en-AU" smtClean="0"/>
              <a:t>4</a:t>
            </a:fld>
            <a:endParaRPr lang="en-AU"/>
          </a:p>
        </p:txBody>
      </p:sp>
    </p:spTree>
    <p:extLst>
      <p:ext uri="{BB962C8B-B14F-4D97-AF65-F5344CB8AC3E}">
        <p14:creationId xmlns:p14="http://schemas.microsoft.com/office/powerpoint/2010/main" val="3815971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From our user testing we found that the augmented reality experience was quite a novel experience. </a:t>
            </a:r>
          </a:p>
          <a:p>
            <a:r>
              <a:rPr lang="en-AU" dirty="0"/>
              <a:t>This shaped our design decisions around keeping the UI simple while also including explicit instructions throughout the experience, thereby reducing user confusion.</a:t>
            </a:r>
          </a:p>
          <a:p>
            <a:r>
              <a:rPr lang="en-AU" dirty="0"/>
              <a:t>Based on this we took a minimalist approach and took the following key design decisions:</a:t>
            </a:r>
          </a:p>
          <a:p>
            <a:pPr marL="171450" lvl="0" indent="-171450">
              <a:buFont typeface="Arial" panose="020B0604020202020204" pitchFamily="34" charset="0"/>
              <a:buChar char="•"/>
            </a:pPr>
            <a:r>
              <a:rPr lang="en-AU" dirty="0"/>
              <a:t>Use a simple colour palette to reduce distractions (blue, dark grey and white)</a:t>
            </a:r>
          </a:p>
          <a:p>
            <a:pPr marL="171450" lvl="0" indent="-171450">
              <a:buFont typeface="Arial" panose="020B0604020202020204" pitchFamily="34" charset="0"/>
              <a:buChar char="•"/>
            </a:pPr>
            <a:r>
              <a:rPr lang="en-AU" dirty="0"/>
              <a:t>Keep menu features and options to a minimum to decrease the chance of error</a:t>
            </a:r>
          </a:p>
          <a:p>
            <a:pPr marL="171450" lvl="0" indent="-171450">
              <a:buFont typeface="Arial" panose="020B0604020202020204" pitchFamily="34" charset="0"/>
              <a:buChar char="•"/>
            </a:pPr>
            <a:r>
              <a:rPr lang="en-AU" dirty="0"/>
              <a:t>Use simple shapes and icons that are familiar to the user to enhance information context and</a:t>
            </a:r>
          </a:p>
          <a:p>
            <a:pPr marL="171450" lvl="0" indent="-171450">
              <a:buFont typeface="Arial" panose="020B0604020202020204" pitchFamily="34" charset="0"/>
              <a:buChar char="•"/>
            </a:pPr>
            <a:r>
              <a:rPr lang="en-AU" dirty="0"/>
              <a:t>Provide generous “white space” around elements to reduce cognitive overload </a:t>
            </a:r>
          </a:p>
          <a:p>
            <a:endParaRPr lang="en-AU" dirty="0"/>
          </a:p>
          <a:p>
            <a:pPr marL="171450" indent="-171450">
              <a:buFont typeface="Arial" panose="020B0604020202020204" pitchFamily="34" charset="0"/>
              <a:buChar char="•"/>
            </a:pPr>
            <a:endParaRPr lang="en-AU" dirty="0"/>
          </a:p>
        </p:txBody>
      </p:sp>
      <p:sp>
        <p:nvSpPr>
          <p:cNvPr id="4" name="Slide Number Placeholder 3"/>
          <p:cNvSpPr>
            <a:spLocks noGrp="1"/>
          </p:cNvSpPr>
          <p:nvPr>
            <p:ph type="sldNum" sz="quarter" idx="5"/>
          </p:nvPr>
        </p:nvSpPr>
        <p:spPr/>
        <p:txBody>
          <a:bodyPr/>
          <a:lstStyle/>
          <a:p>
            <a:fld id="{3D4F89C0-AFD2-4413-999D-94D37B907C93}" type="slidenum">
              <a:rPr lang="en-AU" smtClean="0"/>
              <a:t>5</a:t>
            </a:fld>
            <a:endParaRPr lang="en-AU"/>
          </a:p>
        </p:txBody>
      </p:sp>
    </p:spTree>
    <p:extLst>
      <p:ext uri="{BB962C8B-B14F-4D97-AF65-F5344CB8AC3E}">
        <p14:creationId xmlns:p14="http://schemas.microsoft.com/office/powerpoint/2010/main" val="2016497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Over the course of our development activities we saw continued improvements to our prototype’s usability.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We observed less user confusion when completing scenario tasks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Feedback from participants was much more positive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dirty="0"/>
              <a:t>Quantitatively we saw about 50% less clicks and time required to complete each scenario.</a:t>
            </a:r>
          </a:p>
          <a:p>
            <a:pPr marL="171450" indent="-171450">
              <a:buFont typeface="Arial" panose="020B0604020202020204" pitchFamily="34" charset="0"/>
              <a:buChar char="•"/>
            </a:pPr>
            <a:endParaRPr lang="en-AU" dirty="0"/>
          </a:p>
          <a:p>
            <a:r>
              <a:rPr lang="en-AU" dirty="0"/>
              <a:t> </a:t>
            </a:r>
          </a:p>
        </p:txBody>
      </p:sp>
      <p:sp>
        <p:nvSpPr>
          <p:cNvPr id="4" name="Slide Number Placeholder 3"/>
          <p:cNvSpPr>
            <a:spLocks noGrp="1"/>
          </p:cNvSpPr>
          <p:nvPr>
            <p:ph type="sldNum" sz="quarter" idx="5"/>
          </p:nvPr>
        </p:nvSpPr>
        <p:spPr/>
        <p:txBody>
          <a:bodyPr/>
          <a:lstStyle/>
          <a:p>
            <a:fld id="{3D4F89C0-AFD2-4413-999D-94D37B907C93}" type="slidenum">
              <a:rPr lang="en-AU" smtClean="0"/>
              <a:t>6</a:t>
            </a:fld>
            <a:endParaRPr lang="en-AU"/>
          </a:p>
        </p:txBody>
      </p:sp>
    </p:spTree>
    <p:extLst>
      <p:ext uri="{BB962C8B-B14F-4D97-AF65-F5344CB8AC3E}">
        <p14:creationId xmlns:p14="http://schemas.microsoft.com/office/powerpoint/2010/main" val="2276063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85D16-CF5D-4323-9295-EA065890BE04}" type="datetimeFigureOut">
              <a:rPr lang="en-AU" smtClean="0"/>
              <a:t>7/10/2021</a:t>
            </a:fld>
            <a:endParaRPr lang="en-AU"/>
          </a:p>
        </p:txBody>
      </p:sp>
      <p:sp>
        <p:nvSpPr>
          <p:cNvPr id="5" name="Footer Placeholder 4"/>
          <p:cNvSpPr>
            <a:spLocks noGrp="1"/>
          </p:cNvSpPr>
          <p:nvPr>
            <p:ph type="ftr" sz="quarter" idx="11"/>
          </p:nvPr>
        </p:nvSpPr>
        <p:spPr>
          <a:xfrm>
            <a:off x="2416500" y="329307"/>
            <a:ext cx="4973915" cy="309201"/>
          </a:xfrm>
        </p:spPr>
        <p:txBody>
          <a:bodyPr/>
          <a:lstStyle/>
          <a:p>
            <a:endParaRPr lang="en-AU"/>
          </a:p>
        </p:txBody>
      </p:sp>
      <p:sp>
        <p:nvSpPr>
          <p:cNvPr id="6" name="Slide Number Placeholder 5"/>
          <p:cNvSpPr>
            <a:spLocks noGrp="1"/>
          </p:cNvSpPr>
          <p:nvPr>
            <p:ph type="sldNum" sz="quarter" idx="12"/>
          </p:nvPr>
        </p:nvSpPr>
        <p:spPr>
          <a:xfrm>
            <a:off x="1437664" y="798973"/>
            <a:ext cx="811019" cy="503578"/>
          </a:xfrm>
        </p:spPr>
        <p:txBody>
          <a:bodyPr/>
          <a:lstStyle/>
          <a:p>
            <a:fld id="{55F2C1C0-589F-4F94-9545-80DF9840D4C4}" type="slidenum">
              <a:rPr lang="en-AU" smtClean="0"/>
              <a:t>‹#›</a:t>
            </a:fld>
            <a:endParaRPr lang="en-AU"/>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7553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85D16-CF5D-4323-9295-EA065890BE04}" type="datetimeFigureOut">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5F2C1C0-589F-4F94-9545-80DF9840D4C4}" type="slidenum">
              <a:rPr lang="en-AU" smtClean="0"/>
              <a:t>‹#›</a:t>
            </a:fld>
            <a:endParaRPr lang="en-AU"/>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583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85D16-CF5D-4323-9295-EA065890BE04}" type="datetimeFigureOut">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5F2C1C0-589F-4F94-9545-80DF9840D4C4}" type="slidenum">
              <a:rPr lang="en-AU" smtClean="0"/>
              <a:t>‹#›</a:t>
            </a:fld>
            <a:endParaRPr lang="en-AU"/>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9620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85D16-CF5D-4323-9295-EA065890BE04}" type="datetimeFigureOut">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5F2C1C0-589F-4F94-9545-80DF9840D4C4}" type="slidenum">
              <a:rPr lang="en-AU" smtClean="0"/>
              <a:t>‹#›</a:t>
            </a:fld>
            <a:endParaRPr lang="en-AU"/>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2619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85D16-CF5D-4323-9295-EA065890BE04}" type="datetimeFigureOut">
              <a:rPr lang="en-AU" smtClean="0"/>
              <a:t>7/10/2021</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5F2C1C0-589F-4F94-9545-80DF9840D4C4}" type="slidenum">
              <a:rPr lang="en-AU" smtClean="0"/>
              <a:t>‹#›</a:t>
            </a:fld>
            <a:endParaRPr lang="en-AU"/>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5263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85D16-CF5D-4323-9295-EA065890BE04}" type="datetimeFigureOut">
              <a:rPr lang="en-AU" smtClean="0"/>
              <a:t>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5F2C1C0-589F-4F94-9545-80DF9840D4C4}" type="slidenum">
              <a:rPr lang="en-AU" smtClean="0"/>
              <a:t>‹#›</a:t>
            </a:fld>
            <a:endParaRPr lang="en-AU"/>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50423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85D16-CF5D-4323-9295-EA065890BE04}" type="datetimeFigureOut">
              <a:rPr lang="en-AU" smtClean="0"/>
              <a:t>7/10/2021</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5F2C1C0-589F-4F94-9545-80DF9840D4C4}" type="slidenum">
              <a:rPr lang="en-AU" smtClean="0"/>
              <a:t>‹#›</a:t>
            </a:fld>
            <a:endParaRPr lang="en-AU"/>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9166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85D16-CF5D-4323-9295-EA065890BE04}" type="datetimeFigureOut">
              <a:rPr lang="en-AU" smtClean="0"/>
              <a:t>7/10/2021</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5F2C1C0-589F-4F94-9545-80DF9840D4C4}" type="slidenum">
              <a:rPr lang="en-AU" smtClean="0"/>
              <a:t>‹#›</a:t>
            </a:fld>
            <a:endParaRPr lang="en-AU"/>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228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85D16-CF5D-4323-9295-EA065890BE04}" type="datetimeFigureOut">
              <a:rPr lang="en-AU" smtClean="0"/>
              <a:t>7/10/2021</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55F2C1C0-589F-4F94-9545-80DF9840D4C4}" type="slidenum">
              <a:rPr lang="en-AU" smtClean="0"/>
              <a:t>‹#›</a:t>
            </a:fld>
            <a:endParaRPr lang="en-AU"/>
          </a:p>
        </p:txBody>
      </p:sp>
    </p:spTree>
    <p:extLst>
      <p:ext uri="{BB962C8B-B14F-4D97-AF65-F5344CB8AC3E}">
        <p14:creationId xmlns:p14="http://schemas.microsoft.com/office/powerpoint/2010/main" val="2204596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D85D16-CF5D-4323-9295-EA065890BE04}" type="datetimeFigureOut">
              <a:rPr lang="en-AU" smtClean="0"/>
              <a:t>7/10/2021</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5F2C1C0-589F-4F94-9545-80DF9840D4C4}" type="slidenum">
              <a:rPr lang="en-AU" smtClean="0"/>
              <a:t>‹#›</a:t>
            </a:fld>
            <a:endParaRPr lang="en-AU"/>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3457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CD85D16-CF5D-4323-9295-EA065890BE04}" type="datetimeFigureOut">
              <a:rPr lang="en-AU" smtClean="0"/>
              <a:t>7/10/2021</a:t>
            </a:fld>
            <a:endParaRPr lang="en-AU"/>
          </a:p>
        </p:txBody>
      </p:sp>
      <p:sp>
        <p:nvSpPr>
          <p:cNvPr id="6" name="Footer Placeholder 5"/>
          <p:cNvSpPr>
            <a:spLocks noGrp="1"/>
          </p:cNvSpPr>
          <p:nvPr>
            <p:ph type="ftr" sz="quarter" idx="11"/>
          </p:nvPr>
        </p:nvSpPr>
        <p:spPr>
          <a:xfrm>
            <a:off x="1447382" y="318640"/>
            <a:ext cx="5541004" cy="320931"/>
          </a:xfrm>
        </p:spPr>
        <p:txBody>
          <a:bodyPr/>
          <a:lstStyle/>
          <a:p>
            <a:endParaRPr lang="en-AU"/>
          </a:p>
        </p:txBody>
      </p:sp>
      <p:sp>
        <p:nvSpPr>
          <p:cNvPr id="7" name="Slide Number Placeholder 6"/>
          <p:cNvSpPr>
            <a:spLocks noGrp="1"/>
          </p:cNvSpPr>
          <p:nvPr>
            <p:ph type="sldNum" sz="quarter" idx="12"/>
          </p:nvPr>
        </p:nvSpPr>
        <p:spPr/>
        <p:txBody>
          <a:bodyPr/>
          <a:lstStyle/>
          <a:p>
            <a:fld id="{55F2C1C0-589F-4F94-9545-80DF9840D4C4}" type="slidenum">
              <a:rPr lang="en-AU" smtClean="0"/>
              <a:t>‹#›</a:t>
            </a:fld>
            <a:endParaRPr lang="en-AU"/>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462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CD85D16-CF5D-4323-9295-EA065890BE04}" type="datetimeFigureOut">
              <a:rPr lang="en-AU" smtClean="0"/>
              <a:t>7/10/2021</a:t>
            </a:fld>
            <a:endParaRPr lang="en-AU"/>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5F2C1C0-589F-4F94-9545-80DF9840D4C4}" type="slidenum">
              <a:rPr lang="en-AU" smtClean="0"/>
              <a:t>‹#›</a:t>
            </a:fld>
            <a:endParaRPr lang="en-AU"/>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87738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abs.gov.au/AUSSTATS/abs@.nsf/Lookup/4172.0Feature+Article12008+(First+Editio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9192-F69B-429D-AE59-26F69324E699}"/>
              </a:ext>
            </a:extLst>
          </p:cNvPr>
          <p:cNvSpPr>
            <a:spLocks noGrp="1"/>
          </p:cNvSpPr>
          <p:nvPr>
            <p:ph type="title"/>
          </p:nvPr>
        </p:nvSpPr>
        <p:spPr>
          <a:xfrm>
            <a:off x="1389578" y="486170"/>
            <a:ext cx="10802422" cy="1680519"/>
          </a:xfrm>
        </p:spPr>
        <p:txBody>
          <a:bodyPr vert="horz" lIns="91440" tIns="45720" rIns="91440" bIns="45720" rtlCol="0" anchor="ctr">
            <a:normAutofit/>
          </a:bodyPr>
          <a:lstStyle/>
          <a:p>
            <a:r>
              <a:rPr lang="en-US" sz="2800" dirty="0"/>
              <a:t>SENG2260 Human Computer Interaction</a:t>
            </a:r>
            <a:br>
              <a:rPr lang="en-US" sz="2800" dirty="0"/>
            </a:br>
            <a:r>
              <a:rPr lang="en-US" sz="2800" i="1" spc="75" dirty="0">
                <a:effectLst/>
              </a:rPr>
              <a:t>Assignment 2 – Video Presentation</a:t>
            </a:r>
            <a:endParaRPr lang="en-US" sz="2800" dirty="0"/>
          </a:p>
        </p:txBody>
      </p:sp>
      <p:sp>
        <p:nvSpPr>
          <p:cNvPr id="7" name="TextBox 6">
            <a:extLst>
              <a:ext uri="{FF2B5EF4-FFF2-40B4-BE49-F238E27FC236}">
                <a16:creationId xmlns:a16="http://schemas.microsoft.com/office/drawing/2014/main" id="{B1122E66-A356-4379-BAFB-D21B19FDCF1B}"/>
              </a:ext>
            </a:extLst>
          </p:cNvPr>
          <p:cNvSpPr txBox="1"/>
          <p:nvPr/>
        </p:nvSpPr>
        <p:spPr>
          <a:xfrm>
            <a:off x="6096000" y="2555259"/>
            <a:ext cx="5178960" cy="389260"/>
          </a:xfrm>
          <a:prstGeom prst="rect">
            <a:avLst/>
          </a:prstGeom>
        </p:spPr>
        <p:txBody>
          <a:bodyPr vert="horz" lIns="91440" tIns="45720" rIns="91440" bIns="45720" rtlCol="0" anchor="ctr">
            <a:normAutofit lnSpcReduction="10000"/>
          </a:bodyPr>
          <a:lstStyle/>
          <a:p>
            <a:pPr>
              <a:lnSpc>
                <a:spcPct val="90000"/>
              </a:lnSpc>
              <a:spcAft>
                <a:spcPts val="800"/>
              </a:spcAft>
            </a:pPr>
            <a:r>
              <a:rPr lang="en-US" sz="2400" b="1" i="1" spc="75" dirty="0">
                <a:effectLst/>
              </a:rPr>
              <a:t>Team Resistance</a:t>
            </a:r>
            <a:r>
              <a:rPr lang="en-US" sz="2400" b="1" i="1" spc="75" dirty="0"/>
              <a:t> </a:t>
            </a:r>
            <a:endParaRPr lang="en-US" sz="2400" b="1" spc="75" dirty="0">
              <a:effectLst/>
              <a:cs typeface="Calibri" panose="020F0502020204030204"/>
            </a:endParaRPr>
          </a:p>
        </p:txBody>
      </p:sp>
      <p:pic>
        <p:nvPicPr>
          <p:cNvPr id="6" name="Picture 5" descr="Resistance (Star Wars) - Wikipedia">
            <a:extLst>
              <a:ext uri="{FF2B5EF4-FFF2-40B4-BE49-F238E27FC236}">
                <a16:creationId xmlns:a16="http://schemas.microsoft.com/office/drawing/2014/main" id="{C579E476-1EBF-40D5-BE42-5C8D46ADAB87}"/>
              </a:ext>
            </a:extLst>
          </p:cNvPr>
          <p:cNvPicPr/>
          <p:nvPr/>
        </p:nvPicPr>
        <p:blipFill>
          <a:blip r:embed="rId3"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2059143" y="2421924"/>
            <a:ext cx="3218220" cy="3218220"/>
          </a:xfrm>
          <a:prstGeom prst="rect">
            <a:avLst/>
          </a:prstGeom>
          <a:noFill/>
        </p:spPr>
      </p:pic>
      <p:graphicFrame>
        <p:nvGraphicFramePr>
          <p:cNvPr id="5" name="Table 4">
            <a:extLst>
              <a:ext uri="{FF2B5EF4-FFF2-40B4-BE49-F238E27FC236}">
                <a16:creationId xmlns:a16="http://schemas.microsoft.com/office/drawing/2014/main" id="{6876224C-F44B-4D0D-9B32-3E1B380C9746}"/>
              </a:ext>
            </a:extLst>
          </p:cNvPr>
          <p:cNvGraphicFramePr>
            <a:graphicFrameLocks noGrp="1"/>
          </p:cNvGraphicFramePr>
          <p:nvPr/>
        </p:nvGraphicFramePr>
        <p:xfrm>
          <a:off x="6198394" y="2914855"/>
          <a:ext cx="5167186" cy="2725289"/>
        </p:xfrm>
        <a:graphic>
          <a:graphicData uri="http://schemas.openxmlformats.org/drawingml/2006/table">
            <a:tbl>
              <a:tblPr firstRow="1" firstCol="1" bandRow="1">
                <a:noFill/>
                <a:tableStyleId>{F5AB1C69-6EDB-4FF4-983F-18BD219EF322}</a:tableStyleId>
              </a:tblPr>
              <a:tblGrid>
                <a:gridCol w="1373732">
                  <a:extLst>
                    <a:ext uri="{9D8B030D-6E8A-4147-A177-3AD203B41FA5}">
                      <a16:colId xmlns:a16="http://schemas.microsoft.com/office/drawing/2014/main" val="2647508785"/>
                    </a:ext>
                  </a:extLst>
                </a:gridCol>
                <a:gridCol w="1475735">
                  <a:extLst>
                    <a:ext uri="{9D8B030D-6E8A-4147-A177-3AD203B41FA5}">
                      <a16:colId xmlns:a16="http://schemas.microsoft.com/office/drawing/2014/main" val="1869090180"/>
                    </a:ext>
                  </a:extLst>
                </a:gridCol>
                <a:gridCol w="2317719">
                  <a:extLst>
                    <a:ext uri="{9D8B030D-6E8A-4147-A177-3AD203B41FA5}">
                      <a16:colId xmlns:a16="http://schemas.microsoft.com/office/drawing/2014/main" val="631966379"/>
                    </a:ext>
                  </a:extLst>
                </a:gridCol>
              </a:tblGrid>
              <a:tr h="513722">
                <a:tc>
                  <a:txBody>
                    <a:bodyPr/>
                    <a:lstStyle/>
                    <a:p>
                      <a:pPr>
                        <a:lnSpc>
                          <a:spcPct val="107000"/>
                        </a:lnSpc>
                        <a:spcAft>
                          <a:spcPts val="0"/>
                        </a:spcAft>
                      </a:pPr>
                      <a:r>
                        <a:rPr lang="en-AU" sz="1900" b="1" cap="none" spc="0">
                          <a:solidFill>
                            <a:schemeClr val="tx1"/>
                          </a:solidFill>
                          <a:effectLst/>
                        </a:rPr>
                        <a:t>Name</a:t>
                      </a:r>
                      <a:endParaRPr lang="en-AU" sz="19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nchor="b">
                    <a:lnL w="12700" cmpd="sng">
                      <a:noFill/>
                    </a:lnL>
                    <a:lnR w="12700" cmpd="sng">
                      <a:noFill/>
                    </a:lnR>
                    <a:lnT w="9525" cap="flat" cmpd="sng" algn="ctr">
                      <a:noFill/>
                      <a:prstDash val="solid"/>
                    </a:lnT>
                    <a:lnB w="38100" cmpd="sng">
                      <a:noFill/>
                    </a:lnB>
                    <a:noFill/>
                  </a:tcPr>
                </a:tc>
                <a:tc>
                  <a:txBody>
                    <a:bodyPr/>
                    <a:lstStyle/>
                    <a:p>
                      <a:pPr>
                        <a:lnSpc>
                          <a:spcPct val="107000"/>
                        </a:lnSpc>
                        <a:spcAft>
                          <a:spcPts val="0"/>
                        </a:spcAft>
                      </a:pPr>
                      <a:r>
                        <a:rPr lang="en-AU" sz="1900" b="1" cap="none" spc="0">
                          <a:solidFill>
                            <a:schemeClr val="tx1"/>
                          </a:solidFill>
                          <a:effectLst/>
                        </a:rPr>
                        <a:t>Student ID</a:t>
                      </a:r>
                      <a:endParaRPr lang="en-AU" sz="19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nchor="b">
                    <a:lnL w="12700" cmpd="sng">
                      <a:noFill/>
                    </a:lnL>
                    <a:lnR w="12700" cmpd="sng">
                      <a:noFill/>
                    </a:lnR>
                    <a:lnT w="9525" cap="flat" cmpd="sng" algn="ctr">
                      <a:noFill/>
                      <a:prstDash val="solid"/>
                    </a:lnT>
                    <a:lnB w="38100" cmpd="sng">
                      <a:noFill/>
                    </a:lnB>
                    <a:noFill/>
                  </a:tcPr>
                </a:tc>
                <a:tc>
                  <a:txBody>
                    <a:bodyPr/>
                    <a:lstStyle/>
                    <a:p>
                      <a:pPr>
                        <a:lnSpc>
                          <a:spcPct val="107000"/>
                        </a:lnSpc>
                        <a:spcAft>
                          <a:spcPts val="0"/>
                        </a:spcAft>
                      </a:pPr>
                      <a:r>
                        <a:rPr lang="en-AU" sz="1900" b="1" cap="none" spc="0">
                          <a:solidFill>
                            <a:schemeClr val="tx1"/>
                          </a:solidFill>
                          <a:effectLst/>
                        </a:rPr>
                        <a:t>Email</a:t>
                      </a:r>
                      <a:endParaRPr lang="en-AU" sz="19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2866847029"/>
                  </a:ext>
                </a:extLst>
              </a:tr>
              <a:tr h="442877">
                <a:tc>
                  <a:txBody>
                    <a:bodyPr/>
                    <a:lstStyle/>
                    <a:p>
                      <a:pPr>
                        <a:lnSpc>
                          <a:spcPct val="107000"/>
                        </a:lnSpc>
                        <a:spcAft>
                          <a:spcPts val="0"/>
                        </a:spcAft>
                      </a:pPr>
                      <a:r>
                        <a:rPr lang="en-AU" sz="1400" b="1" cap="none" spc="0">
                          <a:solidFill>
                            <a:schemeClr val="tx1"/>
                          </a:solidFill>
                          <a:effectLst/>
                        </a:rPr>
                        <a:t>Chuxiong Li</a:t>
                      </a:r>
                      <a:endParaRPr lang="en-AU"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a:lnSpc>
                          <a:spcPct val="107000"/>
                        </a:lnSpc>
                        <a:spcAft>
                          <a:spcPts val="0"/>
                        </a:spcAft>
                      </a:pPr>
                      <a:r>
                        <a:rPr lang="en-AU" sz="1400" cap="none" spc="0">
                          <a:solidFill>
                            <a:schemeClr val="tx1"/>
                          </a:solidFill>
                          <a:effectLst/>
                          <a:latin typeface="Calibri"/>
                          <a:ea typeface="Calibri" panose="020F0502020204030204" pitchFamily="34" charset="0"/>
                          <a:cs typeface="Times New Roman"/>
                        </a:rPr>
                        <a:t>C3318463</a:t>
                      </a:r>
                      <a:endParaRPr lang="zh-CN" altLang="en-US"/>
                    </a:p>
                  </a:txBody>
                  <a:tcPr marL="74777" marR="80118" marT="21365" marB="160237">
                    <a:lnL w="12700" cmpd="sng">
                      <a:noFill/>
                      <a:prstDash val="solid"/>
                    </a:lnL>
                    <a:lnR w="12700" cmpd="sng">
                      <a:noFill/>
                      <a:prstDash val="solid"/>
                    </a:lnR>
                    <a:lnT w="38100" cmpd="sng">
                      <a:noFill/>
                    </a:lnT>
                    <a:lnB w="9525" cap="flat" cmpd="sng" algn="ctr">
                      <a:noFill/>
                      <a:prstDash val="solid"/>
                    </a:lnB>
                    <a:noFill/>
                  </a:tcPr>
                </a:tc>
                <a:tc>
                  <a:txBody>
                    <a:bodyPr/>
                    <a:lstStyle/>
                    <a:p>
                      <a:pPr>
                        <a:lnSpc>
                          <a:spcPct val="107000"/>
                        </a:lnSpc>
                        <a:spcAft>
                          <a:spcPts val="0"/>
                        </a:spcAft>
                      </a:pPr>
                      <a:r>
                        <a:rPr lang="en-AU" sz="1400" cap="none" spc="0">
                          <a:solidFill>
                            <a:schemeClr val="tx1"/>
                          </a:solidFill>
                          <a:effectLst/>
                        </a:rPr>
                        <a:t>chuxiong.li@uon.edu.au</a:t>
                      </a:r>
                      <a:endParaRPr lang="en-AU"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2143973485"/>
                  </a:ext>
                </a:extLst>
              </a:tr>
              <a:tr h="442877">
                <a:tc>
                  <a:txBody>
                    <a:bodyPr/>
                    <a:lstStyle/>
                    <a:p>
                      <a:pPr>
                        <a:lnSpc>
                          <a:spcPct val="107000"/>
                        </a:lnSpc>
                        <a:spcAft>
                          <a:spcPts val="0"/>
                        </a:spcAft>
                      </a:pPr>
                      <a:r>
                        <a:rPr lang="en-AU" sz="1400" b="1" cap="none" spc="0">
                          <a:solidFill>
                            <a:schemeClr val="tx1"/>
                          </a:solidFill>
                          <a:effectLst/>
                        </a:rPr>
                        <a:t>Emma Wyllie</a:t>
                      </a:r>
                      <a:endParaRPr lang="en-AU"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07000"/>
                        </a:lnSpc>
                        <a:spcAft>
                          <a:spcPts val="0"/>
                        </a:spcAft>
                      </a:pPr>
                      <a:r>
                        <a:rPr lang="en-AU" sz="1400" cap="none" spc="0">
                          <a:solidFill>
                            <a:schemeClr val="tx1"/>
                          </a:solidFill>
                          <a:effectLst/>
                          <a:latin typeface="Calibri"/>
                          <a:ea typeface="Calibri" panose="020F0502020204030204" pitchFamily="34" charset="0"/>
                          <a:cs typeface="Times New Roman"/>
                        </a:rPr>
                        <a:t>C3355522</a:t>
                      </a:r>
                      <a:endParaRPr lang="en-AU" sz="1400" cap="none" spc="0">
                        <a:solidFill>
                          <a:schemeClr val="tx1"/>
                        </a:solidFill>
                        <a:effectLst/>
                        <a:latin typeface="Calibri"/>
                        <a:ea typeface="Calibri" panose="020F0502020204030204" pitchFamily="34" charset="0"/>
                        <a:cs typeface="Times New Roman" panose="02020603050405020304" pitchFamily="18" charset="0"/>
                      </a:endParaRPr>
                    </a:p>
                  </a:txBody>
                  <a:tcPr marL="74777" marR="80118" marT="21365" marB="16023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07000"/>
                        </a:lnSpc>
                        <a:spcAft>
                          <a:spcPts val="0"/>
                        </a:spcAft>
                      </a:pPr>
                      <a:r>
                        <a:rPr lang="en-AU" sz="1400" cap="none" spc="0">
                          <a:solidFill>
                            <a:schemeClr val="tx1"/>
                          </a:solidFill>
                          <a:effectLst/>
                        </a:rPr>
                        <a:t>emma.wyllie@uon.edu.au</a:t>
                      </a:r>
                      <a:endParaRPr lang="en-AU"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759754953"/>
                  </a:ext>
                </a:extLst>
              </a:tr>
              <a:tr h="441468">
                <a:tc>
                  <a:txBody>
                    <a:bodyPr/>
                    <a:lstStyle/>
                    <a:p>
                      <a:pPr>
                        <a:lnSpc>
                          <a:spcPct val="107000"/>
                        </a:lnSpc>
                        <a:spcAft>
                          <a:spcPts val="0"/>
                        </a:spcAft>
                      </a:pPr>
                      <a:r>
                        <a:rPr lang="en-AU" sz="1400" b="1" cap="none" spc="0">
                          <a:solidFill>
                            <a:schemeClr val="tx1"/>
                          </a:solidFill>
                          <a:effectLst/>
                        </a:rPr>
                        <a:t>Kurt McRae</a:t>
                      </a:r>
                      <a:endParaRPr lang="en-AU"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a:lnSpc>
                          <a:spcPct val="107000"/>
                        </a:lnSpc>
                        <a:spcAft>
                          <a:spcPts val="0"/>
                        </a:spcAft>
                      </a:pPr>
                      <a:r>
                        <a:rPr lang="en-AU" sz="1400" cap="none" spc="0">
                          <a:solidFill>
                            <a:schemeClr val="tx1"/>
                          </a:solidFill>
                          <a:effectLst/>
                        </a:rPr>
                        <a:t>C3304405</a:t>
                      </a:r>
                      <a:endParaRPr lang="en-AU"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a:lnSpc>
                          <a:spcPct val="107000"/>
                        </a:lnSpc>
                        <a:spcAft>
                          <a:spcPts val="0"/>
                        </a:spcAft>
                      </a:pPr>
                      <a:r>
                        <a:rPr lang="en-AU" sz="1400" cap="none" spc="0">
                          <a:solidFill>
                            <a:schemeClr val="tx1"/>
                          </a:solidFill>
                          <a:effectLst/>
                        </a:rPr>
                        <a:t>kurt.mcrae@uon.edu.au</a:t>
                      </a:r>
                      <a:endParaRPr lang="en-AU"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1499664646"/>
                  </a:ext>
                </a:extLst>
              </a:tr>
              <a:tr h="442877">
                <a:tc>
                  <a:txBody>
                    <a:bodyPr/>
                    <a:lstStyle/>
                    <a:p>
                      <a:pPr>
                        <a:lnSpc>
                          <a:spcPct val="107000"/>
                        </a:lnSpc>
                        <a:spcAft>
                          <a:spcPts val="0"/>
                        </a:spcAft>
                      </a:pPr>
                      <a:r>
                        <a:rPr lang="en-AU" sz="1400" b="1" cap="none" spc="0">
                          <a:solidFill>
                            <a:schemeClr val="tx1"/>
                          </a:solidFill>
                          <a:effectLst/>
                        </a:rPr>
                        <a:t>Kan Zheng</a:t>
                      </a:r>
                      <a:endParaRPr lang="en-AU" sz="14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07000"/>
                        </a:lnSpc>
                        <a:spcAft>
                          <a:spcPts val="0"/>
                        </a:spcAft>
                      </a:pPr>
                      <a:r>
                        <a:rPr lang="en-AU" sz="1400" cap="none" spc="0">
                          <a:solidFill>
                            <a:schemeClr val="tx1"/>
                          </a:solidFill>
                          <a:effectLst/>
                          <a:latin typeface="Calibri"/>
                          <a:ea typeface="Calibri" panose="020F0502020204030204" pitchFamily="34" charset="0"/>
                          <a:cs typeface="Times New Roman"/>
                        </a:rPr>
                        <a:t>C3344867</a:t>
                      </a:r>
                    </a:p>
                  </a:txBody>
                  <a:tcPr marL="74777" marR="80118" marT="21365" marB="16023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a:lnSpc>
                          <a:spcPct val="107000"/>
                        </a:lnSpc>
                        <a:spcAft>
                          <a:spcPts val="0"/>
                        </a:spcAft>
                      </a:pPr>
                      <a:r>
                        <a:rPr lang="en-AU" sz="1400" cap="none" spc="0">
                          <a:solidFill>
                            <a:schemeClr val="tx1"/>
                          </a:solidFill>
                          <a:effectLst/>
                        </a:rPr>
                        <a:t>kan.zheng@uon.edu.au</a:t>
                      </a:r>
                      <a:endParaRPr lang="en-AU"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73987006"/>
                  </a:ext>
                </a:extLst>
              </a:tr>
              <a:tr h="441468">
                <a:tc>
                  <a:txBody>
                    <a:bodyPr/>
                    <a:lstStyle/>
                    <a:p>
                      <a:pPr>
                        <a:lnSpc>
                          <a:spcPct val="107000"/>
                        </a:lnSpc>
                        <a:spcAft>
                          <a:spcPts val="0"/>
                        </a:spcAft>
                      </a:pPr>
                      <a:r>
                        <a:rPr lang="en-AU" sz="1400" b="1" cap="none" spc="0" dirty="0">
                          <a:solidFill>
                            <a:schemeClr val="tx1"/>
                          </a:solidFill>
                          <a:effectLst/>
                        </a:rPr>
                        <a:t>Jason Phua</a:t>
                      </a:r>
                      <a:endParaRPr lang="en-AU" sz="14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0"/>
                        </a:spcAft>
                      </a:pPr>
                      <a:r>
                        <a:rPr lang="en-AU" sz="1400" cap="none" spc="0">
                          <a:solidFill>
                            <a:schemeClr val="tx1"/>
                          </a:solidFill>
                          <a:effectLst/>
                        </a:rPr>
                        <a:t>C3059196</a:t>
                      </a:r>
                      <a:endParaRPr lang="en-AU" sz="14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0"/>
                        </a:spcAft>
                      </a:pPr>
                      <a:r>
                        <a:rPr lang="en-AU" sz="1400" cap="none" spc="0" dirty="0">
                          <a:solidFill>
                            <a:schemeClr val="tx1"/>
                          </a:solidFill>
                          <a:effectLst/>
                        </a:rPr>
                        <a:t>jason.phua@uon.edu.au</a:t>
                      </a:r>
                      <a:endParaRPr lang="en-AU" sz="14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74777" marR="80118" marT="21365" marB="160237">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517835618"/>
                  </a:ext>
                </a:extLst>
              </a:tr>
            </a:tbl>
          </a:graphicData>
        </a:graphic>
      </p:graphicFrame>
    </p:spTree>
    <p:extLst>
      <p:ext uri="{BB962C8B-B14F-4D97-AF65-F5344CB8AC3E}">
        <p14:creationId xmlns:p14="http://schemas.microsoft.com/office/powerpoint/2010/main" val="3543354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80BF6-D937-469A-AA03-DE9DEC26C599}"/>
              </a:ext>
            </a:extLst>
          </p:cNvPr>
          <p:cNvSpPr>
            <a:spLocks noGrp="1"/>
          </p:cNvSpPr>
          <p:nvPr>
            <p:ph type="title"/>
          </p:nvPr>
        </p:nvSpPr>
        <p:spPr/>
        <p:txBody>
          <a:bodyPr/>
          <a:lstStyle/>
          <a:p>
            <a:r>
              <a:rPr lang="en-AU" dirty="0"/>
              <a:t>Brief and target demographic</a:t>
            </a:r>
          </a:p>
        </p:txBody>
      </p:sp>
      <p:sp>
        <p:nvSpPr>
          <p:cNvPr id="3" name="Content Placeholder 2">
            <a:extLst>
              <a:ext uri="{FF2B5EF4-FFF2-40B4-BE49-F238E27FC236}">
                <a16:creationId xmlns:a16="http://schemas.microsoft.com/office/drawing/2014/main" id="{DBF5BB81-23FA-4A02-B36E-88E6606C3BE6}"/>
              </a:ext>
            </a:extLst>
          </p:cNvPr>
          <p:cNvSpPr>
            <a:spLocks noGrp="1"/>
          </p:cNvSpPr>
          <p:nvPr>
            <p:ph idx="1"/>
          </p:nvPr>
        </p:nvSpPr>
        <p:spPr/>
        <p:txBody>
          <a:bodyPr>
            <a:normAutofit/>
          </a:bodyPr>
          <a:lstStyle/>
          <a:p>
            <a:r>
              <a:rPr lang="en-AU" b="1" dirty="0"/>
              <a:t>Purpose: </a:t>
            </a:r>
            <a:r>
              <a:rPr lang="en-AU" dirty="0"/>
              <a:t>Art View is an augmented reality app designed to enhance the searchability and browsability of artwork in a gallery setting</a:t>
            </a:r>
          </a:p>
          <a:p>
            <a:r>
              <a:rPr lang="en-AU" b="1" dirty="0"/>
              <a:t>Demographic:</a:t>
            </a:r>
            <a:r>
              <a:rPr lang="en-AU" dirty="0"/>
              <a:t> Our target demographic are people who attend art galleries. According to the Australian Bureau of Statistics (ABS)* this skews toward:</a:t>
            </a:r>
          </a:p>
          <a:p>
            <a:pPr lvl="1"/>
            <a:r>
              <a:rPr lang="en-AU" sz="2000" dirty="0"/>
              <a:t>Female</a:t>
            </a:r>
          </a:p>
          <a:p>
            <a:pPr lvl="1"/>
            <a:r>
              <a:rPr lang="en-AU" sz="2000" dirty="0"/>
              <a:t>Older ages groups  </a:t>
            </a:r>
          </a:p>
          <a:p>
            <a:pPr lvl="1"/>
            <a:r>
              <a:rPr lang="en-AU" sz="2000" dirty="0"/>
              <a:t>More highly educated</a:t>
            </a:r>
          </a:p>
          <a:p>
            <a:pPr lvl="1"/>
            <a:r>
              <a:rPr lang="en-AU" sz="2000" dirty="0"/>
              <a:t>English speaking background</a:t>
            </a:r>
          </a:p>
          <a:p>
            <a:endParaRPr lang="en-AU" sz="2400" dirty="0"/>
          </a:p>
        </p:txBody>
      </p:sp>
      <p:sp>
        <p:nvSpPr>
          <p:cNvPr id="5" name="TextBox 4">
            <a:extLst>
              <a:ext uri="{FF2B5EF4-FFF2-40B4-BE49-F238E27FC236}">
                <a16:creationId xmlns:a16="http://schemas.microsoft.com/office/drawing/2014/main" id="{0BB8F8C0-B6B3-4B50-A0C5-7CB8504B78A5}"/>
              </a:ext>
            </a:extLst>
          </p:cNvPr>
          <p:cNvSpPr txBox="1"/>
          <p:nvPr/>
        </p:nvSpPr>
        <p:spPr>
          <a:xfrm>
            <a:off x="8268740" y="371167"/>
            <a:ext cx="3284376" cy="1107996"/>
          </a:xfrm>
          <a:prstGeom prst="rect">
            <a:avLst/>
          </a:prstGeom>
          <a:no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txBody>
          <a:bodyPr wrap="square">
            <a:spAutoFit/>
          </a:bodyPr>
          <a:lstStyle/>
          <a:p>
            <a:r>
              <a:rPr lang="en-AU" sz="6600" b="1" i="1" dirty="0">
                <a:solidFill>
                  <a:schemeClr val="accent1"/>
                </a:solidFill>
                <a:latin typeface="Bauhaus 93" panose="04030905020B02020C02" pitchFamily="82" charset="0"/>
              </a:rPr>
              <a:t>Art View</a:t>
            </a:r>
            <a:endParaRPr lang="en-AU" sz="6600" dirty="0"/>
          </a:p>
        </p:txBody>
      </p:sp>
      <p:sp>
        <p:nvSpPr>
          <p:cNvPr id="6" name="TextBox 5">
            <a:extLst>
              <a:ext uri="{FF2B5EF4-FFF2-40B4-BE49-F238E27FC236}">
                <a16:creationId xmlns:a16="http://schemas.microsoft.com/office/drawing/2014/main" id="{58573187-B392-4576-A14B-208416DFBBF5}"/>
              </a:ext>
            </a:extLst>
          </p:cNvPr>
          <p:cNvSpPr txBox="1"/>
          <p:nvPr/>
        </p:nvSpPr>
        <p:spPr>
          <a:xfrm>
            <a:off x="1451579" y="5776482"/>
            <a:ext cx="9807167" cy="276999"/>
          </a:xfrm>
          <a:prstGeom prst="rect">
            <a:avLst/>
          </a:prstGeom>
          <a:noFill/>
        </p:spPr>
        <p:txBody>
          <a:bodyPr wrap="square">
            <a:spAutoFit/>
          </a:bodyPr>
          <a:lstStyle/>
          <a:p>
            <a:r>
              <a:rPr lang="en-US" sz="1200" dirty="0"/>
              <a:t>*ABS Arts and Culture in Australia 2008: A Statistical Overview,- </a:t>
            </a:r>
            <a:r>
              <a:rPr lang="en-US" sz="1200" dirty="0">
                <a:solidFill>
                  <a:srgbClr val="0070C0"/>
                </a:solidFill>
                <a:hlinkClick r:id="rId3">
                  <a:extLst>
                    <a:ext uri="{A12FA001-AC4F-418D-AE19-62706E023703}">
                      <ahyp:hlinkClr xmlns:ahyp="http://schemas.microsoft.com/office/drawing/2018/hyperlinkcolor" val="tx"/>
                    </a:ext>
                  </a:extLst>
                </a:hlinkClick>
              </a:rPr>
              <a:t>Art Galleries Fact Sheet</a:t>
            </a:r>
            <a:endParaRPr lang="en-AU" sz="1200" dirty="0">
              <a:solidFill>
                <a:srgbClr val="0070C0"/>
              </a:solidFill>
            </a:endParaRPr>
          </a:p>
        </p:txBody>
      </p:sp>
    </p:spTree>
    <p:extLst>
      <p:ext uri="{BB962C8B-B14F-4D97-AF65-F5344CB8AC3E}">
        <p14:creationId xmlns:p14="http://schemas.microsoft.com/office/powerpoint/2010/main" val="354593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79344-E9C9-49BD-AA55-5915AD1350D3}"/>
              </a:ext>
            </a:extLst>
          </p:cNvPr>
          <p:cNvSpPr>
            <a:spLocks noGrp="1"/>
          </p:cNvSpPr>
          <p:nvPr>
            <p:ph type="title"/>
          </p:nvPr>
        </p:nvSpPr>
        <p:spPr>
          <a:xfrm>
            <a:off x="1451579" y="804519"/>
            <a:ext cx="9603275" cy="654411"/>
          </a:xfrm>
        </p:spPr>
        <p:txBody>
          <a:bodyPr/>
          <a:lstStyle/>
          <a:p>
            <a:r>
              <a:rPr lang="en-AU" dirty="0"/>
              <a:t>Walkthrough and Scenarios</a:t>
            </a:r>
          </a:p>
        </p:txBody>
      </p:sp>
      <p:graphicFrame>
        <p:nvGraphicFramePr>
          <p:cNvPr id="4" name="Table 3">
            <a:extLst>
              <a:ext uri="{FF2B5EF4-FFF2-40B4-BE49-F238E27FC236}">
                <a16:creationId xmlns:a16="http://schemas.microsoft.com/office/drawing/2014/main" id="{C2CA4948-B29E-49EE-ADA0-7304D3DAEFAD}"/>
              </a:ext>
            </a:extLst>
          </p:cNvPr>
          <p:cNvGraphicFramePr>
            <a:graphicFrameLocks noGrp="1"/>
          </p:cNvGraphicFramePr>
          <p:nvPr>
            <p:extLst>
              <p:ext uri="{D42A27DB-BD31-4B8C-83A1-F6EECF244321}">
                <p14:modId xmlns:p14="http://schemas.microsoft.com/office/powerpoint/2010/main" val="3699565267"/>
              </p:ext>
            </p:extLst>
          </p:nvPr>
        </p:nvGraphicFramePr>
        <p:xfrm>
          <a:off x="1451580" y="1928910"/>
          <a:ext cx="9603274" cy="3973496"/>
        </p:xfrm>
        <a:graphic>
          <a:graphicData uri="http://schemas.openxmlformats.org/drawingml/2006/table">
            <a:tbl>
              <a:tblPr firstRow="1" bandRow="1">
                <a:tableStyleId>{69012ECD-51FC-41F1-AA8D-1B2483CD663E}</a:tableStyleId>
              </a:tblPr>
              <a:tblGrid>
                <a:gridCol w="3200862">
                  <a:extLst>
                    <a:ext uri="{9D8B030D-6E8A-4147-A177-3AD203B41FA5}">
                      <a16:colId xmlns:a16="http://schemas.microsoft.com/office/drawing/2014/main" val="1313940544"/>
                    </a:ext>
                  </a:extLst>
                </a:gridCol>
                <a:gridCol w="3200862">
                  <a:extLst>
                    <a:ext uri="{9D8B030D-6E8A-4147-A177-3AD203B41FA5}">
                      <a16:colId xmlns:a16="http://schemas.microsoft.com/office/drawing/2014/main" val="1673565203"/>
                    </a:ext>
                  </a:extLst>
                </a:gridCol>
                <a:gridCol w="3201550">
                  <a:extLst>
                    <a:ext uri="{9D8B030D-6E8A-4147-A177-3AD203B41FA5}">
                      <a16:colId xmlns:a16="http://schemas.microsoft.com/office/drawing/2014/main" val="3051446542"/>
                    </a:ext>
                  </a:extLst>
                </a:gridCol>
              </a:tblGrid>
              <a:tr h="788653">
                <a:tc>
                  <a:txBody>
                    <a:bodyPr/>
                    <a:lstStyle/>
                    <a:p>
                      <a:pPr algn="l">
                        <a:lnSpc>
                          <a:spcPct val="107000"/>
                        </a:lnSpc>
                        <a:spcAft>
                          <a:spcPts val="0"/>
                        </a:spcAft>
                      </a:pPr>
                      <a:r>
                        <a:rPr lang="en-AU" sz="1400" dirty="0">
                          <a:effectLst/>
                        </a:rPr>
                        <a:t>1) Find where you are in the art gallery and navigate to a specific artwork.</a:t>
                      </a:r>
                    </a:p>
                  </a:txBody>
                  <a:tcPr marL="61769" marR="61769" marT="0" marB="0"/>
                </a:tc>
                <a:tc>
                  <a:txBody>
                    <a:bodyPr/>
                    <a:lstStyle/>
                    <a:p>
                      <a:pPr algn="l">
                        <a:lnSpc>
                          <a:spcPct val="107000"/>
                        </a:lnSpc>
                        <a:spcAft>
                          <a:spcPts val="0"/>
                        </a:spcAft>
                      </a:pPr>
                      <a:r>
                        <a:rPr lang="en-AU" sz="1400" dirty="0">
                          <a:effectLst/>
                        </a:rPr>
                        <a:t>2) Search for a specific category of artwork and navigate to a result </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769" marR="61769" marT="0" marB="0"/>
                </a:tc>
                <a:tc>
                  <a:txBody>
                    <a:bodyPr/>
                    <a:lstStyle/>
                    <a:p>
                      <a:pPr algn="l">
                        <a:lnSpc>
                          <a:spcPct val="107000"/>
                        </a:lnSpc>
                        <a:spcAft>
                          <a:spcPts val="0"/>
                        </a:spcAft>
                      </a:pPr>
                      <a:r>
                        <a:rPr lang="en-AU" sz="1400" dirty="0">
                          <a:effectLst/>
                        </a:rPr>
                        <a:t>3)  Turn on artwork placards and view detailed information about an artwork</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769" marR="61769" marT="0" marB="0"/>
                </a:tc>
                <a:extLst>
                  <a:ext uri="{0D108BD9-81ED-4DB2-BD59-A6C34878D82A}">
                    <a16:rowId xmlns:a16="http://schemas.microsoft.com/office/drawing/2014/main" val="4215111816"/>
                  </a:ext>
                </a:extLst>
              </a:tr>
              <a:tr h="3125417">
                <a:tc>
                  <a:txBody>
                    <a:bodyPr/>
                    <a:lstStyle/>
                    <a:p>
                      <a:pPr algn="l">
                        <a:lnSpc>
                          <a:spcPct val="107000"/>
                        </a:lnSpc>
                        <a:spcAft>
                          <a:spcPts val="0"/>
                        </a:spcAft>
                      </a:pPr>
                      <a:r>
                        <a:rPr lang="en-AU" sz="1400" dirty="0">
                          <a:effectLst/>
                        </a:rPr>
                        <a:t>In this scenario you are looking to find your location in the gallery and then find directions to a specific artwork.</a:t>
                      </a:r>
                    </a:p>
                    <a:p>
                      <a:pPr algn="l">
                        <a:lnSpc>
                          <a:spcPct val="107000"/>
                        </a:lnSpc>
                        <a:spcAft>
                          <a:spcPts val="0"/>
                        </a:spcAft>
                      </a:pPr>
                      <a:r>
                        <a:rPr lang="en-AU" sz="1400" dirty="0">
                          <a:effectLst/>
                        </a:rPr>
                        <a:t> </a:t>
                      </a:r>
                    </a:p>
                    <a:p>
                      <a:pPr algn="l">
                        <a:lnSpc>
                          <a:spcPct val="107000"/>
                        </a:lnSpc>
                        <a:spcAft>
                          <a:spcPts val="0"/>
                        </a:spcAft>
                      </a:pPr>
                      <a:endParaRPr lang="en-AU" sz="1400" dirty="0">
                        <a:effectLst/>
                      </a:endParaRPr>
                    </a:p>
                    <a:p>
                      <a:pPr algn="l">
                        <a:lnSpc>
                          <a:spcPct val="107000"/>
                        </a:lnSpc>
                        <a:spcAft>
                          <a:spcPts val="0"/>
                        </a:spcAft>
                      </a:pPr>
                      <a:r>
                        <a:rPr lang="en-AU" sz="1400" b="1" dirty="0">
                          <a:effectLst/>
                        </a:rPr>
                        <a:t>Tasks:</a:t>
                      </a:r>
                    </a:p>
                    <a:p>
                      <a:pPr marL="342900" lvl="0" indent="-342900" algn="l">
                        <a:lnSpc>
                          <a:spcPct val="107000"/>
                        </a:lnSpc>
                        <a:spcAft>
                          <a:spcPts val="0"/>
                        </a:spcAft>
                        <a:buFont typeface="+mj-lt"/>
                        <a:buAutoNum type="arabicPeriod"/>
                      </a:pPr>
                      <a:r>
                        <a:rPr lang="en-AU" sz="1400" dirty="0">
                          <a:effectLst/>
                        </a:rPr>
                        <a:t>Find your location in the gallery using the map function</a:t>
                      </a:r>
                    </a:p>
                    <a:p>
                      <a:pPr marL="342900" lvl="0" indent="-342900" algn="l">
                        <a:lnSpc>
                          <a:spcPct val="107000"/>
                        </a:lnSpc>
                        <a:spcAft>
                          <a:spcPts val="0"/>
                        </a:spcAft>
                        <a:buFont typeface="+mj-lt"/>
                        <a:buAutoNum type="arabicPeriod"/>
                      </a:pPr>
                      <a:r>
                        <a:rPr lang="en-AU" sz="1400" dirty="0">
                          <a:effectLst/>
                        </a:rPr>
                        <a:t>Search for the “Sea Dragon” artwork within gallery to navigate to</a:t>
                      </a:r>
                    </a:p>
                    <a:p>
                      <a:pPr marL="342900" lvl="0" indent="-342900" algn="l">
                        <a:lnSpc>
                          <a:spcPct val="107000"/>
                        </a:lnSpc>
                        <a:spcAft>
                          <a:spcPts val="0"/>
                        </a:spcAft>
                        <a:buFont typeface="+mj-lt"/>
                        <a:buAutoNum type="arabicPeriod"/>
                      </a:pPr>
                      <a:r>
                        <a:rPr lang="en-AU" sz="1400" dirty="0">
                          <a:effectLst/>
                        </a:rPr>
                        <a:t>Start the navigation sequence to “Sea Dragon”</a:t>
                      </a:r>
                    </a:p>
                    <a:p>
                      <a:pPr marL="342900" lvl="0" indent="-342900" algn="l">
                        <a:lnSpc>
                          <a:spcPct val="107000"/>
                        </a:lnSpc>
                        <a:spcAft>
                          <a:spcPts val="0"/>
                        </a:spcAft>
                        <a:buFont typeface="+mj-lt"/>
                        <a:buAutoNum type="arabicPeriod"/>
                      </a:pPr>
                      <a:r>
                        <a:rPr lang="en-AU" sz="1400" dirty="0">
                          <a:effectLst/>
                        </a:rPr>
                        <a:t>Follow directions toward artwork</a:t>
                      </a:r>
                    </a:p>
                    <a:p>
                      <a:pPr marL="342900" lvl="0" indent="-342900" algn="l">
                        <a:lnSpc>
                          <a:spcPct val="107000"/>
                        </a:lnSpc>
                        <a:spcAft>
                          <a:spcPts val="0"/>
                        </a:spcAft>
                        <a:buFont typeface="+mj-lt"/>
                        <a:buAutoNum type="arabicPeriod"/>
                      </a:pPr>
                      <a:r>
                        <a:rPr lang="en-AU" sz="1400" dirty="0">
                          <a:effectLst/>
                        </a:rPr>
                        <a:t>Reach artwork</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769" marR="61769" marT="0" marB="0"/>
                </a:tc>
                <a:tc>
                  <a:txBody>
                    <a:bodyPr/>
                    <a:lstStyle/>
                    <a:p>
                      <a:pPr algn="l">
                        <a:lnSpc>
                          <a:spcPct val="107000"/>
                        </a:lnSpc>
                        <a:spcAft>
                          <a:spcPts val="0"/>
                        </a:spcAft>
                      </a:pPr>
                      <a:r>
                        <a:rPr lang="en-AU" sz="1400" dirty="0">
                          <a:effectLst/>
                        </a:rPr>
                        <a:t>In this scenario you are looking for a specific category of artwork and then navigating to a specific result.</a:t>
                      </a:r>
                    </a:p>
                    <a:p>
                      <a:pPr algn="l">
                        <a:lnSpc>
                          <a:spcPct val="107000"/>
                        </a:lnSpc>
                        <a:spcAft>
                          <a:spcPts val="0"/>
                        </a:spcAft>
                      </a:pPr>
                      <a:endParaRPr lang="en-AU" sz="1400" dirty="0">
                        <a:effectLst/>
                      </a:endParaRPr>
                    </a:p>
                    <a:p>
                      <a:pPr algn="l">
                        <a:lnSpc>
                          <a:spcPct val="107000"/>
                        </a:lnSpc>
                        <a:spcAft>
                          <a:spcPts val="0"/>
                        </a:spcAft>
                      </a:pPr>
                      <a:endParaRPr lang="en-AU" sz="1400" dirty="0">
                        <a:effectLst/>
                      </a:endParaRPr>
                    </a:p>
                    <a:p>
                      <a:pPr algn="l">
                        <a:lnSpc>
                          <a:spcPct val="107000"/>
                        </a:lnSpc>
                        <a:spcAft>
                          <a:spcPts val="0"/>
                        </a:spcAft>
                      </a:pPr>
                      <a:r>
                        <a:rPr lang="en-AU" sz="1400" b="1" dirty="0">
                          <a:effectLst/>
                        </a:rPr>
                        <a:t>Tasks:</a:t>
                      </a:r>
                    </a:p>
                    <a:p>
                      <a:pPr marL="342900" lvl="0" indent="-342900" algn="l">
                        <a:lnSpc>
                          <a:spcPct val="107000"/>
                        </a:lnSpc>
                        <a:spcAft>
                          <a:spcPts val="0"/>
                        </a:spcAft>
                        <a:buFont typeface="+mj-lt"/>
                        <a:buAutoNum type="arabicPeriod"/>
                      </a:pPr>
                      <a:r>
                        <a:rPr lang="en-AU" sz="1400" dirty="0">
                          <a:effectLst/>
                        </a:rPr>
                        <a:t>Open the search function menu</a:t>
                      </a:r>
                    </a:p>
                    <a:p>
                      <a:pPr marL="342900" lvl="0" indent="-342900" algn="l">
                        <a:lnSpc>
                          <a:spcPct val="107000"/>
                        </a:lnSpc>
                        <a:spcAft>
                          <a:spcPts val="0"/>
                        </a:spcAft>
                        <a:buFont typeface="+mj-lt"/>
                        <a:buAutoNum type="arabicPeriod"/>
                      </a:pPr>
                      <a:r>
                        <a:rPr lang="en-AU" sz="1400" dirty="0">
                          <a:effectLst/>
                        </a:rPr>
                        <a:t>Search for “Sculpture”</a:t>
                      </a:r>
                    </a:p>
                    <a:p>
                      <a:pPr marL="342900" lvl="0" indent="-342900" algn="l">
                        <a:lnSpc>
                          <a:spcPct val="107000"/>
                        </a:lnSpc>
                        <a:spcAft>
                          <a:spcPts val="0"/>
                        </a:spcAft>
                        <a:buFont typeface="+mj-lt"/>
                        <a:buAutoNum type="arabicPeriod"/>
                      </a:pPr>
                      <a:r>
                        <a:rPr lang="en-AU" sz="1400" dirty="0">
                          <a:effectLst/>
                        </a:rPr>
                        <a:t>View results</a:t>
                      </a:r>
                    </a:p>
                    <a:p>
                      <a:pPr marL="342900" lvl="0" indent="-342900" algn="l">
                        <a:lnSpc>
                          <a:spcPct val="107000"/>
                        </a:lnSpc>
                        <a:spcAft>
                          <a:spcPts val="0"/>
                        </a:spcAft>
                        <a:buFont typeface="+mj-lt"/>
                        <a:buAutoNum type="arabicPeriod"/>
                      </a:pPr>
                      <a:r>
                        <a:rPr lang="en-AU" sz="1400" dirty="0">
                          <a:effectLst/>
                        </a:rPr>
                        <a:t>Start the navigation sequence to “Sea Elders”</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769" marR="61769" marT="0" marB="0"/>
                </a:tc>
                <a:tc>
                  <a:txBody>
                    <a:bodyPr/>
                    <a:lstStyle/>
                    <a:p>
                      <a:pPr algn="l">
                        <a:lnSpc>
                          <a:spcPct val="107000"/>
                        </a:lnSpc>
                        <a:spcAft>
                          <a:spcPts val="0"/>
                        </a:spcAft>
                      </a:pPr>
                      <a:r>
                        <a:rPr lang="en-AU" sz="1400" dirty="0">
                          <a:effectLst/>
                        </a:rPr>
                        <a:t>In this scenario you want to browse artwork placards as you walk around the gallery. You then want to view detailed information for an artwork</a:t>
                      </a:r>
                    </a:p>
                    <a:p>
                      <a:pPr algn="l">
                        <a:lnSpc>
                          <a:spcPct val="107000"/>
                        </a:lnSpc>
                        <a:spcAft>
                          <a:spcPts val="0"/>
                        </a:spcAft>
                      </a:pPr>
                      <a:endParaRPr lang="en-AU" sz="1400" dirty="0">
                        <a:effectLst/>
                      </a:endParaRPr>
                    </a:p>
                    <a:p>
                      <a:pPr algn="l">
                        <a:lnSpc>
                          <a:spcPct val="107000"/>
                        </a:lnSpc>
                        <a:spcAft>
                          <a:spcPts val="0"/>
                        </a:spcAft>
                      </a:pPr>
                      <a:r>
                        <a:rPr lang="en-AU" sz="1400" b="1" dirty="0">
                          <a:effectLst/>
                        </a:rPr>
                        <a:t>Tasks:</a:t>
                      </a:r>
                    </a:p>
                    <a:p>
                      <a:pPr marL="342900" lvl="0" indent="-342900" algn="l">
                        <a:lnSpc>
                          <a:spcPct val="107000"/>
                        </a:lnSpc>
                        <a:spcAft>
                          <a:spcPts val="0"/>
                        </a:spcAft>
                        <a:buFont typeface="+mj-lt"/>
                        <a:buAutoNum type="arabicPeriod"/>
                      </a:pPr>
                      <a:r>
                        <a:rPr lang="en-AU" sz="1400" dirty="0">
                          <a:effectLst/>
                        </a:rPr>
                        <a:t>Turn on placard feature</a:t>
                      </a:r>
                    </a:p>
                    <a:p>
                      <a:pPr marL="342900" lvl="0" indent="-342900" algn="l">
                        <a:lnSpc>
                          <a:spcPct val="107000"/>
                        </a:lnSpc>
                        <a:spcAft>
                          <a:spcPts val="0"/>
                        </a:spcAft>
                        <a:buFont typeface="+mj-lt"/>
                        <a:buAutoNum type="arabicPeriod"/>
                      </a:pPr>
                      <a:r>
                        <a:rPr lang="en-AU" sz="1400" dirty="0">
                          <a:effectLst/>
                        </a:rPr>
                        <a:t>Browse artwork placards </a:t>
                      </a:r>
                    </a:p>
                    <a:p>
                      <a:pPr marL="342900" lvl="0" indent="-342900" algn="l">
                        <a:lnSpc>
                          <a:spcPct val="107000"/>
                        </a:lnSpc>
                        <a:spcAft>
                          <a:spcPts val="0"/>
                        </a:spcAft>
                        <a:buFont typeface="+mj-lt"/>
                        <a:buAutoNum type="arabicPeriod"/>
                      </a:pPr>
                      <a:r>
                        <a:rPr lang="en-AU" sz="1400" dirty="0">
                          <a:effectLst/>
                        </a:rPr>
                        <a:t>View detailed information about the “</a:t>
                      </a:r>
                      <a:r>
                        <a:rPr lang="en-AU" sz="1400" dirty="0" err="1">
                          <a:effectLst/>
                        </a:rPr>
                        <a:t>Crabward</a:t>
                      </a:r>
                      <a:r>
                        <a:rPr lang="en-AU" sz="1400" dirty="0">
                          <a:effectLst/>
                        </a:rPr>
                        <a:t>” artwork</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1769" marR="61769" marT="0" marB="0"/>
                </a:tc>
                <a:extLst>
                  <a:ext uri="{0D108BD9-81ED-4DB2-BD59-A6C34878D82A}">
                    <a16:rowId xmlns:a16="http://schemas.microsoft.com/office/drawing/2014/main" val="2202572664"/>
                  </a:ext>
                </a:extLst>
              </a:tr>
            </a:tbl>
          </a:graphicData>
        </a:graphic>
      </p:graphicFrame>
    </p:spTree>
    <p:extLst>
      <p:ext uri="{BB962C8B-B14F-4D97-AF65-F5344CB8AC3E}">
        <p14:creationId xmlns:p14="http://schemas.microsoft.com/office/powerpoint/2010/main" val="39535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2E1D-FD61-492D-BA43-D0DCC4A14962}"/>
              </a:ext>
            </a:extLst>
          </p:cNvPr>
          <p:cNvSpPr>
            <a:spLocks noGrp="1"/>
          </p:cNvSpPr>
          <p:nvPr>
            <p:ph type="title"/>
          </p:nvPr>
        </p:nvSpPr>
        <p:spPr/>
        <p:txBody>
          <a:bodyPr/>
          <a:lstStyle/>
          <a:p>
            <a:r>
              <a:rPr lang="en-AU" dirty="0"/>
              <a:t>development process </a:t>
            </a:r>
          </a:p>
        </p:txBody>
      </p:sp>
      <p:sp>
        <p:nvSpPr>
          <p:cNvPr id="3" name="Content Placeholder 2">
            <a:extLst>
              <a:ext uri="{FF2B5EF4-FFF2-40B4-BE49-F238E27FC236}">
                <a16:creationId xmlns:a16="http://schemas.microsoft.com/office/drawing/2014/main" id="{671CF523-C73C-457A-82D7-4E2774C024D5}"/>
              </a:ext>
            </a:extLst>
          </p:cNvPr>
          <p:cNvSpPr>
            <a:spLocks noGrp="1"/>
          </p:cNvSpPr>
          <p:nvPr>
            <p:ph idx="1"/>
          </p:nvPr>
        </p:nvSpPr>
        <p:spPr/>
        <p:txBody>
          <a:bodyPr/>
          <a:lstStyle/>
          <a:p>
            <a:r>
              <a:rPr lang="en-AU" dirty="0"/>
              <a:t>Undertook iterative improvements based on feedback from low fidelity prototype</a:t>
            </a:r>
          </a:p>
          <a:p>
            <a:r>
              <a:rPr lang="en-AU" dirty="0"/>
              <a:t>Activities:</a:t>
            </a:r>
          </a:p>
          <a:p>
            <a:pPr marL="800100" lvl="1" indent="-342900">
              <a:buFont typeface="+mj-lt"/>
              <a:buAutoNum type="arabicPeriod"/>
            </a:pPr>
            <a:r>
              <a:rPr lang="en-AU" dirty="0"/>
              <a:t>Heuristic analysis using Nielsen’s 10 heuristics </a:t>
            </a:r>
          </a:p>
          <a:p>
            <a:pPr marL="800100" lvl="1" indent="-342900">
              <a:buFont typeface="+mj-lt"/>
              <a:buAutoNum type="arabicPeriod"/>
            </a:pPr>
            <a:r>
              <a:rPr lang="en-AU" dirty="0"/>
              <a:t>Pilot testing</a:t>
            </a:r>
          </a:p>
          <a:p>
            <a:pPr marL="800100" lvl="1" indent="-342900">
              <a:buFont typeface="+mj-lt"/>
              <a:buAutoNum type="arabicPeriod"/>
            </a:pPr>
            <a:r>
              <a:rPr lang="en-AU" dirty="0"/>
              <a:t>Usability testing with 3 test subjects</a:t>
            </a:r>
          </a:p>
          <a:p>
            <a:pPr marL="800100" lvl="1" indent="-342900">
              <a:buFont typeface="+mj-lt"/>
              <a:buAutoNum type="arabicPeriod"/>
            </a:pPr>
            <a:r>
              <a:rPr lang="en-AU" dirty="0"/>
              <a:t>Further prototype improvements</a:t>
            </a:r>
          </a:p>
          <a:p>
            <a:pPr marL="800100" lvl="1" indent="-342900">
              <a:buFont typeface="+mj-lt"/>
              <a:buAutoNum type="arabicPeriod"/>
            </a:pPr>
            <a:endParaRPr lang="en-AU" dirty="0"/>
          </a:p>
          <a:p>
            <a:endParaRPr lang="en-AU" dirty="0"/>
          </a:p>
        </p:txBody>
      </p:sp>
    </p:spTree>
    <p:extLst>
      <p:ext uri="{BB962C8B-B14F-4D97-AF65-F5344CB8AC3E}">
        <p14:creationId xmlns:p14="http://schemas.microsoft.com/office/powerpoint/2010/main" val="273292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B32F4-05B9-4639-92B1-097F13034B70}"/>
              </a:ext>
            </a:extLst>
          </p:cNvPr>
          <p:cNvSpPr>
            <a:spLocks noGrp="1"/>
          </p:cNvSpPr>
          <p:nvPr>
            <p:ph type="title"/>
          </p:nvPr>
        </p:nvSpPr>
        <p:spPr/>
        <p:txBody>
          <a:bodyPr/>
          <a:lstStyle/>
          <a:p>
            <a:r>
              <a:rPr lang="en-AU" dirty="0"/>
              <a:t>Design decisions</a:t>
            </a:r>
          </a:p>
        </p:txBody>
      </p:sp>
      <p:sp>
        <p:nvSpPr>
          <p:cNvPr id="3" name="Content Placeholder 2">
            <a:extLst>
              <a:ext uri="{FF2B5EF4-FFF2-40B4-BE49-F238E27FC236}">
                <a16:creationId xmlns:a16="http://schemas.microsoft.com/office/drawing/2014/main" id="{6D3D1536-910A-492F-959E-896ECF0FF528}"/>
              </a:ext>
            </a:extLst>
          </p:cNvPr>
          <p:cNvSpPr>
            <a:spLocks noGrp="1"/>
          </p:cNvSpPr>
          <p:nvPr>
            <p:ph idx="1"/>
          </p:nvPr>
        </p:nvSpPr>
        <p:spPr/>
        <p:txBody>
          <a:bodyPr/>
          <a:lstStyle/>
          <a:p>
            <a:r>
              <a:rPr lang="en-AU" dirty="0"/>
              <a:t>Findings: augmented reality via the HoloLens is a novel experience for most people </a:t>
            </a:r>
          </a:p>
          <a:p>
            <a:r>
              <a:rPr lang="en-AU" dirty="0"/>
              <a:t>Result: User interface needs to be simple while also including explicit instructions</a:t>
            </a:r>
          </a:p>
          <a:p>
            <a:r>
              <a:rPr lang="en-AU" dirty="0"/>
              <a:t>Key design decisions:</a:t>
            </a:r>
          </a:p>
          <a:p>
            <a:pPr lvl="1"/>
            <a:r>
              <a:rPr lang="en-AU" dirty="0"/>
              <a:t>Use a simple colour palette to reduce distractions (blue, dark grey and white)</a:t>
            </a:r>
          </a:p>
          <a:p>
            <a:pPr lvl="1"/>
            <a:r>
              <a:rPr lang="en-AU" dirty="0"/>
              <a:t>Keep menu features/options to a minimum to decrease the chance of error</a:t>
            </a:r>
          </a:p>
          <a:p>
            <a:pPr lvl="1"/>
            <a:r>
              <a:rPr lang="en-AU" dirty="0"/>
              <a:t>Use simple shapes and icons that are familiar to the user to enhance information</a:t>
            </a:r>
          </a:p>
          <a:p>
            <a:pPr lvl="1"/>
            <a:r>
              <a:rPr lang="en-AU" dirty="0"/>
              <a:t>Provide generous “white space” around elements to reduce cognitive overload </a:t>
            </a:r>
          </a:p>
          <a:p>
            <a:pPr lvl="1"/>
            <a:endParaRPr lang="en-AU" dirty="0"/>
          </a:p>
          <a:p>
            <a:pPr lvl="1"/>
            <a:endParaRPr lang="en-AU" dirty="0"/>
          </a:p>
        </p:txBody>
      </p:sp>
    </p:spTree>
    <p:extLst>
      <p:ext uri="{BB962C8B-B14F-4D97-AF65-F5344CB8AC3E}">
        <p14:creationId xmlns:p14="http://schemas.microsoft.com/office/powerpoint/2010/main" val="119432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57AF-9A69-4460-BBF0-B40CEA11E7D1}"/>
              </a:ext>
            </a:extLst>
          </p:cNvPr>
          <p:cNvSpPr>
            <a:spLocks noGrp="1"/>
          </p:cNvSpPr>
          <p:nvPr>
            <p:ph type="title"/>
          </p:nvPr>
        </p:nvSpPr>
        <p:spPr/>
        <p:txBody>
          <a:bodyPr/>
          <a:lstStyle/>
          <a:p>
            <a:r>
              <a:rPr lang="en-AU" dirty="0"/>
              <a:t>usability testing Results</a:t>
            </a:r>
            <a:br>
              <a:rPr lang="en-AU" dirty="0"/>
            </a:br>
            <a:endParaRPr lang="en-AU" dirty="0"/>
          </a:p>
        </p:txBody>
      </p:sp>
      <p:sp>
        <p:nvSpPr>
          <p:cNvPr id="3" name="Content Placeholder 2">
            <a:extLst>
              <a:ext uri="{FF2B5EF4-FFF2-40B4-BE49-F238E27FC236}">
                <a16:creationId xmlns:a16="http://schemas.microsoft.com/office/drawing/2014/main" id="{A9F139E0-F9A2-4F0D-B83B-6007025F48B1}"/>
              </a:ext>
            </a:extLst>
          </p:cNvPr>
          <p:cNvSpPr>
            <a:spLocks noGrp="1"/>
          </p:cNvSpPr>
          <p:nvPr>
            <p:ph idx="1"/>
          </p:nvPr>
        </p:nvSpPr>
        <p:spPr/>
        <p:txBody>
          <a:bodyPr/>
          <a:lstStyle/>
          <a:p>
            <a:r>
              <a:rPr lang="en-AU" dirty="0"/>
              <a:t>Final usability testing results:</a:t>
            </a:r>
          </a:p>
          <a:p>
            <a:pPr lvl="1"/>
            <a:r>
              <a:rPr lang="en-AU" dirty="0"/>
              <a:t>Significantly improved usability results</a:t>
            </a:r>
          </a:p>
          <a:p>
            <a:pPr lvl="1"/>
            <a:r>
              <a:rPr lang="en-AU" dirty="0"/>
              <a:t>Less user confusion when completing scenarios</a:t>
            </a:r>
          </a:p>
          <a:p>
            <a:pPr lvl="1"/>
            <a:r>
              <a:rPr lang="en-AU" dirty="0"/>
              <a:t>Feedback from user testing participants was much more positive </a:t>
            </a:r>
          </a:p>
          <a:p>
            <a:pPr lvl="1"/>
            <a:r>
              <a:rPr lang="en-AU" dirty="0"/>
              <a:t>Quantitative measures: approximately 50% less clicks and time to complete each scenario </a:t>
            </a:r>
          </a:p>
          <a:p>
            <a:pPr lvl="1"/>
            <a:endParaRPr lang="en-AU" dirty="0"/>
          </a:p>
        </p:txBody>
      </p:sp>
    </p:spTree>
    <p:extLst>
      <p:ext uri="{BB962C8B-B14F-4D97-AF65-F5344CB8AC3E}">
        <p14:creationId xmlns:p14="http://schemas.microsoft.com/office/powerpoint/2010/main" val="36373562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59C06FB6378B4A9133E57032A1C63B" ma:contentTypeVersion="10" ma:contentTypeDescription="Create a new document." ma:contentTypeScope="" ma:versionID="ff6ce7a030aa9a708e6a8391e9797d32">
  <xsd:schema xmlns:xsd="http://www.w3.org/2001/XMLSchema" xmlns:xs="http://www.w3.org/2001/XMLSchema" xmlns:p="http://schemas.microsoft.com/office/2006/metadata/properties" xmlns:ns2="a1d96936-25d6-4749-9532-9ce8a2fd4474" targetNamespace="http://schemas.microsoft.com/office/2006/metadata/properties" ma:root="true" ma:fieldsID="f7f0fa42ea8e3817a788aa472a379d9a" ns2:_="">
    <xsd:import namespace="a1d96936-25d6-4749-9532-9ce8a2fd447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d96936-25d6-4749-9532-9ce8a2fd44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6D9D71E-DDAB-47C7-90D2-E345894E93F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75D818D-4EE0-4471-BF7A-DA9DD84ADC05}">
  <ds:schemaRefs>
    <ds:schemaRef ds:uri="http://schemas.microsoft.com/sharepoint/v3/contenttype/forms"/>
  </ds:schemaRefs>
</ds:datastoreItem>
</file>

<file path=customXml/itemProps3.xml><?xml version="1.0" encoding="utf-8"?>
<ds:datastoreItem xmlns:ds="http://schemas.openxmlformats.org/officeDocument/2006/customXml" ds:itemID="{1EE19115-5C26-4253-89B3-68C76B1E14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1d96936-25d6-4749-9532-9ce8a2fd44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1649</TotalTime>
  <Words>978</Words>
  <Application>Microsoft Office PowerPoint</Application>
  <PresentationFormat>Widescreen</PresentationFormat>
  <Paragraphs>117</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Gallery</vt:lpstr>
      <vt:lpstr>SENG2260 Human Computer Interaction Assignment 2 – Video Presentation</vt:lpstr>
      <vt:lpstr>Brief and target demographic</vt:lpstr>
      <vt:lpstr>Walkthrough and Scenarios</vt:lpstr>
      <vt:lpstr>development process </vt:lpstr>
      <vt:lpstr>Design decisions</vt:lpstr>
      <vt:lpstr>usability testing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Phua</dc:creator>
  <cp:lastModifiedBy>Jason Phua</cp:lastModifiedBy>
  <cp:revision>31</cp:revision>
  <dcterms:created xsi:type="dcterms:W3CDTF">2021-09-26T23:56:48Z</dcterms:created>
  <dcterms:modified xsi:type="dcterms:W3CDTF">2021-10-08T05:54:02Z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0x010100D459C06FB6378B4A9133E57032A1C63B</vt:lpwstr>
  </property>
</Properties>
</file>