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6"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p:scale>
          <a:sx n="50" d="100"/>
          <a:sy n="50" d="100"/>
        </p:scale>
        <p:origin x="1374"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
          </a:p>
        </p:txBody>
      </p:sp>
      <p:sp>
        <p:nvSpPr>
          <p:cNvPr id="4" name="Date Placeholder 3"/>
          <p:cNvSpPr>
            <a:spLocks noGrp="1"/>
          </p:cNvSpPr>
          <p:nvPr>
            <p:ph type="dt" sz="half" idx="10"/>
          </p:nvPr>
        </p:nvSpPr>
        <p:spPr/>
        <p:txBody>
          <a:bodyPr/>
          <a:lstStyle/>
          <a:p>
            <a:fld id="{103E6518-E803-41B6-802B-50DC184364FB}"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36330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103E6518-E803-41B6-802B-50DC184364FB}"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930082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103E6518-E803-41B6-802B-50DC184364FB}"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4245557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10"/>
          </p:nvPr>
        </p:nvSpPr>
        <p:spPr/>
        <p:txBody>
          <a:bodyPr/>
          <a:lstStyle/>
          <a:p>
            <a:fld id="{103E6518-E803-41B6-802B-50DC184364FB}"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109644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3E6518-E803-41B6-802B-50DC184364FB}"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1076881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Date Placeholder 4"/>
          <p:cNvSpPr>
            <a:spLocks noGrp="1"/>
          </p:cNvSpPr>
          <p:nvPr>
            <p:ph type="dt" sz="half" idx="10"/>
          </p:nvPr>
        </p:nvSpPr>
        <p:spPr/>
        <p:txBody>
          <a:bodyPr/>
          <a:lstStyle/>
          <a:p>
            <a:fld id="{103E6518-E803-41B6-802B-50DC184364FB}" type="datetimeFigureOut">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2951048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7" name="Date Placeholder 6"/>
          <p:cNvSpPr>
            <a:spLocks noGrp="1"/>
          </p:cNvSpPr>
          <p:nvPr>
            <p:ph type="dt" sz="half" idx="10"/>
          </p:nvPr>
        </p:nvSpPr>
        <p:spPr/>
        <p:txBody>
          <a:bodyPr/>
          <a:lstStyle/>
          <a:p>
            <a:fld id="{103E6518-E803-41B6-802B-50DC184364FB}" type="datetimeFigureOut">
              <a:rPr lang="en-US" smtClean="0"/>
              <a:t>5/23/2021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409292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
          </a:p>
        </p:txBody>
      </p:sp>
      <p:sp>
        <p:nvSpPr>
          <p:cNvPr id="3" name="Date Placeholder 2"/>
          <p:cNvSpPr>
            <a:spLocks noGrp="1"/>
          </p:cNvSpPr>
          <p:nvPr>
            <p:ph type="dt" sz="half" idx="10"/>
          </p:nvPr>
        </p:nvSpPr>
        <p:spPr/>
        <p:txBody>
          <a:bodyPr/>
          <a:lstStyle/>
          <a:p>
            <a:fld id="{103E6518-E803-41B6-802B-50DC184364FB}" type="datetimeFigureOut">
              <a:rPr lang="en-US" smtClean="0"/>
              <a:t>5/23/2021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4091415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3E6518-E803-41B6-802B-50DC184364FB}" type="datetimeFigureOut">
              <a:rPr lang="en-US" smtClean="0"/>
              <a:t>5/23/2021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370699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3E6518-E803-41B6-802B-50DC184364FB}" type="datetimeFigureOut">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1938578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3E6518-E803-41B6-802B-50DC184364FB}" type="datetimeFigureOut">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D010E-84AD-4024-9489-55E748A88C23}" type="slidenum">
              <a:rPr lang="en-US" smtClean="0"/>
              <a:t>‹#›</a:t>
            </a:fld>
            <a:endParaRPr lang="en-US"/>
          </a:p>
        </p:txBody>
      </p:sp>
    </p:spTree>
    <p:extLst>
      <p:ext uri="{BB962C8B-B14F-4D97-AF65-F5344CB8AC3E}">
        <p14:creationId xmlns:p14="http://schemas.microsoft.com/office/powerpoint/2010/main" val="58594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E6518-E803-41B6-802B-50DC184364FB}" type="datetimeFigureOut">
              <a:rPr lang="en-US" smtClean="0"/>
              <a:t>5/23/2021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0D010E-84AD-4024-9489-55E748A88C23}" type="slidenum">
              <a:rPr lang="en-US" smtClean="0"/>
              <a:t>‹#›</a:t>
            </a:fld>
            <a:endParaRPr lang="en-US"/>
          </a:p>
        </p:txBody>
      </p:sp>
    </p:spTree>
    <p:extLst>
      <p:ext uri="{BB962C8B-B14F-4D97-AF65-F5344CB8AC3E}">
        <p14:creationId xmlns:p14="http://schemas.microsoft.com/office/powerpoint/2010/main" val="37186108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8ABE98-6536-42E1-8EAC-D7E86CA317FE}"/>
              </a:ext>
            </a:extLst>
          </p:cNvPr>
          <p:cNvSpPr>
            <a:spLocks noGrp="1"/>
          </p:cNvSpPr>
          <p:nvPr>
            <p:ph type="ctrTitle"/>
          </p:nvPr>
        </p:nvSpPr>
        <p:spPr/>
        <p:txBody>
          <a:bodyPr/>
          <a:lstStyle/>
          <a:p>
            <a:r>
              <a:rPr lang="en-US" b="1" i="1" dirty="0"/>
              <a:t>PROJECT 3 DOCUMENTATION</a:t>
            </a:r>
          </a:p>
        </p:txBody>
      </p:sp>
      <p:sp>
        <p:nvSpPr>
          <p:cNvPr id="3" name="Subtitle 2">
            <a:extLst>
              <a:ext uri="{FF2B5EF4-FFF2-40B4-BE49-F238E27FC236}">
                <a16:creationId xmlns:a16="http://schemas.microsoft.com/office/drawing/2014/main" xmlns="" id="{72951188-EBAE-4C0D-ADF4-0BFE24B251DC}"/>
              </a:ext>
            </a:extLst>
          </p:cNvPr>
          <p:cNvSpPr>
            <a:spLocks noGrp="1"/>
          </p:cNvSpPr>
          <p:nvPr>
            <p:ph type="subTitle" idx="1"/>
          </p:nvPr>
        </p:nvSpPr>
        <p:spPr/>
        <p:txBody>
          <a:bodyPr/>
          <a:lstStyle/>
          <a:p>
            <a:r>
              <a:rPr lang="en-US" b="1" dirty="0" smtClean="0"/>
              <a:t>INTRODUCTION </a:t>
            </a:r>
            <a:r>
              <a:rPr lang="en-US" b="1" dirty="0"/>
              <a:t>TO SOFTWARE </a:t>
            </a:r>
            <a:r>
              <a:rPr lang="en-US" b="1" dirty="0" smtClean="0"/>
              <a:t>ENGINEERING </a:t>
            </a:r>
            <a:endParaRPr lang="en-US" b="1" dirty="0"/>
          </a:p>
        </p:txBody>
      </p:sp>
      <p:sp>
        <p:nvSpPr>
          <p:cNvPr id="4" name="TextBox 3">
            <a:extLst>
              <a:ext uri="{FF2B5EF4-FFF2-40B4-BE49-F238E27FC236}">
                <a16:creationId xmlns:a16="http://schemas.microsoft.com/office/drawing/2014/main" xmlns="" id="{706D737C-27E0-474B-AE6F-71352667C617}"/>
              </a:ext>
            </a:extLst>
          </p:cNvPr>
          <p:cNvSpPr txBox="1"/>
          <p:nvPr/>
        </p:nvSpPr>
        <p:spPr>
          <a:xfrm>
            <a:off x="1338470" y="530087"/>
            <a:ext cx="3578087" cy="707886"/>
          </a:xfrm>
          <a:prstGeom prst="rect">
            <a:avLst/>
          </a:prstGeom>
          <a:noFill/>
        </p:spPr>
        <p:txBody>
          <a:bodyPr wrap="square" rtlCol="0">
            <a:spAutoFit/>
          </a:bodyPr>
          <a:lstStyle/>
          <a:p>
            <a:r>
              <a:rPr lang="en-US" sz="2000" b="1" dirty="0"/>
              <a:t>NAME: </a:t>
            </a:r>
            <a:r>
              <a:rPr lang="en-US" sz="2000" b="1" dirty="0" smtClean="0"/>
              <a:t> ADDO KWASI NYARKO</a:t>
            </a:r>
            <a:endParaRPr lang="en-US" sz="2000" b="1" dirty="0"/>
          </a:p>
          <a:p>
            <a:r>
              <a:rPr lang="en-US" sz="2000" b="1" dirty="0"/>
              <a:t>ID: </a:t>
            </a:r>
            <a:r>
              <a:rPr lang="en-US" sz="2000" b="1" dirty="0" smtClean="0"/>
              <a:t>10812519</a:t>
            </a:r>
            <a:endParaRPr lang="en-US" sz="2000" b="1" dirty="0"/>
          </a:p>
        </p:txBody>
      </p:sp>
    </p:spTree>
    <p:extLst>
      <p:ext uri="{BB962C8B-B14F-4D97-AF65-F5344CB8AC3E}">
        <p14:creationId xmlns:p14="http://schemas.microsoft.com/office/powerpoint/2010/main" val="2691155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389964-B0ED-43AD-97C9-190508A9EB32}"/>
              </a:ext>
            </a:extLst>
          </p:cNvPr>
          <p:cNvSpPr>
            <a:spLocks noGrp="1"/>
          </p:cNvSpPr>
          <p:nvPr>
            <p:ph type="title"/>
          </p:nvPr>
        </p:nvSpPr>
        <p:spPr>
          <a:xfrm>
            <a:off x="646111" y="452718"/>
            <a:ext cx="9571315" cy="1400530"/>
          </a:xfrm>
        </p:spPr>
        <p:txBody>
          <a:bodyPr/>
          <a:lstStyle/>
          <a:p>
            <a:r>
              <a:rPr lang="en-US" dirty="0"/>
              <a:t> SOFTWARE </a:t>
            </a:r>
            <a:r>
              <a:rPr lang="en-US" dirty="0" smtClean="0"/>
              <a:t>PROJECT </a:t>
            </a:r>
            <a:r>
              <a:rPr lang="en-US" dirty="0"/>
              <a:t>MANAGEMENT</a:t>
            </a:r>
            <a:br>
              <a:rPr lang="en-US" dirty="0"/>
            </a:br>
            <a:endParaRPr lang="en-US" dirty="0"/>
          </a:p>
        </p:txBody>
      </p:sp>
      <p:sp>
        <p:nvSpPr>
          <p:cNvPr id="3" name="Content Placeholder 2">
            <a:extLst>
              <a:ext uri="{FF2B5EF4-FFF2-40B4-BE49-F238E27FC236}">
                <a16:creationId xmlns:a16="http://schemas.microsoft.com/office/drawing/2014/main" xmlns="" id="{2607A827-5B82-4F07-A036-A2510353F575}"/>
              </a:ext>
            </a:extLst>
          </p:cNvPr>
          <p:cNvSpPr>
            <a:spLocks noGrp="1"/>
          </p:cNvSpPr>
          <p:nvPr>
            <p:ph idx="1"/>
          </p:nvPr>
        </p:nvSpPr>
        <p:spPr/>
        <p:txBody>
          <a:bodyPr>
            <a:normAutofit/>
          </a:bodyPr>
          <a:lstStyle/>
          <a:p>
            <a:pPr marL="12700">
              <a:lnSpc>
                <a:spcPct val="110000"/>
              </a:lnSpc>
              <a:spcBef>
                <a:spcPts val="813"/>
              </a:spcBef>
            </a:pPr>
            <a:r>
              <a:rPr lang="en-US" altLang="" dirty="0" smtClean="0">
                <a:latin typeface="Calibri" panose="020F0502020204030204" pitchFamily="34" charset="0"/>
              </a:rPr>
              <a:t>The project was well planned in order to reduce the risks. Since the project was developed by only one  person, there was no need on team management. The project was developed in such a way that  schedule and budget constraints were minimized. The use of the incremental model ensured rapid  deployments of the system in phases. The testing stages also followed after each phase and progresses  made were noted and updated.</a:t>
            </a:r>
            <a:endParaRPr lang="en-US" altLang="" dirty="0">
              <a:latin typeface="Calibri" panose="020F0502020204030204" pitchFamily="34" charset="0"/>
            </a:endParaRPr>
          </a:p>
        </p:txBody>
      </p:sp>
    </p:spTree>
    <p:extLst>
      <p:ext uri="{BB962C8B-B14F-4D97-AF65-F5344CB8AC3E}">
        <p14:creationId xmlns:p14="http://schemas.microsoft.com/office/powerpoint/2010/main" val="3026461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DFE318-247A-457E-9A47-BFECD519E64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xmlns="" id="{409DB267-C8E2-4BD8-BD34-4E5D3CA49AA3}"/>
              </a:ext>
            </a:extLst>
          </p:cNvPr>
          <p:cNvSpPr>
            <a:spLocks noGrp="1"/>
          </p:cNvSpPr>
          <p:nvPr>
            <p:ph idx="1"/>
          </p:nvPr>
        </p:nvSpPr>
        <p:spPr/>
        <p:txBody>
          <a:bodyPr>
            <a:normAutofit/>
          </a:bodyPr>
          <a:lstStyle/>
          <a:p>
            <a:pPr marL="12700" indent="0" algn="ctr">
              <a:lnSpc>
                <a:spcPct val="109000"/>
              </a:lnSpc>
              <a:spcBef>
                <a:spcPts val="788"/>
              </a:spcBef>
              <a:buNone/>
            </a:pPr>
            <a:r>
              <a:rPr lang="en-US" altLang="" dirty="0" smtClean="0">
                <a:latin typeface="Calibri" panose="020F0502020204030204" pitchFamily="34" charset="0"/>
              </a:rPr>
              <a:t>KANJ shop is a supermarket that deals with a wide variety of items. As a results of the COVID-19  pandemic and the lockdown, sales are going down for the supermarket. The Supermarket wants to  establish its online presence so as to facilitate smooth running of the business. The Supermarkets need  an ecommerce platform where they can run their activities online.</a:t>
            </a:r>
          </a:p>
          <a:p>
            <a:pPr marL="0" indent="0">
              <a:buNone/>
            </a:pPr>
            <a:endParaRPr lang="en-US" dirty="0"/>
          </a:p>
        </p:txBody>
      </p:sp>
    </p:spTree>
    <p:extLst>
      <p:ext uri="{BB962C8B-B14F-4D97-AF65-F5344CB8AC3E}">
        <p14:creationId xmlns:p14="http://schemas.microsoft.com/office/powerpoint/2010/main" val="2486826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B172C3-1081-48D7-88FA-9EB0199B548E}"/>
              </a:ext>
            </a:extLst>
          </p:cNvPr>
          <p:cNvSpPr>
            <a:spLocks noGrp="1"/>
          </p:cNvSpPr>
          <p:nvPr>
            <p:ph type="title"/>
          </p:nvPr>
        </p:nvSpPr>
        <p:spPr/>
        <p:txBody>
          <a:bodyPr/>
          <a:lstStyle/>
          <a:p>
            <a:r>
              <a:rPr lang="en-US" dirty="0"/>
              <a:t>REQUIREMENTS</a:t>
            </a:r>
            <a:br>
              <a:rPr lang="en-US" dirty="0"/>
            </a:br>
            <a:endParaRPr lang="en-US" dirty="0"/>
          </a:p>
        </p:txBody>
      </p:sp>
      <p:sp>
        <p:nvSpPr>
          <p:cNvPr id="3" name="Content Placeholder 2">
            <a:extLst>
              <a:ext uri="{FF2B5EF4-FFF2-40B4-BE49-F238E27FC236}">
                <a16:creationId xmlns:a16="http://schemas.microsoft.com/office/drawing/2014/main" xmlns="" id="{B1FD6FD4-08D0-4458-B169-A7F77B1415FA}"/>
              </a:ext>
            </a:extLst>
          </p:cNvPr>
          <p:cNvSpPr>
            <a:spLocks noGrp="1"/>
          </p:cNvSpPr>
          <p:nvPr>
            <p:ph idx="1"/>
          </p:nvPr>
        </p:nvSpPr>
        <p:spPr>
          <a:xfrm>
            <a:off x="838200" y="1175657"/>
            <a:ext cx="9197139" cy="5370285"/>
          </a:xfrm>
        </p:spPr>
        <p:txBody>
          <a:bodyPr>
            <a:normAutofit/>
          </a:bodyPr>
          <a:lstStyle/>
          <a:p>
            <a:pPr>
              <a:lnSpc>
                <a:spcPct val="100000"/>
              </a:lnSpc>
              <a:spcBef>
                <a:spcPts val="938"/>
              </a:spcBef>
              <a:buFont typeface="Wingdings" panose="05000000000000000000" pitchFamily="2" charset="2"/>
              <a:buChar char=""/>
            </a:pPr>
            <a:r>
              <a:rPr lang="en-US" altLang="" dirty="0" smtClean="0">
                <a:solidFill>
                  <a:srgbClr val="5A5A5A"/>
                </a:solidFill>
                <a:latin typeface="Calibri" panose="020F0502020204030204" pitchFamily="34" charset="0"/>
              </a:rPr>
              <a:t> Only registered member can purchase multiple products regardless of quantity</a:t>
            </a:r>
          </a:p>
          <a:p>
            <a:pPr>
              <a:lnSpc>
                <a:spcPct val="100000"/>
              </a:lnSpc>
              <a:spcBef>
                <a:spcPts val="125"/>
              </a:spcBef>
              <a:buFont typeface="Wingdings" panose="05000000000000000000" pitchFamily="2" charset="2"/>
              <a:buChar char=""/>
            </a:pPr>
            <a:r>
              <a:rPr lang="en-US" altLang="" dirty="0" smtClean="0">
                <a:solidFill>
                  <a:srgbClr val="5A5A5A"/>
                </a:solidFill>
                <a:latin typeface="Calibri" panose="020F0502020204030204" pitchFamily="34" charset="0"/>
              </a:rPr>
              <a:t> Any member can register and view available products.</a:t>
            </a:r>
          </a:p>
          <a:p>
            <a:pPr>
              <a:lnSpc>
                <a:spcPct val="100000"/>
              </a:lnSpc>
              <a:spcBef>
                <a:spcPts val="150"/>
              </a:spcBef>
              <a:buFont typeface="Wingdings" panose="05000000000000000000" pitchFamily="2" charset="2"/>
              <a:buChar char=""/>
            </a:pPr>
            <a:r>
              <a:rPr lang="en-US" altLang="" dirty="0" smtClean="0">
                <a:solidFill>
                  <a:srgbClr val="5A5A5A"/>
                </a:solidFill>
                <a:latin typeface="Calibri" panose="020F0502020204030204" pitchFamily="34" charset="0"/>
              </a:rPr>
              <a:t> Customers must be able to view products from their home</a:t>
            </a:r>
          </a:p>
          <a:p>
            <a:pPr>
              <a:lnSpc>
                <a:spcPct val="100000"/>
              </a:lnSpc>
              <a:spcBef>
                <a:spcPts val="125"/>
              </a:spcBef>
              <a:buFont typeface="Wingdings" panose="05000000000000000000" pitchFamily="2" charset="2"/>
              <a:buChar char=""/>
            </a:pPr>
            <a:r>
              <a:rPr lang="en-US" altLang="" dirty="0" smtClean="0">
                <a:solidFill>
                  <a:srgbClr val="5A5A5A"/>
                </a:solidFill>
                <a:latin typeface="Calibri" panose="020F0502020204030204" pitchFamily="34" charset="0"/>
              </a:rPr>
              <a:t> Customers must be able to make purchases and receives products from their home</a:t>
            </a:r>
          </a:p>
          <a:p>
            <a:pPr>
              <a:lnSpc>
                <a:spcPct val="100000"/>
              </a:lnSpc>
              <a:spcBef>
                <a:spcPts val="125"/>
              </a:spcBef>
              <a:buFont typeface="Wingdings" panose="05000000000000000000" pitchFamily="2" charset="2"/>
              <a:buChar char=""/>
            </a:pPr>
            <a:r>
              <a:rPr lang="en-US" altLang="" dirty="0" smtClean="0">
                <a:solidFill>
                  <a:srgbClr val="5A5A5A"/>
                </a:solidFill>
                <a:latin typeface="Calibri" panose="020F0502020204030204" pitchFamily="34" charset="0"/>
              </a:rPr>
              <a:t> Customers are able to pay on delivery</a:t>
            </a:r>
          </a:p>
          <a:p>
            <a:pPr>
              <a:lnSpc>
                <a:spcPct val="100000"/>
              </a:lnSpc>
              <a:spcBef>
                <a:spcPts val="150"/>
              </a:spcBef>
              <a:buFont typeface="Wingdings" panose="05000000000000000000" pitchFamily="2" charset="2"/>
              <a:buChar char=""/>
            </a:pPr>
            <a:r>
              <a:rPr lang="en-US" altLang="" dirty="0" smtClean="0">
                <a:solidFill>
                  <a:srgbClr val="5A5A5A"/>
                </a:solidFill>
                <a:latin typeface="Calibri" panose="020F0502020204030204" pitchFamily="34" charset="0"/>
              </a:rPr>
              <a:t> Products description must include Warrantee and Return Policy</a:t>
            </a:r>
          </a:p>
          <a:p>
            <a:pPr>
              <a:lnSpc>
                <a:spcPct val="100000"/>
              </a:lnSpc>
              <a:spcBef>
                <a:spcPts val="125"/>
              </a:spcBef>
              <a:buFont typeface="Wingdings" panose="05000000000000000000" pitchFamily="2" charset="2"/>
              <a:buChar char=""/>
            </a:pPr>
            <a:r>
              <a:rPr lang="en-US" altLang="" dirty="0" smtClean="0">
                <a:solidFill>
                  <a:srgbClr val="5A5A5A"/>
                </a:solidFill>
                <a:latin typeface="Calibri" panose="020F0502020204030204" pitchFamily="34" charset="0"/>
              </a:rPr>
              <a:t> The Site should allow visitors to view products</a:t>
            </a:r>
          </a:p>
          <a:p>
            <a:pPr>
              <a:lnSpc>
                <a:spcPct val="100000"/>
              </a:lnSpc>
              <a:spcBef>
                <a:spcPts val="125"/>
              </a:spcBef>
              <a:buFont typeface="Wingdings" panose="05000000000000000000" pitchFamily="2" charset="2"/>
              <a:buChar char=""/>
            </a:pPr>
            <a:r>
              <a:rPr lang="en-US" altLang="" dirty="0">
                <a:solidFill>
                  <a:srgbClr val="5A5A5A"/>
                </a:solidFill>
                <a:latin typeface="Calibri" panose="020F0502020204030204" pitchFamily="34" charset="0"/>
              </a:rPr>
              <a:t> </a:t>
            </a:r>
            <a:r>
              <a:rPr lang="en-US" altLang="" dirty="0" smtClean="0">
                <a:solidFill>
                  <a:srgbClr val="5A5A5A"/>
                </a:solidFill>
                <a:latin typeface="Calibri" panose="020F0502020204030204" pitchFamily="34" charset="0"/>
              </a:rPr>
              <a:t>The Site must allow the Supermarket to add and edit products</a:t>
            </a:r>
          </a:p>
          <a:p>
            <a:endParaRPr lang="en-US" dirty="0"/>
          </a:p>
        </p:txBody>
      </p:sp>
    </p:spTree>
    <p:extLst>
      <p:ext uri="{BB962C8B-B14F-4D97-AF65-F5344CB8AC3E}">
        <p14:creationId xmlns:p14="http://schemas.microsoft.com/office/powerpoint/2010/main" val="28888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E2735-1FF1-4B56-8E71-C4F3B1CCE999}"/>
              </a:ext>
            </a:extLst>
          </p:cNvPr>
          <p:cNvSpPr>
            <a:spLocks noGrp="1"/>
          </p:cNvSpPr>
          <p:nvPr>
            <p:ph type="title"/>
          </p:nvPr>
        </p:nvSpPr>
        <p:spPr/>
        <p:txBody>
          <a:bodyPr/>
          <a:lstStyle/>
          <a:p>
            <a:r>
              <a:rPr lang="en-US" dirty="0"/>
              <a:t>SOFTWARE PROCESS</a:t>
            </a:r>
            <a:br>
              <a:rPr lang="en-US" dirty="0"/>
            </a:br>
            <a:endParaRPr lang="en-US" dirty="0"/>
          </a:p>
        </p:txBody>
      </p:sp>
      <p:sp>
        <p:nvSpPr>
          <p:cNvPr id="3" name="Content Placeholder 2">
            <a:extLst>
              <a:ext uri="{FF2B5EF4-FFF2-40B4-BE49-F238E27FC236}">
                <a16:creationId xmlns:a16="http://schemas.microsoft.com/office/drawing/2014/main" xmlns="" id="{0148E3D6-0E2F-412E-93FD-A500083A6BCE}"/>
              </a:ext>
            </a:extLst>
          </p:cNvPr>
          <p:cNvSpPr>
            <a:spLocks noGrp="1"/>
          </p:cNvSpPr>
          <p:nvPr>
            <p:ph idx="1"/>
          </p:nvPr>
        </p:nvSpPr>
        <p:spPr/>
        <p:txBody>
          <a:bodyPr/>
          <a:lstStyle/>
          <a:p>
            <a:pPr>
              <a:lnSpc>
                <a:spcPct val="150000"/>
              </a:lnSpc>
            </a:pPr>
            <a:r>
              <a:rPr lang="en-US" altLang="" dirty="0" smtClean="0">
                <a:latin typeface="Calibri" panose="020F0502020204030204" pitchFamily="34" charset="0"/>
              </a:rPr>
              <a:t>The Software process used here is the agile process. This process would allow the site to be updated to  meet the need of the Shop whenever they want any changes to be made.</a:t>
            </a:r>
            <a:endParaRPr lang="en-US" dirty="0"/>
          </a:p>
        </p:txBody>
      </p:sp>
    </p:spTree>
    <p:extLst>
      <p:ext uri="{BB962C8B-B14F-4D97-AF65-F5344CB8AC3E}">
        <p14:creationId xmlns:p14="http://schemas.microsoft.com/office/powerpoint/2010/main" val="860059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EBD864-6CA1-4588-9B3D-970A21D1F8CA}"/>
              </a:ext>
            </a:extLst>
          </p:cNvPr>
          <p:cNvSpPr>
            <a:spLocks noGrp="1"/>
          </p:cNvSpPr>
          <p:nvPr>
            <p:ph type="title"/>
          </p:nvPr>
        </p:nvSpPr>
        <p:spPr/>
        <p:txBody>
          <a:bodyPr/>
          <a:lstStyle/>
          <a:p>
            <a:r>
              <a:rPr lang="en-US" dirty="0"/>
              <a:t>SOFTWARE MODELLING</a:t>
            </a:r>
          </a:p>
        </p:txBody>
      </p:sp>
      <p:sp>
        <p:nvSpPr>
          <p:cNvPr id="3" name="Content Placeholder 2">
            <a:extLst>
              <a:ext uri="{FF2B5EF4-FFF2-40B4-BE49-F238E27FC236}">
                <a16:creationId xmlns:a16="http://schemas.microsoft.com/office/drawing/2014/main" xmlns="" id="{6B5BE18C-123B-42B2-AF70-B31CDAB24BB1}"/>
              </a:ext>
            </a:extLst>
          </p:cNvPr>
          <p:cNvSpPr>
            <a:spLocks noGrp="1"/>
          </p:cNvSpPr>
          <p:nvPr>
            <p:ph idx="1"/>
          </p:nvPr>
        </p:nvSpPr>
        <p:spPr/>
        <p:txBody>
          <a:bodyPr/>
          <a:lstStyle/>
          <a:p>
            <a:pPr>
              <a:lnSpc>
                <a:spcPct val="150000"/>
              </a:lnSpc>
            </a:pPr>
            <a:r>
              <a:rPr lang="en-US" altLang="" dirty="0" smtClean="0">
                <a:latin typeface="Calibri" panose="020F0502020204030204" pitchFamily="34" charset="0"/>
              </a:rPr>
              <a:t>The Software model chosen for this project is the Incremental process model.</a:t>
            </a:r>
          </a:p>
          <a:p>
            <a:pPr marL="0" indent="0">
              <a:lnSpc>
                <a:spcPct val="150000"/>
              </a:lnSpc>
              <a:buNone/>
            </a:pPr>
            <a:endParaRPr lang="en-US" dirty="0"/>
          </a:p>
        </p:txBody>
      </p:sp>
    </p:spTree>
    <p:extLst>
      <p:ext uri="{BB962C8B-B14F-4D97-AF65-F5344CB8AC3E}">
        <p14:creationId xmlns:p14="http://schemas.microsoft.com/office/powerpoint/2010/main" val="226976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C030E-3B53-4A69-96F2-A6AC89F30104}"/>
              </a:ext>
            </a:extLst>
          </p:cNvPr>
          <p:cNvSpPr>
            <a:spLocks noGrp="1"/>
          </p:cNvSpPr>
          <p:nvPr>
            <p:ph type="title"/>
          </p:nvPr>
        </p:nvSpPr>
        <p:spPr/>
        <p:txBody>
          <a:bodyPr/>
          <a:lstStyle/>
          <a:p>
            <a:r>
              <a:rPr lang="en-US" dirty="0"/>
              <a:t>SOFTWARE SYSTEM ARCHITECTURE</a:t>
            </a:r>
          </a:p>
        </p:txBody>
      </p:sp>
      <p:pic>
        <p:nvPicPr>
          <p:cNvPr id="4" name="Content Placeholder 3">
            <a:extLst>
              <a:ext uri="{FF2B5EF4-FFF2-40B4-BE49-F238E27FC236}">
                <a16:creationId xmlns:a16="http://schemas.microsoft.com/office/drawing/2014/main" xmlns="" id="{108E49E9-CA2E-4341-BFC9-0BD51A345EE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28143" y="1690688"/>
            <a:ext cx="4797287" cy="4496732"/>
          </a:xfrm>
          <a:prstGeom prst="rect">
            <a:avLst/>
          </a:prstGeom>
          <a:noFill/>
          <a:ln>
            <a:noFill/>
          </a:ln>
          <a:effectLst>
            <a:glow rad="127000">
              <a:schemeClr val="accent1">
                <a:lumMod val="60000"/>
                <a:lumOff val="40000"/>
              </a:schemeClr>
            </a:glow>
          </a:effectLst>
        </p:spPr>
      </p:pic>
    </p:spTree>
    <p:extLst>
      <p:ext uri="{BB962C8B-B14F-4D97-AF65-F5344CB8AC3E}">
        <p14:creationId xmlns:p14="http://schemas.microsoft.com/office/powerpoint/2010/main" val="100677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C030E-3B53-4A69-96F2-A6AC89F30104}"/>
              </a:ext>
            </a:extLst>
          </p:cNvPr>
          <p:cNvSpPr>
            <a:spLocks noGrp="1"/>
          </p:cNvSpPr>
          <p:nvPr>
            <p:ph type="title"/>
          </p:nvPr>
        </p:nvSpPr>
        <p:spPr>
          <a:xfrm>
            <a:off x="986970" y="0"/>
            <a:ext cx="10366829" cy="1028246"/>
          </a:xfrm>
        </p:spPr>
        <p:txBody>
          <a:bodyPr/>
          <a:lstStyle/>
          <a:p>
            <a:r>
              <a:rPr lang="en-US" dirty="0" smtClean="0"/>
              <a:t>Database ER diagram</a:t>
            </a:r>
            <a:endParaRPr lang="en-US" dirty="0"/>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86970" y="819150"/>
            <a:ext cx="10787742" cy="5808539"/>
          </a:xfrm>
        </p:spPr>
      </p:pic>
    </p:spTree>
    <p:extLst>
      <p:ext uri="{BB962C8B-B14F-4D97-AF65-F5344CB8AC3E}">
        <p14:creationId xmlns:p14="http://schemas.microsoft.com/office/powerpoint/2010/main" val="1457159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F85DE3-6C89-40BA-A4D1-6E66921BB896}"/>
              </a:ext>
            </a:extLst>
          </p:cNvPr>
          <p:cNvSpPr>
            <a:spLocks noGrp="1"/>
          </p:cNvSpPr>
          <p:nvPr>
            <p:ph type="title"/>
          </p:nvPr>
        </p:nvSpPr>
        <p:spPr/>
        <p:txBody>
          <a:bodyPr/>
          <a:lstStyle/>
          <a:p>
            <a:r>
              <a:rPr lang="en-US" dirty="0"/>
              <a:t>DESIGN AND IMPLEMENTATION</a:t>
            </a:r>
          </a:p>
        </p:txBody>
      </p:sp>
      <p:pic>
        <p:nvPicPr>
          <p:cNvPr id="4" name="Content Placeholder 3">
            <a:extLst>
              <a:ext uri="{FF2B5EF4-FFF2-40B4-BE49-F238E27FC236}">
                <a16:creationId xmlns:a16="http://schemas.microsoft.com/office/drawing/2014/main" xmlns="" id="{4246BB2A-49D2-4882-A50A-36CB1201863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11826" y="1696279"/>
            <a:ext cx="4068417" cy="4552122"/>
          </a:xfrm>
          <a:prstGeom prst="rect">
            <a:avLst/>
          </a:prstGeom>
          <a:noFill/>
          <a:ln>
            <a:noFill/>
          </a:ln>
        </p:spPr>
      </p:pic>
    </p:spTree>
    <p:extLst>
      <p:ext uri="{BB962C8B-B14F-4D97-AF65-F5344CB8AC3E}">
        <p14:creationId xmlns:p14="http://schemas.microsoft.com/office/powerpoint/2010/main" val="847747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4D0DD3-C3CC-48B2-9E41-77EFBB87F2C3}"/>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xmlns="" id="{B72FA755-7D87-494F-9662-C63988F99A68}"/>
              </a:ext>
            </a:extLst>
          </p:cNvPr>
          <p:cNvSpPr>
            <a:spLocks noGrp="1"/>
          </p:cNvSpPr>
          <p:nvPr>
            <p:ph idx="1"/>
          </p:nvPr>
        </p:nvSpPr>
        <p:spPr>
          <a:xfrm>
            <a:off x="838200" y="1825625"/>
            <a:ext cx="10515600" cy="4327525"/>
          </a:xfrm>
        </p:spPr>
        <p:txBody>
          <a:bodyPr>
            <a:normAutofit/>
          </a:bodyPr>
          <a:lstStyle/>
          <a:p>
            <a:pPr marL="12700">
              <a:lnSpc>
                <a:spcPct val="109000"/>
              </a:lnSpc>
              <a:spcBef>
                <a:spcPts val="813"/>
              </a:spcBef>
            </a:pPr>
            <a:r>
              <a:rPr lang="en-US" altLang="" dirty="0" smtClean="0">
                <a:latin typeface="Calibri" panose="020F0502020204030204" pitchFamily="34" charset="0"/>
              </a:rPr>
              <a:t>The System was tested in various units. The project had to be broken down into various units for this  testing to be done. The Sign Up and Login were first tested followed by other components of the system  such as the Add Product feature and View Cart feature and others. The System was then tested by lots  of individuals to see how it would function in real world situations.</a:t>
            </a:r>
            <a:endParaRPr lang="en-US" altLang="" dirty="0">
              <a:latin typeface="Calibri" panose="020F0502020204030204" pitchFamily="34" charset="0"/>
            </a:endParaRPr>
          </a:p>
        </p:txBody>
      </p:sp>
    </p:spTree>
    <p:extLst>
      <p:ext uri="{BB962C8B-B14F-4D97-AF65-F5344CB8AC3E}">
        <p14:creationId xmlns:p14="http://schemas.microsoft.com/office/powerpoint/2010/main" val="3560686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TotalTime>
  <Words>379</Words>
  <Application>Microsoft Office PowerPoint</Application>
  <PresentationFormat>Widescreen</PresentationFormat>
  <Paragraphs>26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PROJECT 3 DOCUMENTATION</vt:lpstr>
      <vt:lpstr>PROBLEM STATEMENT</vt:lpstr>
      <vt:lpstr>REQUIREMENTS </vt:lpstr>
      <vt:lpstr>SOFTWARE PROCESS </vt:lpstr>
      <vt:lpstr>SOFTWARE MODELLING</vt:lpstr>
      <vt:lpstr>SOFTWARE SYSTEM ARCHITECTURE</vt:lpstr>
      <vt:lpstr>Database ER diagram</vt:lpstr>
      <vt:lpstr>DESIGN AND IMPLEMENTATION</vt:lpstr>
      <vt:lpstr>TESTING</vt:lpstr>
      <vt:lpstr> SOFTWARE PROJECT MANAGEMENT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DOCUMENTATION</dc:title>
  <dc:creator>KWASI NYARKO ADDO</dc:creator>
  <cp:lastModifiedBy>Microsoft account</cp:lastModifiedBy>
  <cp:revision>8</cp:revision>
  <dcterms:created xsi:type="dcterms:W3CDTF">2021-05-23T18:43:26Z</dcterms:created>
  <dcterms:modified xsi:type="dcterms:W3CDTF">2021-05-23T23:44:59Z</dcterms:modified>
</cp:coreProperties>
</file>