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42"/>
  </p:notesMasterIdLst>
  <p:sldIdLst>
    <p:sldId id="256" r:id="rId2"/>
    <p:sldId id="257" r:id="rId3"/>
    <p:sldId id="258" r:id="rId4"/>
    <p:sldId id="259" r:id="rId5"/>
    <p:sldId id="260" r:id="rId6"/>
    <p:sldId id="262" r:id="rId7"/>
    <p:sldId id="261" r:id="rId8"/>
    <p:sldId id="274" r:id="rId9"/>
    <p:sldId id="275" r:id="rId10"/>
    <p:sldId id="276" r:id="rId11"/>
    <p:sldId id="277" r:id="rId12"/>
    <p:sldId id="278" r:id="rId13"/>
    <p:sldId id="279" r:id="rId14"/>
    <p:sldId id="280" r:id="rId15"/>
    <p:sldId id="281" r:id="rId16"/>
    <p:sldId id="282" r:id="rId17"/>
    <p:sldId id="283" r:id="rId18"/>
    <p:sldId id="285" r:id="rId19"/>
    <p:sldId id="286" r:id="rId20"/>
    <p:sldId id="287" r:id="rId21"/>
    <p:sldId id="288" r:id="rId22"/>
    <p:sldId id="289" r:id="rId23"/>
    <p:sldId id="290" r:id="rId24"/>
    <p:sldId id="291" r:id="rId25"/>
    <p:sldId id="292" r:id="rId26"/>
    <p:sldId id="293" r:id="rId27"/>
    <p:sldId id="294" r:id="rId28"/>
    <p:sldId id="295" r:id="rId29"/>
    <p:sldId id="284" r:id="rId30"/>
    <p:sldId id="263" r:id="rId31"/>
    <p:sldId id="264" r:id="rId32"/>
    <p:sldId id="265" r:id="rId33"/>
    <p:sldId id="266" r:id="rId34"/>
    <p:sldId id="267" r:id="rId35"/>
    <p:sldId id="268" r:id="rId36"/>
    <p:sldId id="269" r:id="rId37"/>
    <p:sldId id="270" r:id="rId38"/>
    <p:sldId id="271" r:id="rId39"/>
    <p:sldId id="272" r:id="rId40"/>
    <p:sldId id="273"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xmlns:mv="urn:schemas-microsoft-com:mac:vml" xmlns:mc="http://schemas.openxmlformats.org/markup-compatibility/2006"/>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xmlns:mv="urn:schemas-microsoft-com:mac:vml" xmlns:mc="http://schemas.openxmlformats.org/markup-compatibility/2006"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117" d="100"/>
          <a:sy n="117" d="100"/>
        </p:scale>
        <p:origin x="-108" y="-4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2D19B0-582F-4A7F-B612-B30D4A58C50A}" type="datetimeFigureOut">
              <a:rPr lang="en-US" smtClean="0"/>
              <a:pPr/>
              <a:t>3/31/2015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3E1D12-40C7-40A4-8B07-E8DDA5F15AEF}" type="slidenum">
              <a:rPr lang="en-US" smtClean="0"/>
              <a:pPr/>
              <a:t>‹#›</a:t>
            </a:fld>
            <a:endParaRPr lang="en-US"/>
          </a:p>
        </p:txBody>
      </p:sp>
    </p:spTree>
    <p:extLst>
      <p:ext uri="{BB962C8B-B14F-4D97-AF65-F5344CB8AC3E}">
        <p14:creationId xmlns:p14="http://schemas.microsoft.com/office/powerpoint/2010/main" val="1144449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3E1D12-40C7-40A4-8B07-E8DDA5F15AEF}" type="slidenum">
              <a:rPr lang="en-US" smtClean="0"/>
              <a:pPr/>
              <a:t>1</a:t>
            </a:fld>
            <a:endParaRPr lang="en-US"/>
          </a:p>
        </p:txBody>
      </p:sp>
    </p:spTree>
    <p:extLst>
      <p:ext uri="{BB962C8B-B14F-4D97-AF65-F5344CB8AC3E}">
        <p14:creationId xmlns:p14="http://schemas.microsoft.com/office/powerpoint/2010/main" val="396053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647D04E4-3F98-42E0-A07F-7EFC0B768CED}" type="slidenum">
              <a:rPr kumimoji="0" lang="zh-TW" altLang="en-US"/>
              <a:pPr eaLnBrk="1" hangingPunct="1"/>
              <a:t>18</a:t>
            </a:fld>
            <a:endParaRPr kumimoji="0" lang="en-US" altLang="zh-TW"/>
          </a:p>
        </p:txBody>
      </p:sp>
      <p:sp>
        <p:nvSpPr>
          <p:cNvPr id="40963" name="Rectangle 2"/>
          <p:cNvSpPr>
            <a:spLocks noRot="1" noChangeArrowheads="1" noTextEdit="1"/>
          </p:cNvSpPr>
          <p:nvPr>
            <p:ph type="sldImg"/>
          </p:nvPr>
        </p:nvSpPr>
        <p:spPr>
          <a:xfrm>
            <a:off x="392113" y="690563"/>
            <a:ext cx="6075362" cy="3417887"/>
          </a:xfrm>
          <a:ln/>
        </p:spPr>
      </p:sp>
      <p:sp>
        <p:nvSpPr>
          <p:cNvPr id="40964" name="Rectangle 3"/>
          <p:cNvSpPr>
            <a:spLocks noGrp="1" noChangeArrowheads="1"/>
          </p:cNvSpPr>
          <p:nvPr>
            <p:ph type="body" idx="1"/>
          </p:nvPr>
        </p:nvSpPr>
        <p:spPr>
          <a:xfrm>
            <a:off x="914400" y="4341813"/>
            <a:ext cx="5029200" cy="4116387"/>
          </a:xfrm>
          <a:noFill/>
        </p:spPr>
        <p:txBody>
          <a:bodyPr/>
          <a:lstStyle/>
          <a:p>
            <a:pPr eaLnBrk="1" hangingPunct="1"/>
            <a:r>
              <a:rPr lang="en-US" altLang="zh-TW" b="1" smtClean="0">
                <a:ea typeface="新細明體" charset="-120"/>
              </a:rPr>
              <a:t>Teaching Notes</a:t>
            </a:r>
          </a:p>
          <a:p>
            <a:pPr eaLnBrk="1" hangingPunct="1">
              <a:buFontTx/>
              <a:buChar char="•"/>
            </a:pPr>
            <a:r>
              <a:rPr lang="en-US" altLang="zh-TW" smtClean="0">
                <a:ea typeface="新細明體" charset="-120"/>
              </a:rPr>
              <a:t>The individual steps will be discussed on the following slides.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74ADFB8F-EBE2-4BAF-B946-C52D9537AB75}" type="slidenum">
              <a:rPr kumimoji="0" lang="zh-TW" altLang="en-US"/>
              <a:pPr eaLnBrk="1" hangingPunct="1"/>
              <a:t>19</a:t>
            </a:fld>
            <a:endParaRPr kumimoji="0" lang="en-US" altLang="zh-TW"/>
          </a:p>
        </p:txBody>
      </p:sp>
      <p:sp>
        <p:nvSpPr>
          <p:cNvPr id="41987" name="Rectangle 2"/>
          <p:cNvSpPr>
            <a:spLocks noRot="1" noChangeArrowheads="1" noTextEdit="1"/>
          </p:cNvSpPr>
          <p:nvPr>
            <p:ph type="sldImg"/>
          </p:nvPr>
        </p:nvSpPr>
        <p:spPr>
          <a:xfrm>
            <a:off x="392113" y="690563"/>
            <a:ext cx="6075362" cy="3417887"/>
          </a:xfrm>
          <a:ln/>
        </p:spPr>
      </p:sp>
      <p:sp>
        <p:nvSpPr>
          <p:cNvPr id="41988" name="Rectangle 3"/>
          <p:cNvSpPr>
            <a:spLocks noGrp="1" noChangeArrowheads="1"/>
          </p:cNvSpPr>
          <p:nvPr>
            <p:ph type="body" idx="1"/>
          </p:nvPr>
        </p:nvSpPr>
        <p:spPr>
          <a:xfrm>
            <a:off x="914400" y="4341813"/>
            <a:ext cx="5029200" cy="4116387"/>
          </a:xfrm>
          <a:noFill/>
        </p:spPr>
        <p:txBody>
          <a:bodyPr/>
          <a:lstStyle/>
          <a:p>
            <a:pPr eaLnBrk="1" hangingPunct="1"/>
            <a:r>
              <a:rPr lang="en-US" altLang="zh-TW" b="1" smtClean="0">
                <a:ea typeface="新細明體" charset="-120"/>
              </a:rPr>
              <a:t>Teaching Notes</a:t>
            </a:r>
          </a:p>
          <a:p>
            <a:pPr eaLnBrk="1" hangingPunct="1">
              <a:buFontTx/>
              <a:buChar char="•"/>
            </a:pPr>
            <a:r>
              <a:rPr lang="en-US" altLang="zh-TW" smtClean="0">
                <a:ea typeface="新細明體" charset="-120"/>
              </a:rPr>
              <a:t>By focusing first on actors, you concentrate on how the the system will be used instead of how it will be built.</a:t>
            </a:r>
          </a:p>
          <a:p>
            <a:pPr eaLnBrk="1" hangingPunct="1">
              <a:buFontTx/>
              <a:buChar char="•"/>
            </a:pPr>
            <a:r>
              <a:rPr lang="en-US" altLang="zh-TW" smtClean="0">
                <a:ea typeface="新細明體" charset="-120"/>
              </a:rPr>
              <a:t>Focusing on actors helps refine and further define the scope and boundaries of the system.</a:t>
            </a:r>
          </a:p>
          <a:p>
            <a:pPr eaLnBrk="1" hangingPunct="1">
              <a:buFontTx/>
              <a:buChar char="•"/>
            </a:pPr>
            <a:r>
              <a:rPr lang="en-US" altLang="zh-TW" smtClean="0">
                <a:ea typeface="新細明體" charset="-120"/>
              </a:rPr>
              <a:t>Also, by first identifying actors you find candidates to interview and observe so you can develop and validate the use cases.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FC86AA03-073B-4BE4-9D62-BD343AE0B514}" type="slidenum">
              <a:rPr kumimoji="0" lang="zh-TW" altLang="en-US"/>
              <a:pPr eaLnBrk="1" hangingPunct="1"/>
              <a:t>20</a:t>
            </a:fld>
            <a:endParaRPr kumimoji="0" lang="en-US" altLang="zh-TW"/>
          </a:p>
        </p:txBody>
      </p:sp>
      <p:sp>
        <p:nvSpPr>
          <p:cNvPr id="43011" name="Rectangle 2"/>
          <p:cNvSpPr>
            <a:spLocks noRot="1" noChangeArrowheads="1" noTextEdit="1"/>
          </p:cNvSpPr>
          <p:nvPr>
            <p:ph type="sldImg"/>
          </p:nvPr>
        </p:nvSpPr>
        <p:spPr>
          <a:xfrm>
            <a:off x="392113" y="690563"/>
            <a:ext cx="6075362" cy="3417887"/>
          </a:xfrm>
          <a:ln/>
        </p:spPr>
      </p:sp>
      <p:sp>
        <p:nvSpPr>
          <p:cNvPr id="43012" name="Rectangle 3"/>
          <p:cNvSpPr>
            <a:spLocks noGrp="1" noChangeArrowheads="1"/>
          </p:cNvSpPr>
          <p:nvPr>
            <p:ph type="body" idx="1"/>
          </p:nvPr>
        </p:nvSpPr>
        <p:spPr>
          <a:xfrm>
            <a:off x="914400" y="4341813"/>
            <a:ext cx="5029200" cy="4116387"/>
          </a:xfrm>
          <a:noFill/>
        </p:spPr>
        <p:txBody>
          <a:bodyPr/>
          <a:lstStyle/>
          <a:p>
            <a:pPr eaLnBrk="1" hangingPunct="1"/>
            <a:r>
              <a:rPr lang="en-US" altLang="zh-TW" smtClean="0">
                <a:ea typeface="新細明體" charset="-120"/>
              </a:rPr>
              <a:t>No additional notes.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6C5D2EF0-700B-4F65-97A9-1224509E346F}" type="slidenum">
              <a:rPr kumimoji="0" lang="zh-TW" altLang="en-US"/>
              <a:pPr eaLnBrk="1" hangingPunct="1"/>
              <a:t>21</a:t>
            </a:fld>
            <a:endParaRPr kumimoji="0" lang="en-US" altLang="zh-TW"/>
          </a:p>
        </p:txBody>
      </p:sp>
      <p:sp>
        <p:nvSpPr>
          <p:cNvPr id="44035" name="Rectangle 2"/>
          <p:cNvSpPr>
            <a:spLocks noRot="1" noChangeArrowheads="1" noTextEdit="1"/>
          </p:cNvSpPr>
          <p:nvPr>
            <p:ph type="sldImg"/>
          </p:nvPr>
        </p:nvSpPr>
        <p:spPr>
          <a:xfrm>
            <a:off x="392113" y="690563"/>
            <a:ext cx="6075362" cy="3417887"/>
          </a:xfrm>
          <a:ln/>
        </p:spPr>
      </p:sp>
      <p:sp>
        <p:nvSpPr>
          <p:cNvPr id="44036" name="Rectangle 3"/>
          <p:cNvSpPr>
            <a:spLocks noGrp="1" noChangeArrowheads="1"/>
          </p:cNvSpPr>
          <p:nvPr>
            <p:ph type="body" idx="1"/>
          </p:nvPr>
        </p:nvSpPr>
        <p:spPr>
          <a:xfrm>
            <a:off x="914400" y="4341813"/>
            <a:ext cx="5029200" cy="4116387"/>
          </a:xfrm>
          <a:noFill/>
        </p:spPr>
        <p:txBody>
          <a:bodyPr/>
          <a:lstStyle/>
          <a:p>
            <a:pPr eaLnBrk="1" hangingPunct="1"/>
            <a:r>
              <a:rPr lang="en-US" altLang="zh-TW" smtClean="0">
                <a:ea typeface="新細明體" charset="-120"/>
              </a:rPr>
              <a:t>No additional notes.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A6ADC81E-2C0B-4747-A4A7-3FBF225B69B7}" type="slidenum">
              <a:rPr kumimoji="0" lang="zh-TW" altLang="en-US"/>
              <a:pPr eaLnBrk="1" hangingPunct="1"/>
              <a:t>22</a:t>
            </a:fld>
            <a:endParaRPr kumimoji="0" lang="en-US" altLang="zh-TW"/>
          </a:p>
        </p:txBody>
      </p:sp>
      <p:sp>
        <p:nvSpPr>
          <p:cNvPr id="45059" name="Rectangle 2"/>
          <p:cNvSpPr>
            <a:spLocks noRot="1" noChangeArrowheads="1" noTextEdit="1"/>
          </p:cNvSpPr>
          <p:nvPr>
            <p:ph type="sldImg"/>
          </p:nvPr>
        </p:nvSpPr>
        <p:spPr>
          <a:xfrm>
            <a:off x="392113" y="690563"/>
            <a:ext cx="6075362" cy="3417887"/>
          </a:xfrm>
          <a:ln/>
        </p:spPr>
      </p:sp>
      <p:sp>
        <p:nvSpPr>
          <p:cNvPr id="45060" name="Rectangle 3"/>
          <p:cNvSpPr>
            <a:spLocks noGrp="1" noChangeArrowheads="1"/>
          </p:cNvSpPr>
          <p:nvPr>
            <p:ph type="body" idx="1"/>
          </p:nvPr>
        </p:nvSpPr>
        <p:spPr>
          <a:xfrm>
            <a:off x="914400" y="4341813"/>
            <a:ext cx="5029200" cy="4116387"/>
          </a:xfrm>
          <a:noFill/>
        </p:spPr>
        <p:txBody>
          <a:bodyPr/>
          <a:lstStyle/>
          <a:p>
            <a:pPr eaLnBrk="1" hangingPunct="1"/>
            <a:r>
              <a:rPr lang="en-US" altLang="zh-TW" smtClean="0">
                <a:ea typeface="新細明體" charset="-120"/>
              </a:rPr>
              <a:t>No additional notes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B8C7098B-C83A-4350-AB1D-166AAD47065B}" type="slidenum">
              <a:rPr kumimoji="0" lang="zh-TW" altLang="en-US"/>
              <a:pPr eaLnBrk="1" hangingPunct="1"/>
              <a:t>23</a:t>
            </a:fld>
            <a:endParaRPr kumimoji="0" lang="en-US" altLang="zh-TW"/>
          </a:p>
        </p:txBody>
      </p:sp>
      <p:sp>
        <p:nvSpPr>
          <p:cNvPr id="46083" name="Rectangle 2"/>
          <p:cNvSpPr>
            <a:spLocks noRot="1" noChangeArrowheads="1" noTextEdit="1"/>
          </p:cNvSpPr>
          <p:nvPr>
            <p:ph type="sldImg"/>
          </p:nvPr>
        </p:nvSpPr>
        <p:spPr>
          <a:xfrm>
            <a:off x="392113" y="690563"/>
            <a:ext cx="6075362" cy="3417887"/>
          </a:xfrm>
          <a:ln/>
        </p:spPr>
      </p:sp>
      <p:sp>
        <p:nvSpPr>
          <p:cNvPr id="46084" name="Rectangle 3"/>
          <p:cNvSpPr>
            <a:spLocks noGrp="1" noChangeArrowheads="1"/>
          </p:cNvSpPr>
          <p:nvPr>
            <p:ph type="body" idx="1"/>
          </p:nvPr>
        </p:nvSpPr>
        <p:spPr>
          <a:xfrm>
            <a:off x="914400" y="4341813"/>
            <a:ext cx="5029200" cy="4116387"/>
          </a:xfrm>
          <a:noFill/>
        </p:spPr>
        <p:txBody>
          <a:bodyPr/>
          <a:lstStyle/>
          <a:p>
            <a:pPr eaLnBrk="1" hangingPunct="1"/>
            <a:r>
              <a:rPr lang="en-US" altLang="zh-TW" b="1" smtClean="0">
                <a:ea typeface="新細明體" charset="-120"/>
              </a:rPr>
              <a:t>Teaching Notes</a:t>
            </a:r>
          </a:p>
          <a:p>
            <a:pPr eaLnBrk="1" hangingPunct="1">
              <a:buFontTx/>
              <a:buChar char="•"/>
            </a:pPr>
            <a:r>
              <a:rPr lang="en-US" altLang="zh-TW" smtClean="0">
                <a:ea typeface="新細明體" charset="-120"/>
              </a:rPr>
              <a:t>Note that the use cases have been grouped into business sub-systems. This is key to defining your development strategy – which use cases will be developed first and by whom.</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10DD73C2-AC3C-4633-BA97-2F4A2673A8DB}" type="slidenum">
              <a:rPr kumimoji="0" lang="zh-TW" altLang="en-US"/>
              <a:pPr eaLnBrk="1" hangingPunct="1"/>
              <a:t>24</a:t>
            </a:fld>
            <a:endParaRPr kumimoji="0" lang="en-US" altLang="zh-TW"/>
          </a:p>
        </p:txBody>
      </p:sp>
      <p:sp>
        <p:nvSpPr>
          <p:cNvPr id="47107" name="Rectangle 2"/>
          <p:cNvSpPr>
            <a:spLocks noRot="1" noChangeArrowheads="1" noTextEdit="1"/>
          </p:cNvSpPr>
          <p:nvPr>
            <p:ph type="sldImg"/>
          </p:nvPr>
        </p:nvSpPr>
        <p:spPr>
          <a:xfrm>
            <a:off x="392113" y="690563"/>
            <a:ext cx="6075362" cy="3417887"/>
          </a:xfrm>
          <a:ln/>
        </p:spPr>
      </p:sp>
      <p:sp>
        <p:nvSpPr>
          <p:cNvPr id="47108" name="Rectangle 3"/>
          <p:cNvSpPr>
            <a:spLocks noGrp="1" noChangeArrowheads="1"/>
          </p:cNvSpPr>
          <p:nvPr>
            <p:ph type="body" idx="1"/>
          </p:nvPr>
        </p:nvSpPr>
        <p:spPr>
          <a:xfrm>
            <a:off x="914400" y="4341813"/>
            <a:ext cx="5029200" cy="4116387"/>
          </a:xfrm>
          <a:noFill/>
        </p:spPr>
        <p:txBody>
          <a:bodyPr/>
          <a:lstStyle/>
          <a:p>
            <a:pPr eaLnBrk="1" hangingPunct="1"/>
            <a:r>
              <a:rPr lang="en-US" altLang="zh-TW" smtClean="0">
                <a:ea typeface="新細明體" charset="-120"/>
              </a:rPr>
              <a:t>No additional notes.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3BECBABB-10B2-4C83-A1DF-A2FCF6445CC9}" type="slidenum">
              <a:rPr kumimoji="0" lang="zh-TW" altLang="en-US"/>
              <a:pPr eaLnBrk="1" hangingPunct="1"/>
              <a:t>25</a:t>
            </a:fld>
            <a:endParaRPr kumimoji="0" lang="en-US" altLang="zh-TW"/>
          </a:p>
        </p:txBody>
      </p:sp>
      <p:sp>
        <p:nvSpPr>
          <p:cNvPr id="48131" name="Rectangle 2"/>
          <p:cNvSpPr>
            <a:spLocks noRot="1" noChangeArrowheads="1" noTextEdit="1"/>
          </p:cNvSpPr>
          <p:nvPr>
            <p:ph type="sldImg"/>
          </p:nvPr>
        </p:nvSpPr>
        <p:spPr>
          <a:xfrm>
            <a:off x="392113" y="690563"/>
            <a:ext cx="6075362" cy="3417887"/>
          </a:xfrm>
          <a:ln/>
        </p:spPr>
      </p:sp>
      <p:sp>
        <p:nvSpPr>
          <p:cNvPr id="48132" name="Rectangle 3"/>
          <p:cNvSpPr>
            <a:spLocks noGrp="1" noChangeArrowheads="1"/>
          </p:cNvSpPr>
          <p:nvPr>
            <p:ph type="body" idx="1"/>
          </p:nvPr>
        </p:nvSpPr>
        <p:spPr>
          <a:xfrm>
            <a:off x="914400" y="4341813"/>
            <a:ext cx="5029200" cy="4116387"/>
          </a:xfrm>
          <a:noFill/>
        </p:spPr>
        <p:txBody>
          <a:bodyPr/>
          <a:lstStyle/>
          <a:p>
            <a:pPr eaLnBrk="1" hangingPunct="1"/>
            <a:r>
              <a:rPr lang="en-US" altLang="zh-TW" b="1" smtClean="0">
                <a:ea typeface="新細明體" charset="-120"/>
              </a:rPr>
              <a:t>Teaching Notes</a:t>
            </a:r>
          </a:p>
          <a:p>
            <a:pPr eaLnBrk="1" hangingPunct="1">
              <a:buFontTx/>
              <a:buChar char="•"/>
            </a:pPr>
            <a:r>
              <a:rPr lang="en-US" altLang="zh-TW" smtClean="0">
                <a:ea typeface="新細明體" charset="-120"/>
              </a:rPr>
              <a:t>Author – the persons who wrote the use case and provide a point of contact for anyone requiring additional information.</a:t>
            </a:r>
          </a:p>
          <a:p>
            <a:pPr eaLnBrk="1" hangingPunct="1">
              <a:buFontTx/>
              <a:buChar char="•"/>
            </a:pPr>
            <a:r>
              <a:rPr lang="en-US" altLang="zh-TW" smtClean="0">
                <a:ea typeface="新細明體" charset="-120"/>
              </a:rPr>
              <a:t>Date – the date the use case was last modified.</a:t>
            </a:r>
          </a:p>
          <a:p>
            <a:pPr eaLnBrk="1" hangingPunct="1">
              <a:buFontTx/>
              <a:buChar char="•"/>
            </a:pPr>
            <a:r>
              <a:rPr lang="en-US" altLang="zh-TW" smtClean="0">
                <a:ea typeface="新細明體" charset="-120"/>
              </a:rPr>
              <a:t>Version – the current version of the use case.</a:t>
            </a:r>
          </a:p>
          <a:p>
            <a:pPr eaLnBrk="1" hangingPunct="1">
              <a:buFontTx/>
              <a:buChar char="•"/>
            </a:pPr>
            <a:r>
              <a:rPr lang="en-US" altLang="zh-TW" smtClean="0">
                <a:ea typeface="新細明體" charset="-120"/>
              </a:rPr>
              <a:t>Use-case name – the use-case name should represent the goal that the use case is trying to accomplish. Should begin with a verb.</a:t>
            </a:r>
          </a:p>
          <a:p>
            <a:pPr eaLnBrk="1" hangingPunct="1">
              <a:buFontTx/>
              <a:buChar char="•"/>
            </a:pPr>
            <a:r>
              <a:rPr lang="en-US" altLang="zh-TW" smtClean="0">
                <a:ea typeface="新細明體" charset="-120"/>
              </a:rPr>
              <a:t>Use-case type – Business requirements use cases provide a general understanding of the problem domain and scope but don’t include detail to communicate to developers what the system should do.</a:t>
            </a:r>
          </a:p>
          <a:p>
            <a:pPr eaLnBrk="1" hangingPunct="1">
              <a:buFontTx/>
              <a:buChar char="•"/>
            </a:pPr>
            <a:r>
              <a:rPr lang="en-US" altLang="zh-TW" smtClean="0">
                <a:ea typeface="新細明體" charset="-120"/>
              </a:rPr>
              <a:t>Use-case ID – A unique identifier for the use case.</a:t>
            </a:r>
          </a:p>
          <a:p>
            <a:pPr eaLnBrk="1" hangingPunct="1">
              <a:buFontTx/>
              <a:buChar char="•"/>
            </a:pPr>
            <a:r>
              <a:rPr lang="en-US" altLang="zh-TW" smtClean="0">
                <a:ea typeface="新細明體" charset="-120"/>
              </a:rPr>
              <a:t>Priority – The priority communicates the importance of the use case (high, medium, or low).</a:t>
            </a:r>
          </a:p>
          <a:p>
            <a:pPr eaLnBrk="1" hangingPunct="1">
              <a:buFontTx/>
              <a:buChar char="•"/>
            </a:pPr>
            <a:r>
              <a:rPr lang="en-US" altLang="zh-TW" smtClean="0">
                <a:ea typeface="新細明體" charset="-120"/>
              </a:rPr>
              <a:t>Source – The source defines the entity that triggered the creation of the use case.</a:t>
            </a:r>
          </a:p>
          <a:p>
            <a:pPr eaLnBrk="1" hangingPunct="1">
              <a:buFontTx/>
              <a:buChar char="•"/>
            </a:pPr>
            <a:r>
              <a:rPr lang="en-US" altLang="zh-TW" smtClean="0">
                <a:ea typeface="新細明體" charset="-120"/>
              </a:rPr>
              <a:t>Primary business actor – The stakeholder that primarily benefits from the execution of the use case.</a:t>
            </a:r>
          </a:p>
          <a:p>
            <a:pPr eaLnBrk="1" hangingPunct="1">
              <a:buFontTx/>
              <a:buChar char="•"/>
            </a:pPr>
            <a:r>
              <a:rPr lang="en-US" altLang="zh-TW" smtClean="0">
                <a:ea typeface="新細明體" charset="-120"/>
              </a:rPr>
              <a:t>Other participating actors – Other actors that participate in the use case.</a:t>
            </a:r>
          </a:p>
          <a:p>
            <a:pPr eaLnBrk="1" hangingPunct="1">
              <a:buFontTx/>
              <a:buChar char="•"/>
            </a:pPr>
            <a:r>
              <a:rPr lang="en-US" altLang="zh-TW" smtClean="0">
                <a:ea typeface="新細明體" charset="-120"/>
              </a:rPr>
              <a:t>Interested stakeholders – A person (other than the actor) who has a vested interest in the goal of the use case.</a:t>
            </a:r>
          </a:p>
          <a:p>
            <a:pPr eaLnBrk="1" hangingPunct="1">
              <a:buFontTx/>
              <a:buChar char="•"/>
            </a:pPr>
            <a:r>
              <a:rPr lang="en-US" altLang="zh-TW" smtClean="0">
                <a:ea typeface="新細明體" charset="-120"/>
              </a:rPr>
              <a:t>Description – A short summary description of the purpose of the use case and its activities.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8D8DA6E5-55AD-4C5A-A3D3-71C637037D9F}" type="slidenum">
              <a:rPr kumimoji="0" lang="zh-TW" altLang="en-US"/>
              <a:pPr eaLnBrk="1" hangingPunct="1"/>
              <a:t>26</a:t>
            </a:fld>
            <a:endParaRPr kumimoji="0" lang="en-US" altLang="zh-TW"/>
          </a:p>
        </p:txBody>
      </p:sp>
      <p:sp>
        <p:nvSpPr>
          <p:cNvPr id="49155" name="Rectangle 2"/>
          <p:cNvSpPr>
            <a:spLocks noRot="1" noChangeArrowheads="1" noTextEdit="1"/>
          </p:cNvSpPr>
          <p:nvPr>
            <p:ph type="sldImg"/>
          </p:nvPr>
        </p:nvSpPr>
        <p:spPr>
          <a:xfrm>
            <a:off x="392113" y="690563"/>
            <a:ext cx="6075362" cy="3417887"/>
          </a:xfrm>
          <a:ln/>
        </p:spPr>
      </p:sp>
      <p:sp>
        <p:nvSpPr>
          <p:cNvPr id="49156" name="Rectangle 3"/>
          <p:cNvSpPr>
            <a:spLocks noGrp="1" noChangeArrowheads="1"/>
          </p:cNvSpPr>
          <p:nvPr>
            <p:ph type="body" idx="1"/>
          </p:nvPr>
        </p:nvSpPr>
        <p:spPr>
          <a:xfrm>
            <a:off x="914400" y="4341813"/>
            <a:ext cx="5029200" cy="4116387"/>
          </a:xfrm>
          <a:noFill/>
        </p:spPr>
        <p:txBody>
          <a:bodyPr/>
          <a:lstStyle/>
          <a:p>
            <a:pPr eaLnBrk="1" hangingPunct="1"/>
            <a:r>
              <a:rPr lang="en-US" altLang="zh-TW" b="1" smtClean="0">
                <a:ea typeface="新細明體" charset="-120"/>
              </a:rPr>
              <a:t>Teaching Notes</a:t>
            </a:r>
          </a:p>
          <a:p>
            <a:pPr eaLnBrk="1" hangingPunct="1">
              <a:buFontTx/>
              <a:buChar char="•"/>
            </a:pPr>
            <a:r>
              <a:rPr lang="en-US" altLang="zh-TW" smtClean="0">
                <a:ea typeface="新細明體" charset="-120"/>
              </a:rPr>
              <a:t>Precondition – A constraint on the state of the system before the use case can be executed.</a:t>
            </a:r>
          </a:p>
          <a:p>
            <a:pPr eaLnBrk="1" hangingPunct="1">
              <a:buFontTx/>
              <a:buChar char="•"/>
            </a:pPr>
            <a:r>
              <a:rPr lang="en-US" altLang="zh-TW" smtClean="0">
                <a:ea typeface="新細明體" charset="-120"/>
              </a:rPr>
              <a:t>Trigger – The event that initiates the use case.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B42C89C4-CA89-4BF7-AA67-30B7107A1B48}" type="slidenum">
              <a:rPr kumimoji="0" lang="zh-TW" altLang="en-US"/>
              <a:pPr eaLnBrk="1" hangingPunct="1"/>
              <a:t>27</a:t>
            </a:fld>
            <a:endParaRPr kumimoji="0" lang="en-US" altLang="zh-TW"/>
          </a:p>
        </p:txBody>
      </p:sp>
      <p:sp>
        <p:nvSpPr>
          <p:cNvPr id="50179" name="Rectangle 2"/>
          <p:cNvSpPr>
            <a:spLocks noRot="1" noChangeArrowheads="1" noTextEdit="1"/>
          </p:cNvSpPr>
          <p:nvPr>
            <p:ph type="sldImg"/>
          </p:nvPr>
        </p:nvSpPr>
        <p:spPr>
          <a:xfrm>
            <a:off x="392113" y="690563"/>
            <a:ext cx="6075362" cy="3417887"/>
          </a:xfrm>
          <a:ln/>
        </p:spPr>
      </p:sp>
      <p:sp>
        <p:nvSpPr>
          <p:cNvPr id="50180" name="Rectangle 3"/>
          <p:cNvSpPr>
            <a:spLocks noGrp="1" noChangeArrowheads="1"/>
          </p:cNvSpPr>
          <p:nvPr>
            <p:ph type="body" idx="1"/>
          </p:nvPr>
        </p:nvSpPr>
        <p:spPr>
          <a:xfrm>
            <a:off x="914400" y="4341813"/>
            <a:ext cx="5029200" cy="4116387"/>
          </a:xfrm>
          <a:noFill/>
        </p:spPr>
        <p:txBody>
          <a:bodyPr/>
          <a:lstStyle/>
          <a:p>
            <a:pPr eaLnBrk="1" hangingPunct="1"/>
            <a:r>
              <a:rPr lang="en-US" altLang="zh-TW" b="1" smtClean="0">
                <a:ea typeface="新細明體" charset="-120"/>
              </a:rPr>
              <a:t>Teaching Notes</a:t>
            </a:r>
          </a:p>
          <a:p>
            <a:pPr eaLnBrk="1" hangingPunct="1">
              <a:buFontTx/>
              <a:buChar char="•"/>
            </a:pPr>
            <a:r>
              <a:rPr lang="en-US" altLang="zh-TW" smtClean="0">
                <a:ea typeface="新細明體" charset="-120"/>
              </a:rPr>
              <a:t>Typical course of events – The normal sequence of activities performed by the actor(s) and the system to satisfy the goal of the use case.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3E1D12-40C7-40A4-8B07-E8DDA5F15AEF}" type="slidenum">
              <a:rPr lang="en-US" smtClean="0"/>
              <a:pPr/>
              <a:t>2</a:t>
            </a:fld>
            <a:endParaRPr lang="en-US"/>
          </a:p>
        </p:txBody>
      </p:sp>
    </p:spTree>
    <p:extLst>
      <p:ext uri="{BB962C8B-B14F-4D97-AF65-F5344CB8AC3E}">
        <p14:creationId xmlns:p14="http://schemas.microsoft.com/office/powerpoint/2010/main" val="1434753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7FC0C089-01CC-4F2A-93D8-25168017BB9C}" type="slidenum">
              <a:rPr kumimoji="0" lang="zh-TW" altLang="en-US"/>
              <a:pPr eaLnBrk="1" hangingPunct="1"/>
              <a:t>28</a:t>
            </a:fld>
            <a:endParaRPr kumimoji="0" lang="en-US" altLang="zh-TW"/>
          </a:p>
        </p:txBody>
      </p:sp>
      <p:sp>
        <p:nvSpPr>
          <p:cNvPr id="51203" name="Rectangle 2"/>
          <p:cNvSpPr>
            <a:spLocks noRot="1" noChangeArrowheads="1" noTextEdit="1"/>
          </p:cNvSpPr>
          <p:nvPr>
            <p:ph type="sldImg"/>
          </p:nvPr>
        </p:nvSpPr>
        <p:spPr>
          <a:xfrm>
            <a:off x="392113" y="690563"/>
            <a:ext cx="6075362" cy="3417887"/>
          </a:xfrm>
          <a:ln/>
        </p:spPr>
      </p:sp>
      <p:sp>
        <p:nvSpPr>
          <p:cNvPr id="51204" name="Rectangle 3"/>
          <p:cNvSpPr>
            <a:spLocks noGrp="1" noChangeArrowheads="1"/>
          </p:cNvSpPr>
          <p:nvPr>
            <p:ph type="body" idx="1"/>
          </p:nvPr>
        </p:nvSpPr>
        <p:spPr>
          <a:xfrm>
            <a:off x="914400" y="4341813"/>
            <a:ext cx="5029200" cy="4116387"/>
          </a:xfrm>
          <a:noFill/>
        </p:spPr>
        <p:txBody>
          <a:bodyPr/>
          <a:lstStyle/>
          <a:p>
            <a:pPr eaLnBrk="1" hangingPunct="1"/>
            <a:r>
              <a:rPr lang="en-US" altLang="zh-TW" b="1" smtClean="0">
                <a:ea typeface="新細明體" charset="-120"/>
              </a:rPr>
              <a:t>Teaching Notes</a:t>
            </a:r>
          </a:p>
          <a:p>
            <a:pPr eaLnBrk="1" hangingPunct="1">
              <a:buFontTx/>
              <a:buChar char="•"/>
            </a:pPr>
            <a:r>
              <a:rPr lang="en-US" altLang="zh-TW" smtClean="0">
                <a:ea typeface="新細明體" charset="-120"/>
              </a:rPr>
              <a:t>Alternate courses – The behaviors of the use case if an exception or variation to the typical course occurs.</a:t>
            </a:r>
          </a:p>
          <a:p>
            <a:pPr eaLnBrk="1" hangingPunct="1">
              <a:buFontTx/>
              <a:buChar char="•"/>
            </a:pPr>
            <a:r>
              <a:rPr lang="en-US" altLang="zh-TW" smtClean="0">
                <a:ea typeface="新細明體" charset="-120"/>
              </a:rPr>
              <a:t>Conclusion – When the use case successfully ends.</a:t>
            </a:r>
          </a:p>
          <a:p>
            <a:pPr eaLnBrk="1" hangingPunct="1">
              <a:buFontTx/>
              <a:buChar char="•"/>
            </a:pPr>
            <a:r>
              <a:rPr lang="en-US" altLang="zh-TW" smtClean="0">
                <a:ea typeface="新細明體" charset="-120"/>
              </a:rPr>
              <a:t>Postcondition – A constraint on the state of the system after the use case has successfully executed.</a:t>
            </a:r>
          </a:p>
          <a:p>
            <a:pPr eaLnBrk="1" hangingPunct="1">
              <a:buFontTx/>
              <a:buChar char="•"/>
            </a:pPr>
            <a:r>
              <a:rPr lang="en-US" altLang="zh-TW" smtClean="0">
                <a:ea typeface="新細明體" charset="-120"/>
              </a:rPr>
              <a:t>Business rules – Policies and procedures of the business that the system must abide by.</a:t>
            </a:r>
          </a:p>
          <a:p>
            <a:pPr eaLnBrk="1" hangingPunct="1">
              <a:buFontTx/>
              <a:buChar char="•"/>
            </a:pPr>
            <a:r>
              <a:rPr lang="en-US" altLang="zh-TW" smtClean="0">
                <a:ea typeface="新細明體" charset="-120"/>
              </a:rPr>
              <a:t>Implementation constraints and specifications – Any nonfunctional requirements that may impact the realization of the use case.</a:t>
            </a:r>
          </a:p>
          <a:p>
            <a:pPr eaLnBrk="1" hangingPunct="1">
              <a:buFontTx/>
              <a:buChar char="•"/>
            </a:pPr>
            <a:r>
              <a:rPr lang="en-US" altLang="zh-TW" smtClean="0">
                <a:ea typeface="新細明體" charset="-120"/>
              </a:rPr>
              <a:t>Assumptions – Assumptions made by the author.</a:t>
            </a:r>
          </a:p>
          <a:p>
            <a:pPr eaLnBrk="1" hangingPunct="1">
              <a:buFontTx/>
              <a:buChar char="•"/>
            </a:pPr>
            <a:r>
              <a:rPr lang="en-US" altLang="zh-TW" smtClean="0">
                <a:ea typeface="新細明體" charset="-120"/>
              </a:rPr>
              <a:t>Open issues – Issues that need to be resolved before the use case can be finalized.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3E1D12-40C7-40A4-8B07-E8DDA5F15AEF}" type="slidenum">
              <a:rPr lang="en-US" smtClean="0"/>
              <a:pPr/>
              <a:t>4</a:t>
            </a:fld>
            <a:endParaRPr lang="en-US"/>
          </a:p>
        </p:txBody>
      </p:sp>
    </p:spTree>
    <p:extLst>
      <p:ext uri="{BB962C8B-B14F-4D97-AF65-F5344CB8AC3E}">
        <p14:creationId xmlns:p14="http://schemas.microsoft.com/office/powerpoint/2010/main" val="4226643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3E1D12-40C7-40A4-8B07-E8DDA5F15AEF}" type="slidenum">
              <a:rPr lang="en-US" smtClean="0"/>
              <a:pPr/>
              <a:t>5</a:t>
            </a:fld>
            <a:endParaRPr lang="en-US"/>
          </a:p>
        </p:txBody>
      </p:sp>
    </p:spTree>
    <p:extLst>
      <p:ext uri="{BB962C8B-B14F-4D97-AF65-F5344CB8AC3E}">
        <p14:creationId xmlns:p14="http://schemas.microsoft.com/office/powerpoint/2010/main" val="2369234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3E1D12-40C7-40A4-8B07-E8DDA5F15AEF}" type="slidenum">
              <a:rPr lang="en-US" smtClean="0"/>
              <a:pPr/>
              <a:t>7</a:t>
            </a:fld>
            <a:endParaRPr lang="en-US"/>
          </a:p>
        </p:txBody>
      </p:sp>
    </p:spTree>
    <p:extLst>
      <p:ext uri="{BB962C8B-B14F-4D97-AF65-F5344CB8AC3E}">
        <p14:creationId xmlns:p14="http://schemas.microsoft.com/office/powerpoint/2010/main" val="662296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F271677-B1A7-453A-85B3-B4A1ED86758C}" type="slidenum">
              <a:rPr lang="en-US" altLang="zh-TW" smtClean="0"/>
              <a:pPr eaLnBrk="1" hangingPunct="1"/>
              <a:t>9</a:t>
            </a:fld>
            <a:endParaRPr lang="en-US" altLang="zh-TW" smtClean="0"/>
          </a:p>
        </p:txBody>
      </p:sp>
      <p:sp>
        <p:nvSpPr>
          <p:cNvPr id="57347" name="Rectangle 2"/>
          <p:cNvSpPr>
            <a:spLocks noRot="1" noChangeArrowheads="1" noTextEdit="1"/>
          </p:cNvSpPr>
          <p:nvPr>
            <p:ph type="sldImg"/>
          </p:nvPr>
        </p:nvSpPr>
        <p:spPr>
          <a:xfrm>
            <a:off x="382588" y="762000"/>
            <a:ext cx="6096000" cy="3429000"/>
          </a:xfr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042EEC0-F2C6-4FB9-A818-F936D3BA3B5C}" type="slidenum">
              <a:rPr lang="zh-TW" altLang="en-US" smtClean="0"/>
              <a:pPr eaLnBrk="1" hangingPunct="1"/>
              <a:t>10</a:t>
            </a:fld>
            <a:endParaRPr lang="en-US" altLang="zh-TW" smtClean="0"/>
          </a:p>
        </p:txBody>
      </p:sp>
      <p:sp>
        <p:nvSpPr>
          <p:cNvPr id="59395" name="Rectangle 2"/>
          <p:cNvSpPr>
            <a:spLocks noRot="1" noChangeArrowheads="1" noTextEdit="1"/>
          </p:cNvSpPr>
          <p:nvPr>
            <p:ph type="sldImg"/>
          </p:nvPr>
        </p:nvSpPr>
        <p:spPr>
          <a:xfrm>
            <a:off x="392113" y="690563"/>
            <a:ext cx="6075362" cy="3417887"/>
          </a:xfrm>
          <a:ln/>
        </p:spPr>
      </p:sp>
      <p:sp>
        <p:nvSpPr>
          <p:cNvPr id="59396"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b="1" smtClean="0"/>
              <a:t>Teaching Notes</a:t>
            </a:r>
          </a:p>
          <a:p>
            <a:pPr eaLnBrk="1" hangingPunct="1"/>
            <a:r>
              <a:rPr lang="en-US" altLang="zh-TW" smtClean="0"/>
              <a:t>Most of the use case diagrams in this chapter shown only the primary system actor. This one also shows the external receiver actor. Use cases can be drawn to show some or all actors.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F2F5912-A23B-4812-8EC0-C1EBB461B72A}" type="slidenum">
              <a:rPr lang="zh-TW" altLang="en-US" smtClean="0"/>
              <a:pPr eaLnBrk="1" hangingPunct="1"/>
              <a:t>11</a:t>
            </a:fld>
            <a:endParaRPr lang="en-US" altLang="zh-TW" smtClean="0"/>
          </a:p>
        </p:txBody>
      </p:sp>
      <p:sp>
        <p:nvSpPr>
          <p:cNvPr id="60419" name="Rectangle 2"/>
          <p:cNvSpPr>
            <a:spLocks noRot="1" noChangeArrowheads="1" noTextEdit="1"/>
          </p:cNvSpPr>
          <p:nvPr>
            <p:ph type="sldImg"/>
          </p:nvPr>
        </p:nvSpPr>
        <p:spPr>
          <a:xfrm>
            <a:off x="392113" y="690563"/>
            <a:ext cx="6075362" cy="3417887"/>
          </a:xfrm>
          <a:ln/>
        </p:spPr>
      </p:sp>
      <p:sp>
        <p:nvSpPr>
          <p:cNvPr id="60420"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b="1" smtClean="0"/>
              <a:t>Teaching Notes</a:t>
            </a:r>
          </a:p>
          <a:p>
            <a:pPr eaLnBrk="1" hangingPunct="1"/>
            <a:r>
              <a:rPr lang="en-US" altLang="zh-TW" smtClean="0"/>
              <a:t>Identifying use case dependencies is discussed at the end of the chapter. It is useful when using build cycles to build the system in successive versions.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C861D60-82DD-404D-A8D4-A13733EF05BD}" type="slidenum">
              <a:rPr lang="en-US" altLang="zh-TW" smtClean="0"/>
              <a:pPr eaLnBrk="1" hangingPunct="1"/>
              <a:t>13</a:t>
            </a:fld>
            <a:endParaRPr lang="en-US" altLang="zh-TW" smtClean="0"/>
          </a:p>
        </p:txBody>
      </p:sp>
      <p:sp>
        <p:nvSpPr>
          <p:cNvPr id="62467" name="Rectangle 2"/>
          <p:cNvSpPr>
            <a:spLocks noRo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smtClean="0"/>
              <a:t>On the left, it looks like either a cashier or a manager may look up a customer, but from the use case point of view, both are not needed in the same interaction. On the right, the correction shows both roles are able to look-up customer because they are both specializations of the sales staff role. From the use case point of view, there is only one role interacting with looking up a customer.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Times New Roman" panose="02020603050405020304" pitchFamily="18" charset="0"/>
                <a:cs typeface="Times New Roman" panose="02020603050405020304" pitchFamily="18"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Roberta M. Roth</a:t>
            </a:r>
            <a:endParaRPr lang="en-US" dirty="0"/>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 Copyright 2015 John Wiley &amp; Sons, Inc.</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6032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Roberta M. Roth</a:t>
            </a:r>
            <a:endParaRPr lang="en-US" dirty="0"/>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 Copyright 2015 John Wiley &amp; Sons, Inc.</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5264105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Roberta M. Roth</a:t>
            </a:r>
            <a:endParaRPr lang="en-US" dirty="0"/>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 Copyright 2015 John Wiley &amp; Sons, Inc.</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7469929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標題，物件及文字">
    <p:spTree>
      <p:nvGrpSpPr>
        <p:cNvPr id="1" name=""/>
        <p:cNvGrpSpPr/>
        <p:nvPr/>
      </p:nvGrpSpPr>
      <p:grpSpPr>
        <a:xfrm>
          <a:off x="0" y="0"/>
          <a:ext cx="0" cy="0"/>
          <a:chOff x="0" y="0"/>
          <a:chExt cx="0" cy="0"/>
        </a:xfrm>
      </p:grpSpPr>
      <p:sp>
        <p:nvSpPr>
          <p:cNvPr id="2" name="標題 1"/>
          <p:cNvSpPr>
            <a:spLocks noGrp="1"/>
          </p:cNvSpPr>
          <p:nvPr>
            <p:ph type="title"/>
          </p:nvPr>
        </p:nvSpPr>
        <p:spPr>
          <a:xfrm>
            <a:off x="406400" y="304800"/>
            <a:ext cx="11379200" cy="685800"/>
          </a:xfr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09600" y="1598614"/>
            <a:ext cx="5384800" cy="429577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197600" y="1598614"/>
            <a:ext cx="5384800" cy="429577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3"/>
          <p:cNvSpPr>
            <a:spLocks noGrp="1" noChangeArrowheads="1"/>
          </p:cNvSpPr>
          <p:nvPr>
            <p:ph type="sldNum" sz="quarter" idx="10"/>
          </p:nvPr>
        </p:nvSpPr>
        <p:spPr>
          <a:ln/>
        </p:spPr>
        <p:txBody>
          <a:bodyPr/>
          <a:lstStyle>
            <a:lvl1pPr>
              <a:defRPr/>
            </a:lvl1pPr>
          </a:lstStyle>
          <a:p>
            <a:pPr>
              <a:defRPr/>
            </a:pPr>
            <a:fld id="{CBF6D1A1-7910-4DF0-BB31-BC1CE5C8AFD7}" type="slidenum">
              <a:rPr lang="en-US" altLang="zh-TW"/>
              <a:pPr>
                <a:defRPr/>
              </a:pPr>
              <a:t>‹#›</a:t>
            </a:fld>
            <a:endParaRPr lang="en-US" altLang="zh-TW"/>
          </a:p>
        </p:txBody>
      </p:sp>
    </p:spTree>
    <p:extLst>
      <p:ext uri="{BB962C8B-B14F-4D97-AF65-F5344CB8AC3E}">
        <p14:creationId xmlns:p14="http://schemas.microsoft.com/office/powerpoint/2010/main" val="365361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標題及物件在文字之上">
    <p:spTree>
      <p:nvGrpSpPr>
        <p:cNvPr id="1" name=""/>
        <p:cNvGrpSpPr/>
        <p:nvPr/>
      </p:nvGrpSpPr>
      <p:grpSpPr>
        <a:xfrm>
          <a:off x="0" y="0"/>
          <a:ext cx="0" cy="0"/>
          <a:chOff x="0" y="0"/>
          <a:chExt cx="0" cy="0"/>
        </a:xfrm>
      </p:grpSpPr>
      <p:sp>
        <p:nvSpPr>
          <p:cNvPr id="2" name="標題 1"/>
          <p:cNvSpPr>
            <a:spLocks noGrp="1"/>
          </p:cNvSpPr>
          <p:nvPr>
            <p:ph type="title"/>
          </p:nvPr>
        </p:nvSpPr>
        <p:spPr>
          <a:xfrm>
            <a:off x="406400" y="304800"/>
            <a:ext cx="11379200" cy="685800"/>
          </a:xfr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09600" y="1598614"/>
            <a:ext cx="10972800" cy="207168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09600" y="3822700"/>
            <a:ext cx="10972800" cy="20716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3"/>
          <p:cNvSpPr>
            <a:spLocks noGrp="1" noChangeArrowheads="1"/>
          </p:cNvSpPr>
          <p:nvPr>
            <p:ph type="sldNum" sz="quarter" idx="10"/>
          </p:nvPr>
        </p:nvSpPr>
        <p:spPr>
          <a:ln/>
        </p:spPr>
        <p:txBody>
          <a:bodyPr/>
          <a:lstStyle>
            <a:lvl1pPr>
              <a:defRPr/>
            </a:lvl1pPr>
          </a:lstStyle>
          <a:p>
            <a:pPr>
              <a:defRPr/>
            </a:pPr>
            <a:fld id="{928C38A0-D02D-4AD2-918D-1E76332B4C3F}" type="slidenum">
              <a:rPr lang="en-US" altLang="zh-TW"/>
              <a:pPr>
                <a:defRPr/>
              </a:pPr>
              <a:t>‹#›</a:t>
            </a:fld>
            <a:endParaRPr lang="en-US" altLang="zh-TW"/>
          </a:p>
        </p:txBody>
      </p:sp>
    </p:spTree>
    <p:extLst>
      <p:ext uri="{BB962C8B-B14F-4D97-AF65-F5344CB8AC3E}">
        <p14:creationId xmlns:p14="http://schemas.microsoft.com/office/powerpoint/2010/main" val="1383085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Roberta M. Roth</a:t>
            </a:r>
            <a:endParaRPr lang="en-US" dirty="0"/>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 Copyright 2015 John Wiley &amp; Sons, Inc.</a:t>
            </a:r>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pPr/>
              <a:t>‹#›</a:t>
            </a:fld>
            <a:endParaRPr lang="en-US" dirty="0"/>
          </a:p>
        </p:txBody>
      </p:sp>
    </p:spTree>
    <p:extLst>
      <p:ext uri="{BB962C8B-B14F-4D97-AF65-F5344CB8AC3E}">
        <p14:creationId xmlns:p14="http://schemas.microsoft.com/office/powerpoint/2010/main" val="22637278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2"/>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Roberta M. Roth</a:t>
            </a:r>
            <a:endParaRPr lang="en-US" dirty="0"/>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 Copyright 2015 John Wiley &amp; Sons, Inc.</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06183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a:solidFill>
                  <a:schemeClr val="tx2"/>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atin typeface="Times New Roman" panose="02020603050405020304" pitchFamily="18" charset="0"/>
                <a:cs typeface="Times New Roman" panose="02020603050405020304" pitchFamily="18" charset="0"/>
              </a:defRPr>
            </a:lvl1pPr>
          </a:lstStyle>
          <a:p>
            <a:r>
              <a:rPr lang="en-US" smtClean="0"/>
              <a:t>Roberta M. Roth</a:t>
            </a:r>
            <a:endParaRPr lang="en-US" dirty="0"/>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 Copyright 2015 John Wiley &amp; Sons, Inc.</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446099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lvl1pPr>
              <a:defRPr>
                <a:solidFill>
                  <a:schemeClr val="tx2"/>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atin typeface="Times New Roman" panose="02020603050405020304" pitchFamily="18" charset="0"/>
                <a:cs typeface="Times New Roman" panose="02020603050405020304" pitchFamily="18" charset="0"/>
              </a:defRPr>
            </a:lvl1pPr>
          </a:lstStyle>
          <a:p>
            <a:r>
              <a:rPr lang="en-US" smtClean="0"/>
              <a:t>Roberta M. Roth</a:t>
            </a:r>
            <a:endParaRPr lang="en-US" dirty="0"/>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 Copyright 2015 John Wiley &amp; Sons, Inc.</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51687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Roberta M. Roth</a:t>
            </a:r>
            <a:endParaRPr lang="en-US" dirty="0"/>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 Copyright 2015 John Wiley &amp; Sons, Inc.</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677569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Roberta M. Roth</a:t>
            </a:r>
            <a:endParaRPr lang="en-US" dirty="0"/>
          </a:p>
        </p:txBody>
      </p:sp>
      <p:sp>
        <p:nvSpPr>
          <p:cNvPr id="8" name="Footer Placeholder 7"/>
          <p:cNvSpPr>
            <a:spLocks noGrp="1"/>
          </p:cNvSpPr>
          <p:nvPr>
            <p:ph type="ftr" sz="quarter" idx="11"/>
          </p:nvPr>
        </p:nvSpPr>
        <p:spPr/>
        <p:txBody>
          <a:bodyPr/>
          <a:lstStyle>
            <a:lvl1pPr>
              <a:defRPr>
                <a:solidFill>
                  <a:srgbClr val="FFFFFF"/>
                </a:solidFill>
                <a:latin typeface="Times New Roman" panose="02020603050405020304" pitchFamily="18" charset="0"/>
                <a:cs typeface="Times New Roman" panose="02020603050405020304" pitchFamily="18" charset="0"/>
              </a:defRPr>
            </a:lvl1pPr>
          </a:lstStyle>
          <a:p>
            <a:r>
              <a:rPr lang="en-US" dirty="0" smtClean="0"/>
              <a:t>© Copyright 2015 John Wiley &amp; Sons, Inc.</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286274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marL="0" marR="0" indent="0" algn="l" defTabSz="457200" rtl="0" eaLnBrk="1" fontAlgn="auto" latinLnBrk="0" hangingPunct="1">
              <a:lnSpc>
                <a:spcPct val="100000"/>
              </a:lnSpc>
              <a:spcBef>
                <a:spcPts val="0"/>
              </a:spcBef>
              <a:spcAft>
                <a:spcPts val="0"/>
              </a:spcAft>
              <a:buClrTx/>
              <a:buSzTx/>
              <a:buFontTx/>
              <a:buNone/>
              <a:tabLst/>
              <a:defRPr>
                <a:latin typeface="Times New Roman" panose="02020603050405020304" pitchFamily="18" charset="0"/>
                <a:cs typeface="Times New Roman" panose="02020603050405020304" pitchFamily="18" charset="0"/>
              </a:defRPr>
            </a:lvl1pPr>
          </a:lstStyle>
          <a:p>
            <a:r>
              <a:rPr lang="en-US" smtClean="0"/>
              <a:t>Roberta M. Roth</a:t>
            </a:r>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latin typeface="Times New Roman" panose="02020603050405020304" pitchFamily="18" charset="0"/>
                <a:cs typeface="Times New Roman" panose="02020603050405020304" pitchFamily="18" charset="0"/>
              </a:defRPr>
            </a:lvl1pPr>
          </a:lstStyle>
          <a:p>
            <a:r>
              <a:rPr lang="en-US" dirty="0" smtClean="0"/>
              <a:t>© Copyright 2015 John Wiley &amp; Sons, Inc.</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841068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Roberta M. Roth</a:t>
            </a:r>
            <a:endParaRPr lang="en-US" dirty="0"/>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 Copyright 2015 John Wiley &amp; Sons, Inc.</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63256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smtClean="0"/>
              <a:t>Roberta M. Roth</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 Copyright 2015 John Wiley &amp; Sons, Inc.</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88663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 Case Analysis</a:t>
            </a:r>
            <a:endParaRPr lang="en-US" dirty="0"/>
          </a:p>
        </p:txBody>
      </p:sp>
      <p:sp>
        <p:nvSpPr>
          <p:cNvPr id="3" name="Subtitle 2"/>
          <p:cNvSpPr>
            <a:spLocks noGrp="1"/>
          </p:cNvSpPr>
          <p:nvPr>
            <p:ph type="subTitle" idx="1"/>
          </p:nvPr>
        </p:nvSpPr>
        <p:spPr/>
        <p:txBody>
          <a:bodyPr/>
          <a:lstStyle/>
          <a:p>
            <a:r>
              <a:rPr lang="en-US" dirty="0" smtClean="0"/>
              <a:t>Systems analysis and design, 6</a:t>
            </a:r>
            <a:r>
              <a:rPr lang="en-US" baseline="30000" dirty="0" smtClean="0"/>
              <a:t>th</a:t>
            </a:r>
            <a:r>
              <a:rPr lang="en-US" dirty="0" smtClean="0"/>
              <a:t> edition</a:t>
            </a:r>
          </a:p>
          <a:p>
            <a:r>
              <a:rPr lang="en-US" dirty="0" smtClean="0"/>
              <a:t>Dennis, </a:t>
            </a:r>
            <a:r>
              <a:rPr lang="en-US" dirty="0" err="1" smtClean="0"/>
              <a:t>wixom</a:t>
            </a:r>
            <a:r>
              <a:rPr lang="en-US" dirty="0" smtClean="0"/>
              <a:t>, and </a:t>
            </a:r>
            <a:r>
              <a:rPr lang="en-US" dirty="0" err="1" smtClean="0"/>
              <a:t>roth</a:t>
            </a:r>
            <a:endParaRPr lang="en-US" dirty="0"/>
          </a:p>
        </p:txBody>
      </p:sp>
      <p:sp>
        <p:nvSpPr>
          <p:cNvPr id="4" name="Footer Placeholder 3"/>
          <p:cNvSpPr>
            <a:spLocks noGrp="1"/>
          </p:cNvSpPr>
          <p:nvPr>
            <p:ph type="ftr" sz="quarter" idx="11"/>
          </p:nvPr>
        </p:nvSpPr>
        <p:spPr/>
        <p:txBody>
          <a:bodyPr/>
          <a:lstStyle/>
          <a:p>
            <a:r>
              <a:rPr lang="en-US" dirty="0" smtClean="0"/>
              <a:t>© Copyright 2015 John Wiley &amp; Sons, Inc.</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pPr/>
              <a:t>1</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7568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編號版面配置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6A663E9-E82E-4562-829E-9AACEFD53000}" type="slidenum">
              <a:rPr lang="en-US" altLang="zh-TW" smtClean="0"/>
              <a:pPr eaLnBrk="1" hangingPunct="1"/>
              <a:t>10</a:t>
            </a:fld>
            <a:endParaRPr lang="en-US" altLang="zh-TW" smtClean="0"/>
          </a:p>
        </p:txBody>
      </p:sp>
      <p:sp>
        <p:nvSpPr>
          <p:cNvPr id="18435" name="Rectangle 2"/>
          <p:cNvSpPr>
            <a:spLocks noGrp="1" noChangeArrowheads="1"/>
          </p:cNvSpPr>
          <p:nvPr>
            <p:ph type="title"/>
          </p:nvPr>
        </p:nvSpPr>
        <p:spPr>
          <a:xfrm>
            <a:off x="1097280" y="33519"/>
            <a:ext cx="10058400" cy="1450757"/>
          </a:xfrm>
        </p:spPr>
        <p:txBody>
          <a:bodyPr/>
          <a:lstStyle/>
          <a:p>
            <a:pPr eaLnBrk="1" hangingPunct="1"/>
            <a:r>
              <a:rPr lang="en-US" altLang="zh-TW" dirty="0" smtClean="0">
                <a:ea typeface="新細明體" charset="-120"/>
              </a:rPr>
              <a:t>Use Case Association</a:t>
            </a:r>
          </a:p>
        </p:txBody>
      </p:sp>
      <p:sp>
        <p:nvSpPr>
          <p:cNvPr id="18436" name="Rectangle 3"/>
          <p:cNvSpPr>
            <a:spLocks noGrp="1" noChangeArrowheads="1"/>
          </p:cNvSpPr>
          <p:nvPr>
            <p:ph type="body" idx="1"/>
          </p:nvPr>
        </p:nvSpPr>
        <p:spPr>
          <a:xfrm>
            <a:off x="1016000" y="1716308"/>
            <a:ext cx="10972800" cy="2806700"/>
          </a:xfrm>
        </p:spPr>
        <p:txBody>
          <a:bodyPr/>
          <a:lstStyle/>
          <a:p>
            <a:pPr eaLnBrk="1" hangingPunct="1">
              <a:lnSpc>
                <a:spcPct val="90000"/>
              </a:lnSpc>
              <a:buFont typeface="Wingdings" pitchFamily="2" charset="2"/>
              <a:buNone/>
            </a:pPr>
            <a:r>
              <a:rPr lang="zh-TW" altLang="en-US" sz="2100" b="1" dirty="0" smtClean="0">
                <a:ea typeface="新細明體" charset="-120"/>
              </a:rPr>
              <a:t>	</a:t>
            </a:r>
            <a:r>
              <a:rPr lang="en-US" altLang="zh-TW" sz="2100" b="1" dirty="0" smtClean="0">
                <a:ea typeface="新細明體" charset="-120"/>
              </a:rPr>
              <a:t>Association</a:t>
            </a:r>
            <a:r>
              <a:rPr lang="en-US" altLang="zh-TW" sz="2100" dirty="0" smtClean="0">
                <a:ea typeface="新細明體" charset="-120"/>
              </a:rPr>
              <a:t> – a relationship between an actor and a use case in which an interaction occurs between them.</a:t>
            </a:r>
          </a:p>
          <a:p>
            <a:pPr lvl="1" eaLnBrk="1" hangingPunct="1">
              <a:lnSpc>
                <a:spcPct val="90000"/>
              </a:lnSpc>
            </a:pPr>
            <a:r>
              <a:rPr lang="en-US" altLang="zh-TW" sz="2000" dirty="0" smtClean="0">
                <a:ea typeface="新細明體" charset="-120"/>
              </a:rPr>
              <a:t>Association modeled as a solid line connecting the actor and the use case.</a:t>
            </a:r>
          </a:p>
          <a:p>
            <a:pPr lvl="1" eaLnBrk="1" hangingPunct="1">
              <a:lnSpc>
                <a:spcPct val="90000"/>
              </a:lnSpc>
            </a:pPr>
            <a:r>
              <a:rPr lang="en-US" altLang="zh-TW" sz="2000" dirty="0" smtClean="0">
                <a:ea typeface="新細明體" charset="-120"/>
              </a:rPr>
              <a:t>Association with an arrowhead touching the use case indicates that the use case was initiated by the actor. (1)</a:t>
            </a:r>
          </a:p>
          <a:p>
            <a:pPr lvl="1" eaLnBrk="1" hangingPunct="1">
              <a:lnSpc>
                <a:spcPct val="90000"/>
              </a:lnSpc>
            </a:pPr>
            <a:r>
              <a:rPr lang="en-US" altLang="zh-TW" sz="2000" dirty="0" smtClean="0">
                <a:ea typeface="新細明體" charset="-120"/>
              </a:rPr>
              <a:t>Association lacking arrowhead indicates a receiver actor. (2)</a:t>
            </a:r>
          </a:p>
          <a:p>
            <a:pPr lvl="1" eaLnBrk="1" hangingPunct="1">
              <a:lnSpc>
                <a:spcPct val="90000"/>
              </a:lnSpc>
            </a:pPr>
            <a:r>
              <a:rPr lang="en-US" altLang="zh-TW" sz="2000" dirty="0" smtClean="0">
                <a:ea typeface="新細明體" charset="-120"/>
              </a:rPr>
              <a:t>Associations may be bidirectional or unidirectional.</a:t>
            </a:r>
          </a:p>
        </p:txBody>
      </p:sp>
      <p:pic>
        <p:nvPicPr>
          <p:cNvPr id="18437" name="Picture 4" descr="whi74173_07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592" y="4203480"/>
            <a:ext cx="10972800"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AutoShape 5"/>
          <p:cNvSpPr>
            <a:spLocks noChangeArrowheads="1"/>
          </p:cNvSpPr>
          <p:nvPr/>
        </p:nvSpPr>
        <p:spPr bwMode="auto">
          <a:xfrm rot="-2205039">
            <a:off x="2611664" y="5060866"/>
            <a:ext cx="2336800" cy="1219200"/>
          </a:xfrm>
          <a:prstGeom prst="rightArrow">
            <a:avLst>
              <a:gd name="adj1" fmla="val 50000"/>
              <a:gd name="adj2" fmla="val 3593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TW" sz="2000">
                <a:ea typeface="新細明體" charset="-120"/>
              </a:rPr>
              <a:t>Trigger</a:t>
            </a:r>
          </a:p>
        </p:txBody>
      </p:sp>
      <p:sp>
        <p:nvSpPr>
          <p:cNvPr id="18439" name="AutoShape 6"/>
          <p:cNvSpPr>
            <a:spLocks noChangeArrowheads="1"/>
          </p:cNvSpPr>
          <p:nvPr/>
        </p:nvSpPr>
        <p:spPr bwMode="auto">
          <a:xfrm rot="-1941998">
            <a:off x="6887633" y="5251273"/>
            <a:ext cx="3149600" cy="1066800"/>
          </a:xfrm>
          <a:prstGeom prst="rightArrow">
            <a:avLst>
              <a:gd name="adj1" fmla="val 50000"/>
              <a:gd name="adj2" fmla="val 5535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TW" sz="2000">
                <a:ea typeface="新細明體" charset="-120"/>
              </a:rPr>
              <a:t>Receive Results</a:t>
            </a:r>
          </a:p>
        </p:txBody>
      </p:sp>
    </p:spTree>
    <p:extLst>
      <p:ext uri="{BB962C8B-B14F-4D97-AF65-F5344CB8AC3E}">
        <p14:creationId xmlns:p14="http://schemas.microsoft.com/office/powerpoint/2010/main" val="53146118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投影片編號版面配置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AEBAA74-B99E-4ADE-B251-01170A95B1EA}" type="slidenum">
              <a:rPr lang="en-US" altLang="zh-TW" smtClean="0"/>
              <a:pPr eaLnBrk="1" hangingPunct="1"/>
              <a:t>11</a:t>
            </a:fld>
            <a:endParaRPr lang="en-US" altLang="zh-TW" dirty="0" smtClean="0"/>
          </a:p>
        </p:txBody>
      </p:sp>
      <p:sp>
        <p:nvSpPr>
          <p:cNvPr id="19459" name="Rectangle 2"/>
          <p:cNvSpPr>
            <a:spLocks noGrp="1" noChangeArrowheads="1"/>
          </p:cNvSpPr>
          <p:nvPr>
            <p:ph type="title"/>
          </p:nvPr>
        </p:nvSpPr>
        <p:spPr>
          <a:xfrm>
            <a:off x="609600" y="152400"/>
            <a:ext cx="10972800" cy="1371600"/>
          </a:xfrm>
        </p:spPr>
        <p:txBody>
          <a:bodyPr/>
          <a:lstStyle/>
          <a:p>
            <a:pPr eaLnBrk="1" hangingPunct="1"/>
            <a:r>
              <a:rPr lang="en-US" altLang="zh-TW" smtClean="0">
                <a:ea typeface="新細明體" charset="-120"/>
              </a:rPr>
              <a:t>Depends On Relationship</a:t>
            </a:r>
          </a:p>
        </p:txBody>
      </p:sp>
      <p:sp>
        <p:nvSpPr>
          <p:cNvPr id="19460" name="Rectangle 3"/>
          <p:cNvSpPr>
            <a:spLocks noGrp="1" noChangeArrowheads="1"/>
          </p:cNvSpPr>
          <p:nvPr>
            <p:ph type="body" idx="1"/>
          </p:nvPr>
        </p:nvSpPr>
        <p:spPr>
          <a:xfrm>
            <a:off x="233152" y="1787979"/>
            <a:ext cx="10972800" cy="4343400"/>
          </a:xfrm>
        </p:spPr>
        <p:txBody>
          <a:bodyPr>
            <a:normAutofit lnSpcReduction="10000"/>
          </a:bodyPr>
          <a:lstStyle/>
          <a:p>
            <a:pPr eaLnBrk="1" hangingPunct="1">
              <a:lnSpc>
                <a:spcPct val="90000"/>
              </a:lnSpc>
              <a:buFont typeface="Wingdings" pitchFamily="2" charset="2"/>
              <a:buNone/>
            </a:pPr>
            <a:r>
              <a:rPr lang="zh-TW" altLang="en-US" sz="2400" dirty="0" smtClean="0">
                <a:ea typeface="新細明體" charset="-120"/>
              </a:rPr>
              <a:t>	</a:t>
            </a:r>
            <a:r>
              <a:rPr lang="en-US" altLang="zh-TW" sz="2400" b="1" dirty="0" smtClean="0">
                <a:ea typeface="新細明體" charset="-120"/>
              </a:rPr>
              <a:t>Depends On</a:t>
            </a:r>
            <a:r>
              <a:rPr lang="en-US" altLang="zh-TW" sz="2400" dirty="0" smtClean="0">
                <a:ea typeface="新細明體" charset="-120"/>
              </a:rPr>
              <a:t> – use case relationship that specifies which other use cases must be performed before the current use case.</a:t>
            </a:r>
          </a:p>
          <a:p>
            <a:pPr lvl="1" eaLnBrk="1" hangingPunct="1">
              <a:lnSpc>
                <a:spcPct val="90000"/>
              </a:lnSpc>
            </a:pPr>
            <a:endParaRPr lang="en-US" altLang="zh-TW" sz="2400" dirty="0" smtClean="0">
              <a:ea typeface="新細明體" charset="-120"/>
            </a:endParaRPr>
          </a:p>
          <a:p>
            <a:pPr lvl="1" eaLnBrk="1" hangingPunct="1">
              <a:lnSpc>
                <a:spcPct val="90000"/>
              </a:lnSpc>
            </a:pPr>
            <a:r>
              <a:rPr lang="en-US" altLang="zh-TW" sz="2400" dirty="0" smtClean="0">
                <a:ea typeface="新細明體" charset="-120"/>
              </a:rPr>
              <a:t>Can </a:t>
            </a:r>
            <a:r>
              <a:rPr lang="en-US" altLang="zh-TW" sz="2400" dirty="0" smtClean="0">
                <a:ea typeface="新細明體" charset="-120"/>
              </a:rPr>
              <a:t>help determine </a:t>
            </a:r>
            <a:r>
              <a:rPr lang="en-US" altLang="zh-TW" sz="2400" dirty="0" smtClean="0">
                <a:ea typeface="新細明體" charset="-120"/>
              </a:rPr>
              <a:t>sequence in</a:t>
            </a:r>
            <a:br>
              <a:rPr lang="en-US" altLang="zh-TW" sz="2400" dirty="0" smtClean="0">
                <a:ea typeface="新細明體" charset="-120"/>
              </a:rPr>
            </a:br>
            <a:r>
              <a:rPr lang="en-US" altLang="zh-TW" sz="2400" dirty="0" smtClean="0">
                <a:ea typeface="新細明體" charset="-120"/>
              </a:rPr>
              <a:t> </a:t>
            </a:r>
            <a:r>
              <a:rPr lang="en-US" altLang="zh-TW" sz="2400" dirty="0" smtClean="0">
                <a:ea typeface="新細明體" charset="-120"/>
              </a:rPr>
              <a:t>which </a:t>
            </a:r>
            <a:r>
              <a:rPr lang="en-US" altLang="zh-TW" sz="2400" dirty="0" smtClean="0">
                <a:ea typeface="新細明體" charset="-120"/>
              </a:rPr>
              <a:t>use </a:t>
            </a:r>
            <a:r>
              <a:rPr lang="en-US" altLang="zh-TW" sz="2400" dirty="0" smtClean="0">
                <a:ea typeface="新細明體" charset="-120"/>
              </a:rPr>
              <a:t>cases need to </a:t>
            </a:r>
            <a:r>
              <a:rPr lang="en-US" altLang="zh-TW" sz="2400" dirty="0" smtClean="0">
                <a:ea typeface="新細明體" charset="-120"/>
              </a:rPr>
              <a:t>be </a:t>
            </a:r>
            <a:r>
              <a:rPr lang="en-US" altLang="zh-TW" sz="2400" dirty="0" smtClean="0">
                <a:ea typeface="新細明體" charset="-120"/>
              </a:rPr>
              <a:t>developed.</a:t>
            </a:r>
          </a:p>
          <a:p>
            <a:pPr lvl="1" eaLnBrk="1" hangingPunct="1">
              <a:lnSpc>
                <a:spcPct val="90000"/>
              </a:lnSpc>
            </a:pPr>
            <a:endParaRPr lang="en-US" altLang="zh-TW" sz="2400" dirty="0" smtClean="0">
              <a:ea typeface="新細明體" charset="-120"/>
            </a:endParaRPr>
          </a:p>
          <a:p>
            <a:pPr lvl="1" eaLnBrk="1" hangingPunct="1">
              <a:lnSpc>
                <a:spcPct val="90000"/>
              </a:lnSpc>
            </a:pPr>
            <a:r>
              <a:rPr lang="en-US" altLang="zh-TW" sz="2400" dirty="0" smtClean="0">
                <a:ea typeface="新細明體" charset="-120"/>
              </a:rPr>
              <a:t>Depicted </a:t>
            </a:r>
            <a:r>
              <a:rPr lang="en-US" altLang="zh-TW" sz="2400" dirty="0" smtClean="0">
                <a:ea typeface="新細明體" charset="-120"/>
              </a:rPr>
              <a:t>as arrow </a:t>
            </a:r>
            <a:r>
              <a:rPr lang="en-US" altLang="zh-TW" sz="2400" dirty="0" smtClean="0">
                <a:ea typeface="新細明體" charset="-120"/>
              </a:rPr>
              <a:t>beginning </a:t>
            </a:r>
            <a:r>
              <a:rPr lang="en-US" altLang="zh-TW" sz="2400" dirty="0" smtClean="0">
                <a:ea typeface="新細明體" charset="-120"/>
              </a:rPr>
              <a:t>at one </a:t>
            </a:r>
            <a:br>
              <a:rPr lang="en-US" altLang="zh-TW" sz="2400" dirty="0" smtClean="0">
                <a:ea typeface="新細明體" charset="-120"/>
              </a:rPr>
            </a:br>
            <a:r>
              <a:rPr lang="en-US" altLang="zh-TW" sz="2400" dirty="0" smtClean="0">
                <a:ea typeface="新細明體" charset="-120"/>
              </a:rPr>
              <a:t>use case and </a:t>
            </a:r>
            <a:r>
              <a:rPr lang="en-US" altLang="zh-TW" sz="2400" dirty="0" smtClean="0">
                <a:ea typeface="新細明體" charset="-120"/>
              </a:rPr>
              <a:t>pointing </a:t>
            </a:r>
            <a:r>
              <a:rPr lang="en-US" altLang="zh-TW" sz="2400" dirty="0" smtClean="0">
                <a:ea typeface="新細明體" charset="-120"/>
              </a:rPr>
              <a:t>to use case </a:t>
            </a:r>
            <a:br>
              <a:rPr lang="en-US" altLang="zh-TW" sz="2400" dirty="0" smtClean="0">
                <a:ea typeface="新細明體" charset="-120"/>
              </a:rPr>
            </a:br>
            <a:r>
              <a:rPr lang="en-US" altLang="zh-TW" sz="2400" dirty="0" smtClean="0">
                <a:ea typeface="新細明體" charset="-120"/>
              </a:rPr>
              <a:t>it depends on. </a:t>
            </a:r>
          </a:p>
          <a:p>
            <a:pPr lvl="1" eaLnBrk="1" hangingPunct="1">
              <a:lnSpc>
                <a:spcPct val="90000"/>
              </a:lnSpc>
            </a:pPr>
            <a:endParaRPr lang="en-US" altLang="zh-TW" sz="2400" dirty="0" smtClean="0">
              <a:ea typeface="新細明體" charset="-120"/>
            </a:endParaRPr>
          </a:p>
          <a:p>
            <a:pPr lvl="1" eaLnBrk="1" hangingPunct="1">
              <a:lnSpc>
                <a:spcPct val="90000"/>
              </a:lnSpc>
            </a:pPr>
            <a:r>
              <a:rPr lang="en-US" altLang="zh-TW" sz="2400" dirty="0" smtClean="0">
                <a:ea typeface="新細明體" charset="-120"/>
              </a:rPr>
              <a:t>Labeled </a:t>
            </a:r>
            <a:r>
              <a:rPr lang="en-US" altLang="zh-TW" sz="2400" dirty="0" smtClean="0">
                <a:ea typeface="新細明體" charset="-120"/>
              </a:rPr>
              <a:t/>
            </a:r>
            <a:br>
              <a:rPr lang="en-US" altLang="zh-TW" sz="2400" dirty="0" smtClean="0">
                <a:ea typeface="新細明體" charset="-120"/>
              </a:rPr>
            </a:br>
            <a:r>
              <a:rPr lang="en-US" altLang="zh-TW" sz="2400" dirty="0" smtClean="0">
                <a:ea typeface="新細明體" charset="-120"/>
              </a:rPr>
              <a:t>&lt;&lt;depends on</a:t>
            </a:r>
            <a:r>
              <a:rPr lang="en-US" altLang="zh-TW" sz="2400" dirty="0" smtClean="0">
                <a:ea typeface="新細明體" charset="-120"/>
              </a:rPr>
              <a:t>&gt;&gt;</a:t>
            </a:r>
            <a:endParaRPr lang="en-US" altLang="zh-TW" sz="2400" dirty="0" smtClean="0">
              <a:ea typeface="新細明體" charset="-120"/>
            </a:endParaRPr>
          </a:p>
        </p:txBody>
      </p:sp>
      <p:pic>
        <p:nvPicPr>
          <p:cNvPr id="19461" name="Picture 4" descr="whi74173_07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2459038"/>
            <a:ext cx="6705600"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360436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Grp="1" noChangeArrowheads="1"/>
          </p:cNvSpPr>
          <p:nvPr>
            <p:ph type="title"/>
          </p:nvPr>
        </p:nvSpPr>
        <p:spPr>
          <a:xfrm>
            <a:off x="406400" y="533400"/>
            <a:ext cx="11379200" cy="1066800"/>
          </a:xfrm>
        </p:spPr>
        <p:txBody>
          <a:bodyPr/>
          <a:lstStyle/>
          <a:p>
            <a:pPr eaLnBrk="1" hangingPunct="1"/>
            <a:r>
              <a:rPr lang="en-US" altLang="zh-TW" smtClean="0">
                <a:ea typeface="新細明體" charset="-120"/>
              </a:rPr>
              <a:t>Inheritence of Actors</a:t>
            </a:r>
          </a:p>
        </p:txBody>
      </p:sp>
      <p:sp>
        <p:nvSpPr>
          <p:cNvPr id="21507" name="Rectangle 7"/>
          <p:cNvSpPr>
            <a:spLocks noGrp="1" noChangeArrowheads="1"/>
          </p:cNvSpPr>
          <p:nvPr>
            <p:ph type="body" sz="half" idx="2"/>
          </p:nvPr>
        </p:nvSpPr>
        <p:spPr>
          <a:xfrm>
            <a:off x="6096000" y="1828800"/>
            <a:ext cx="5384800" cy="3429000"/>
          </a:xfrm>
        </p:spPr>
        <p:txBody>
          <a:bodyPr/>
          <a:lstStyle/>
          <a:p>
            <a:pPr marL="228600" indent="-228600" eaLnBrk="1" hangingPunct="1">
              <a:buFont typeface="Wingdings" pitchFamily="2" charset="2"/>
              <a:buChar char="§"/>
            </a:pPr>
            <a:r>
              <a:rPr lang="en-US" altLang="zh-TW" sz="2800" smtClean="0">
                <a:ea typeface="新細明體" charset="-120"/>
              </a:rPr>
              <a:t>One actor can be a specialization of another.</a:t>
            </a:r>
          </a:p>
          <a:p>
            <a:pPr marL="228600" indent="-228600" eaLnBrk="1" hangingPunct="1">
              <a:buFont typeface="Wingdings" pitchFamily="2" charset="2"/>
              <a:buChar char="§"/>
            </a:pPr>
            <a:endParaRPr lang="en-US" altLang="zh-TW" sz="2800" smtClean="0">
              <a:ea typeface="新細明體" charset="-120"/>
            </a:endParaRPr>
          </a:p>
          <a:p>
            <a:pPr marL="228600" indent="-228600" eaLnBrk="1" hangingPunct="1">
              <a:buFont typeface="Wingdings" pitchFamily="2" charset="2"/>
              <a:buChar char="§"/>
            </a:pPr>
            <a:r>
              <a:rPr lang="en-US" altLang="zh-TW" sz="2800" smtClean="0">
                <a:ea typeface="新細明體" charset="-120"/>
              </a:rPr>
              <a:t>Arrow points to the more general (base) actor.</a:t>
            </a:r>
          </a:p>
        </p:txBody>
      </p:sp>
      <p:pic>
        <p:nvPicPr>
          <p:cNvPr id="21508" name="Picture 8"/>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307167" y="1600200"/>
            <a:ext cx="1989667" cy="4292600"/>
          </a:xfrm>
          <a:noFill/>
          <a:extLst>
            <a:ext uri="{91240B29-F687-4F45-9708-019B960494DF}">
              <a14:hiddenLine xmlns:a14="http://schemas.microsoft.com/office/drawing/2010/main" w="12700" cap="flat" cmpd="sng">
                <a:solidFill>
                  <a:schemeClr val="tx1"/>
                </a:solidFill>
                <a:prstDash val="solid"/>
                <a:miter lim="800000"/>
                <a:headEnd type="none" w="med" len="med"/>
                <a:tailEnd type="none" w="med" len="med"/>
              </a14:hiddenLine>
            </a:ext>
          </a:extLst>
        </p:spPr>
      </p:pic>
    </p:spTree>
    <p:extLst>
      <p:ext uri="{BB962C8B-B14F-4D97-AF65-F5344CB8AC3E}">
        <p14:creationId xmlns:p14="http://schemas.microsoft.com/office/powerpoint/2010/main" val="2749611086"/>
      </p:ext>
    </p:extLst>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ChangeArrowheads="1"/>
          </p:cNvSpPr>
          <p:nvPr>
            <p:ph type="title"/>
          </p:nvPr>
        </p:nvSpPr>
        <p:spPr/>
        <p:txBody>
          <a:bodyPr/>
          <a:lstStyle/>
          <a:p>
            <a:pPr eaLnBrk="1" hangingPunct="1"/>
            <a:r>
              <a:rPr lang="en-US" altLang="zh-TW" smtClean="0">
                <a:ea typeface="新細明體" charset="-120"/>
              </a:rPr>
              <a:t>Using Generalization</a:t>
            </a:r>
          </a:p>
        </p:txBody>
      </p:sp>
      <p:pic>
        <p:nvPicPr>
          <p:cNvPr id="22531" name="Picture 12"/>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254751" y="1885950"/>
            <a:ext cx="5270500" cy="2838450"/>
          </a:xfrm>
          <a:noFill/>
          <a:extLst>
            <a:ext uri="{91240B29-F687-4F45-9708-019B960494DF}">
              <a14:hiddenLine xmlns:a14="http://schemas.microsoft.com/office/drawing/2010/main" w="12700" cap="flat" cmpd="sng">
                <a:solidFill>
                  <a:schemeClr val="tx1"/>
                </a:solidFill>
                <a:prstDash val="solid"/>
                <a:miter lim="800000"/>
                <a:headEnd type="none" w="med" len="med"/>
                <a:tailEnd type="none" w="med" len="med"/>
              </a14:hiddenLine>
            </a:ext>
          </a:extLst>
        </p:spPr>
      </p:pic>
      <p:pic>
        <p:nvPicPr>
          <p:cNvPr id="22532" name="Picture 17"/>
          <p:cNvPicPr>
            <a:picLocks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a:xfrm>
            <a:off x="831851" y="1843089"/>
            <a:ext cx="4838700" cy="2867025"/>
          </a:xfrm>
          <a:noFill/>
          <a:extLst>
            <a:ext uri="{91240B29-F687-4F45-9708-019B960494DF}">
              <a14:hiddenLine xmlns:a14="http://schemas.microsoft.com/office/drawing/2010/main" w="12700">
                <a:solidFill>
                  <a:schemeClr val="tx1"/>
                </a:solidFill>
                <a:miter lim="800000"/>
                <a:headEnd/>
                <a:tailEnd/>
              </a14:hiddenLine>
            </a:ext>
          </a:extLst>
        </p:spPr>
      </p:pic>
      <p:sp>
        <p:nvSpPr>
          <p:cNvPr id="22533" name="AutoShape 18"/>
          <p:cNvSpPr>
            <a:spLocks noChangeArrowheads="1"/>
          </p:cNvSpPr>
          <p:nvPr/>
        </p:nvSpPr>
        <p:spPr bwMode="auto">
          <a:xfrm>
            <a:off x="812800" y="1447800"/>
            <a:ext cx="4876800" cy="36576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700"/>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899"/>
                  <a:pt x="14122" y="18376"/>
                  <a:pt x="15493" y="17401"/>
                </a:cubicBezTo>
                <a:lnTo>
                  <a:pt x="4198" y="6106"/>
                </a:lnTo>
                <a:close/>
              </a:path>
            </a:pathLst>
          </a:custGeom>
          <a:solidFill>
            <a:srgbClr val="FF0000">
              <a:alpha val="2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534" name="AutoShape 19"/>
          <p:cNvSpPr>
            <a:spLocks noChangeArrowheads="1"/>
          </p:cNvSpPr>
          <p:nvPr/>
        </p:nvSpPr>
        <p:spPr bwMode="auto">
          <a:xfrm>
            <a:off x="6299200" y="1447800"/>
            <a:ext cx="4876800" cy="36576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03" y="10800"/>
                </a:moveTo>
                <a:cubicBezTo>
                  <a:pt x="3103" y="15051"/>
                  <a:pt x="6549" y="18497"/>
                  <a:pt x="10800" y="18497"/>
                </a:cubicBezTo>
                <a:cubicBezTo>
                  <a:pt x="15051" y="18497"/>
                  <a:pt x="18497" y="15051"/>
                  <a:pt x="18497" y="10800"/>
                </a:cubicBezTo>
                <a:cubicBezTo>
                  <a:pt x="18497" y="6549"/>
                  <a:pt x="15051" y="3103"/>
                  <a:pt x="10800" y="3103"/>
                </a:cubicBezTo>
                <a:cubicBezTo>
                  <a:pt x="6549" y="3103"/>
                  <a:pt x="3103" y="6549"/>
                  <a:pt x="3103" y="10800"/>
                </a:cubicBezTo>
                <a:close/>
              </a:path>
            </a:pathLst>
          </a:custGeom>
          <a:solidFill>
            <a:srgbClr val="008000">
              <a:alpha val="20000"/>
            </a:srgbClr>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33396499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pPr eaLnBrk="1" hangingPunct="1"/>
            <a:r>
              <a:rPr lang="en-US" altLang="zh-TW" smtClean="0">
                <a:ea typeface="新細明體" charset="-120"/>
              </a:rPr>
              <a:t>Includes</a:t>
            </a:r>
          </a:p>
        </p:txBody>
      </p:sp>
      <p:sp>
        <p:nvSpPr>
          <p:cNvPr id="26627" name="Rectangle 4"/>
          <p:cNvSpPr>
            <a:spLocks noGrp="1" noChangeArrowheads="1"/>
          </p:cNvSpPr>
          <p:nvPr>
            <p:ph type="body" sz="half" idx="2"/>
          </p:nvPr>
        </p:nvSpPr>
        <p:spPr>
          <a:xfrm>
            <a:off x="609600" y="4953000"/>
            <a:ext cx="10972800" cy="941388"/>
          </a:xfrm>
        </p:spPr>
        <p:txBody>
          <a:bodyPr/>
          <a:lstStyle/>
          <a:p>
            <a:pPr marL="228600" indent="-228600" eaLnBrk="1" hangingPunct="1">
              <a:buFont typeface="Wingdings" pitchFamily="2" charset="2"/>
              <a:buChar char="§"/>
            </a:pPr>
            <a:r>
              <a:rPr lang="en-US" altLang="zh-TW" sz="2200" smtClean="0">
                <a:ea typeface="新細明體" charset="-120"/>
              </a:rPr>
              <a:t>“Factor out” of a use case commonly used behavior</a:t>
            </a:r>
          </a:p>
          <a:p>
            <a:pPr marL="228600" indent="-228600" eaLnBrk="1" hangingPunct="1">
              <a:buFont typeface="Wingdings" pitchFamily="2" charset="2"/>
              <a:buChar char="§"/>
            </a:pPr>
            <a:r>
              <a:rPr lang="en-US" altLang="zh-TW" sz="2200" smtClean="0">
                <a:ea typeface="新細明體" charset="-120"/>
              </a:rPr>
              <a:t>Allows reuse of functionality by multiple use cases</a:t>
            </a:r>
          </a:p>
        </p:txBody>
      </p:sp>
      <p:pic>
        <p:nvPicPr>
          <p:cNvPr id="26628"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609600" y="1598613"/>
            <a:ext cx="10972800" cy="3352800"/>
          </a:xfrm>
          <a:noFill/>
          <a:extLst>
            <a:ext uri="{91240B29-F687-4F45-9708-019B960494DF}">
              <a14:hiddenLine xmlns:a14="http://schemas.microsoft.com/office/drawing/2010/main" w="12700" cap="flat" cmpd="sng">
                <a:solidFill>
                  <a:schemeClr val="tx1"/>
                </a:solidFill>
                <a:prstDash val="solid"/>
                <a:miter lim="800000"/>
                <a:headEnd type="none" w="med" len="med"/>
                <a:tailEnd type="none" w="med" len="med"/>
              </a14:hiddenLine>
            </a:ext>
          </a:extLst>
        </p:spPr>
      </p:pic>
    </p:spTree>
    <p:extLst>
      <p:ext uri="{BB962C8B-B14F-4D97-AF65-F5344CB8AC3E}">
        <p14:creationId xmlns:p14="http://schemas.microsoft.com/office/powerpoint/2010/main" val="3610316432"/>
      </p:ext>
    </p:extLst>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eaLnBrk="1" hangingPunct="1"/>
            <a:r>
              <a:rPr lang="en-US" altLang="zh-TW" smtClean="0">
                <a:ea typeface="新細明體" charset="-120"/>
              </a:rPr>
              <a:t>Extends</a:t>
            </a:r>
          </a:p>
        </p:txBody>
      </p:sp>
      <p:sp>
        <p:nvSpPr>
          <p:cNvPr id="27651" name="Rectangle 4"/>
          <p:cNvSpPr>
            <a:spLocks noGrp="1" noChangeArrowheads="1"/>
          </p:cNvSpPr>
          <p:nvPr>
            <p:ph type="body" sz="half" idx="2"/>
          </p:nvPr>
        </p:nvSpPr>
        <p:spPr>
          <a:xfrm>
            <a:off x="609600" y="4800600"/>
            <a:ext cx="10972800" cy="1371600"/>
          </a:xfrm>
        </p:spPr>
        <p:txBody>
          <a:bodyPr/>
          <a:lstStyle/>
          <a:p>
            <a:pPr marL="228600" indent="-228600" eaLnBrk="1" hangingPunct="1">
              <a:buFont typeface="Wingdings" pitchFamily="2" charset="2"/>
              <a:buChar char="§"/>
            </a:pPr>
            <a:r>
              <a:rPr lang="en-US" altLang="zh-TW" sz="2200" smtClean="0">
                <a:ea typeface="新細明體" charset="-120"/>
              </a:rPr>
              <a:t>Indicates that one use case adds or replaces behavior of another</a:t>
            </a:r>
          </a:p>
          <a:p>
            <a:pPr marL="228600" indent="-228600" eaLnBrk="1" hangingPunct="1">
              <a:buFont typeface="Wingdings" pitchFamily="2" charset="2"/>
              <a:buChar char="§"/>
            </a:pPr>
            <a:r>
              <a:rPr lang="en-US" altLang="zh-TW" sz="2200" smtClean="0">
                <a:ea typeface="新細明體" charset="-120"/>
              </a:rPr>
              <a:t>Must have a an associated extension point</a:t>
            </a:r>
          </a:p>
          <a:p>
            <a:pPr marL="228600" indent="-228600" eaLnBrk="1" hangingPunct="1">
              <a:buFont typeface="Wingdings" pitchFamily="2" charset="2"/>
              <a:buChar char="§"/>
            </a:pPr>
            <a:r>
              <a:rPr lang="en-US" altLang="zh-TW" sz="2200" smtClean="0">
                <a:ea typeface="新細明體" charset="-120"/>
              </a:rPr>
              <a:t>May have a condition</a:t>
            </a:r>
          </a:p>
        </p:txBody>
      </p:sp>
      <p:pic>
        <p:nvPicPr>
          <p:cNvPr id="27652"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609600" y="1598614"/>
            <a:ext cx="10972800" cy="3094037"/>
          </a:xfrm>
          <a:noFill/>
          <a:extLst>
            <a:ext uri="{91240B29-F687-4F45-9708-019B960494DF}">
              <a14:hiddenLine xmlns:a14="http://schemas.microsoft.com/office/drawing/2010/main" w="12700" cap="flat" cmpd="sng">
                <a:solidFill>
                  <a:schemeClr val="tx1"/>
                </a:solidFill>
                <a:prstDash val="solid"/>
                <a:miter lim="800000"/>
                <a:headEnd type="none" w="med" len="med"/>
                <a:tailEnd type="none" w="med" len="med"/>
              </a14:hiddenLine>
            </a:ext>
          </a:extLst>
        </p:spPr>
      </p:pic>
    </p:spTree>
    <p:extLst>
      <p:ext uri="{BB962C8B-B14F-4D97-AF65-F5344CB8AC3E}">
        <p14:creationId xmlns:p14="http://schemas.microsoft.com/office/powerpoint/2010/main" val="746010587"/>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TW" sz="4000" smtClean="0">
                <a:ea typeface="新細明體" charset="-120"/>
              </a:rPr>
              <a:t>Example: A Sales Report System</a:t>
            </a:r>
            <a:endParaRPr lang="zh-TW" altLang="en-US" sz="4000" smtClean="0">
              <a:ea typeface="新細明體" charset="-120"/>
            </a:endParaRPr>
          </a:p>
        </p:txBody>
      </p:sp>
      <p:pic>
        <p:nvPicPr>
          <p:cNvPr id="28675" name="Picture 4" descr="sales report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718" y="1733550"/>
            <a:ext cx="8597900"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66905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97280" y="187799"/>
            <a:ext cx="10058400" cy="969917"/>
          </a:xfrm>
        </p:spPr>
        <p:txBody>
          <a:bodyPr/>
          <a:lstStyle/>
          <a:p>
            <a:pPr eaLnBrk="1" hangingPunct="1"/>
            <a:r>
              <a:rPr lang="en-US" altLang="zh-TW" dirty="0" smtClean="0">
                <a:ea typeface="新細明體" charset="-120"/>
              </a:rPr>
              <a:t>Example: Sending Email</a:t>
            </a:r>
            <a:endParaRPr lang="zh-TW" altLang="en-US" dirty="0" smtClean="0">
              <a:ea typeface="新細明體" charset="-120"/>
            </a:endParaRPr>
          </a:p>
        </p:txBody>
      </p:sp>
      <p:pic>
        <p:nvPicPr>
          <p:cNvPr id="2969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77696"/>
            <a:ext cx="9855200" cy="52339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0" name="Rectangle 5"/>
          <p:cNvSpPr>
            <a:spLocks noChangeArrowheads="1"/>
          </p:cNvSpPr>
          <p:nvPr/>
        </p:nvSpPr>
        <p:spPr bwMode="auto">
          <a:xfrm>
            <a:off x="296334" y="6484939"/>
            <a:ext cx="8587607" cy="33855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zh-TW" sz="1600">
                <a:ea typeface="新細明體" charset="-120"/>
              </a:rPr>
              <a:t>Source: http://hsiangyuwang.blogspot.com/2009/03/umluse-case-diagramextendinclude.html</a:t>
            </a:r>
            <a:endParaRPr lang="zh-TW" altLang="en-US" sz="1600">
              <a:ea typeface="新細明體" charset="-120"/>
            </a:endParaRPr>
          </a:p>
        </p:txBody>
      </p:sp>
    </p:spTree>
    <p:extLst>
      <p:ext uri="{BB962C8B-B14F-4D97-AF65-F5344CB8AC3E}">
        <p14:creationId xmlns:p14="http://schemas.microsoft.com/office/powerpoint/2010/main" val="32749292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編號版面配置區 5"/>
          <p:cNvSpPr>
            <a:spLocks noGrp="1"/>
          </p:cNvSpPr>
          <p:nvPr>
            <p:ph type="sldNum" sz="quarter" idx="12"/>
          </p:nvPr>
        </p:nvSpPr>
        <p:spPr>
          <a:noFill/>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FF93F5D7-CB2C-4F47-B44B-0339EDD32A8F}" type="slidenum">
              <a:rPr kumimoji="0" lang="en-US" altLang="zh-TW"/>
              <a:pPr eaLnBrk="1" hangingPunct="1"/>
              <a:t>18</a:t>
            </a:fld>
            <a:endParaRPr kumimoji="0" lang="en-US" altLang="zh-TW"/>
          </a:p>
        </p:txBody>
      </p:sp>
      <p:sp>
        <p:nvSpPr>
          <p:cNvPr id="13315" name="Rectangle 2"/>
          <p:cNvSpPr>
            <a:spLocks noGrp="1" noChangeArrowheads="1"/>
          </p:cNvSpPr>
          <p:nvPr>
            <p:ph type="title"/>
          </p:nvPr>
        </p:nvSpPr>
        <p:spPr/>
        <p:txBody>
          <a:bodyPr/>
          <a:lstStyle/>
          <a:p>
            <a:pPr eaLnBrk="1" hangingPunct="1"/>
            <a:r>
              <a:rPr lang="en-US" altLang="zh-TW" smtClean="0"/>
              <a:t>The Process of Requirements </a:t>
            </a:r>
            <a:br>
              <a:rPr lang="en-US" altLang="zh-TW" smtClean="0"/>
            </a:br>
            <a:r>
              <a:rPr lang="en-US" altLang="zh-TW" smtClean="0"/>
              <a:t>Use-Case Modeling</a:t>
            </a:r>
          </a:p>
        </p:txBody>
      </p:sp>
      <p:sp>
        <p:nvSpPr>
          <p:cNvPr id="13316" name="Rectangle 3"/>
          <p:cNvSpPr>
            <a:spLocks noGrp="1" noChangeArrowheads="1"/>
          </p:cNvSpPr>
          <p:nvPr>
            <p:ph type="body" idx="1"/>
          </p:nvPr>
        </p:nvSpPr>
        <p:spPr/>
        <p:txBody>
          <a:bodyPr/>
          <a:lstStyle/>
          <a:p>
            <a:pPr marL="457200" indent="-457200" eaLnBrk="1" hangingPunct="1"/>
            <a:r>
              <a:rPr lang="en-US" altLang="zh-TW" sz="3600" smtClean="0"/>
              <a:t>Steps</a:t>
            </a:r>
          </a:p>
          <a:p>
            <a:pPr marL="838200" lvl="1" indent="-381000" eaLnBrk="1" hangingPunct="1">
              <a:buFontTx/>
              <a:buAutoNum type="arabicPeriod"/>
            </a:pPr>
            <a:r>
              <a:rPr lang="en-US" altLang="zh-TW" sz="3600" smtClean="0"/>
              <a:t>Identify business actors.</a:t>
            </a:r>
          </a:p>
          <a:p>
            <a:pPr marL="838200" lvl="1" indent="-381000" eaLnBrk="1" hangingPunct="1">
              <a:buFontTx/>
              <a:buAutoNum type="arabicPeriod"/>
            </a:pPr>
            <a:r>
              <a:rPr lang="en-US" altLang="zh-TW" sz="3600" smtClean="0"/>
              <a:t>Identify business use cases.</a:t>
            </a:r>
          </a:p>
          <a:p>
            <a:pPr marL="838200" lvl="1" indent="-381000" eaLnBrk="1" hangingPunct="1">
              <a:buFontTx/>
              <a:buAutoNum type="arabicPeriod"/>
            </a:pPr>
            <a:r>
              <a:rPr lang="en-US" altLang="zh-TW" sz="3600" smtClean="0"/>
              <a:t>Construct use-case model diagram.</a:t>
            </a:r>
          </a:p>
          <a:p>
            <a:pPr marL="838200" lvl="1" indent="-381000" eaLnBrk="1" hangingPunct="1">
              <a:buFontTx/>
              <a:buAutoNum type="arabicPeriod"/>
            </a:pPr>
            <a:r>
              <a:rPr lang="en-US" altLang="zh-TW" sz="3600" smtClean="0"/>
              <a:t>Documents business requirements use-case narratives.</a:t>
            </a:r>
          </a:p>
        </p:txBody>
      </p:sp>
    </p:spTree>
    <p:extLst>
      <p:ext uri="{BB962C8B-B14F-4D97-AF65-F5344CB8AC3E}">
        <p14:creationId xmlns:p14="http://schemas.microsoft.com/office/powerpoint/2010/main" val="40872746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編號版面配置區 5"/>
          <p:cNvSpPr>
            <a:spLocks noGrp="1"/>
          </p:cNvSpPr>
          <p:nvPr>
            <p:ph type="sldNum" sz="quarter" idx="12"/>
          </p:nvPr>
        </p:nvSpPr>
        <p:spPr>
          <a:noFill/>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77AA8412-FB24-42C4-83A4-4EF1481FD8BC}" type="slidenum">
              <a:rPr kumimoji="0" lang="en-US" altLang="zh-TW"/>
              <a:pPr eaLnBrk="1" hangingPunct="1"/>
              <a:t>19</a:t>
            </a:fld>
            <a:endParaRPr kumimoji="0" lang="en-US" altLang="zh-TW"/>
          </a:p>
        </p:txBody>
      </p:sp>
      <p:sp>
        <p:nvSpPr>
          <p:cNvPr id="14339" name="Rectangle 2"/>
          <p:cNvSpPr>
            <a:spLocks noGrp="1" noChangeArrowheads="1"/>
          </p:cNvSpPr>
          <p:nvPr>
            <p:ph type="title"/>
          </p:nvPr>
        </p:nvSpPr>
        <p:spPr/>
        <p:txBody>
          <a:bodyPr/>
          <a:lstStyle/>
          <a:p>
            <a:pPr eaLnBrk="1" hangingPunct="1"/>
            <a:r>
              <a:rPr lang="en-US" altLang="zh-TW" dirty="0" smtClean="0"/>
              <a:t>Step 1: identify Business Actors</a:t>
            </a:r>
          </a:p>
        </p:txBody>
      </p:sp>
      <p:sp>
        <p:nvSpPr>
          <p:cNvPr id="14340" name="Rectangle 3"/>
          <p:cNvSpPr>
            <a:spLocks noGrp="1" noChangeArrowheads="1"/>
          </p:cNvSpPr>
          <p:nvPr>
            <p:ph type="body" idx="1"/>
          </p:nvPr>
        </p:nvSpPr>
        <p:spPr>
          <a:xfrm>
            <a:off x="609600" y="1730816"/>
            <a:ext cx="10972800" cy="4645491"/>
          </a:xfrm>
        </p:spPr>
        <p:txBody>
          <a:bodyPr>
            <a:normAutofit/>
          </a:bodyPr>
          <a:lstStyle/>
          <a:p>
            <a:pPr eaLnBrk="1" hangingPunct="1"/>
            <a:r>
              <a:rPr lang="en-US" altLang="zh-TW" sz="3600" dirty="0" smtClean="0"/>
              <a:t>When looking for actors, ask the following questions:</a:t>
            </a:r>
          </a:p>
          <a:p>
            <a:pPr lvl="1" eaLnBrk="1" hangingPunct="1"/>
            <a:r>
              <a:rPr lang="en-US" altLang="zh-TW" sz="3200" dirty="0" smtClean="0"/>
              <a:t>Who or what provides inputs to the system?</a:t>
            </a:r>
          </a:p>
          <a:p>
            <a:pPr lvl="1" eaLnBrk="1" hangingPunct="1"/>
            <a:r>
              <a:rPr lang="en-US" altLang="zh-TW" sz="3200" dirty="0" smtClean="0"/>
              <a:t>Who or what receives outputs from the system?</a:t>
            </a:r>
          </a:p>
          <a:p>
            <a:pPr lvl="1" eaLnBrk="1" hangingPunct="1"/>
            <a:r>
              <a:rPr lang="en-US" altLang="zh-TW" sz="3200" dirty="0" smtClean="0"/>
              <a:t>Are interfaces required to other systems?</a:t>
            </a:r>
          </a:p>
          <a:p>
            <a:pPr lvl="1" eaLnBrk="1" hangingPunct="1"/>
            <a:r>
              <a:rPr lang="en-US" altLang="zh-TW" sz="3200" dirty="0" smtClean="0"/>
              <a:t>Are there events that are automatically triggered at a predetermined time?</a:t>
            </a:r>
          </a:p>
          <a:p>
            <a:pPr lvl="1" eaLnBrk="1" hangingPunct="1"/>
            <a:r>
              <a:rPr lang="en-US" altLang="zh-TW" sz="3200" dirty="0" smtClean="0"/>
              <a:t>Who will maintain information in the system?</a:t>
            </a:r>
          </a:p>
          <a:p>
            <a:pPr eaLnBrk="1" hangingPunct="1"/>
            <a:r>
              <a:rPr lang="en-US" altLang="zh-TW" sz="3600" dirty="0" smtClean="0"/>
              <a:t>Actors should be named with a noun or noun phrase</a:t>
            </a:r>
          </a:p>
        </p:txBody>
      </p:sp>
    </p:spTree>
    <p:extLst>
      <p:ext uri="{BB962C8B-B14F-4D97-AF65-F5344CB8AC3E}">
        <p14:creationId xmlns:p14="http://schemas.microsoft.com/office/powerpoint/2010/main" val="260858125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normAutofit/>
          </a:bodyPr>
          <a:lstStyle/>
          <a:p>
            <a:pPr marL="576072" indent="-457200">
              <a:lnSpc>
                <a:spcPct val="110000"/>
              </a:lnSpc>
              <a:spcBef>
                <a:spcPts val="0"/>
              </a:spcBef>
              <a:spcAft>
                <a:spcPts val="0"/>
              </a:spcAft>
              <a:buClr>
                <a:srgbClr val="31B6FD"/>
              </a:buClr>
              <a:buFont typeface="Wingdings" panose="05000000000000000000" pitchFamily="2" charset="2"/>
              <a:buChar char="q"/>
            </a:pPr>
            <a:r>
              <a:rPr lang="en-US" sz="2800" dirty="0">
                <a:solidFill>
                  <a:prstClr val="black"/>
                </a:solidFill>
              </a:rPr>
              <a:t>Explain the purpose of use cases in the analysis phase of the SDLC.</a:t>
            </a:r>
          </a:p>
          <a:p>
            <a:pPr marL="576072" indent="-457200">
              <a:lnSpc>
                <a:spcPct val="110000"/>
              </a:lnSpc>
              <a:spcBef>
                <a:spcPts val="0"/>
              </a:spcBef>
              <a:spcAft>
                <a:spcPts val="0"/>
              </a:spcAft>
              <a:buClr>
                <a:srgbClr val="31B6FD"/>
              </a:buClr>
              <a:buFont typeface="Wingdings" panose="05000000000000000000" pitchFamily="2" charset="2"/>
              <a:buChar char="q"/>
            </a:pPr>
            <a:r>
              <a:rPr lang="en-US" sz="2800" dirty="0">
                <a:solidFill>
                  <a:prstClr val="black"/>
                </a:solidFill>
              </a:rPr>
              <a:t>Describe the various parts of a use case and the purpose of each part.</a:t>
            </a:r>
          </a:p>
          <a:p>
            <a:pPr marL="576072" indent="-457200">
              <a:lnSpc>
                <a:spcPct val="110000"/>
              </a:lnSpc>
              <a:spcBef>
                <a:spcPts val="0"/>
              </a:spcBef>
              <a:spcAft>
                <a:spcPts val="0"/>
              </a:spcAft>
              <a:buClr>
                <a:srgbClr val="31B6FD"/>
              </a:buClr>
              <a:buFont typeface="Wingdings" panose="05000000000000000000" pitchFamily="2" charset="2"/>
              <a:buChar char="q"/>
            </a:pPr>
            <a:r>
              <a:rPr lang="en-US" sz="2800" dirty="0">
                <a:solidFill>
                  <a:prstClr val="black"/>
                </a:solidFill>
              </a:rPr>
              <a:t>Describe how use cases contribute to the functional requirements.</a:t>
            </a:r>
          </a:p>
          <a:p>
            <a:pPr marL="576072" indent="-457200">
              <a:lnSpc>
                <a:spcPct val="110000"/>
              </a:lnSpc>
              <a:spcBef>
                <a:spcPts val="0"/>
              </a:spcBef>
              <a:spcAft>
                <a:spcPts val="0"/>
              </a:spcAft>
              <a:buClr>
                <a:srgbClr val="31B6FD"/>
              </a:buClr>
              <a:buFont typeface="Wingdings" panose="05000000000000000000" pitchFamily="2" charset="2"/>
              <a:buChar char="q"/>
            </a:pPr>
            <a:r>
              <a:rPr lang="en-US" sz="2800" dirty="0">
                <a:solidFill>
                  <a:prstClr val="black"/>
                </a:solidFill>
              </a:rPr>
              <a:t>Describe how use cases inform the development of test plans.</a:t>
            </a:r>
          </a:p>
          <a:p>
            <a:pPr marL="576072" indent="-457200">
              <a:lnSpc>
                <a:spcPct val="110000"/>
              </a:lnSpc>
              <a:spcBef>
                <a:spcPts val="0"/>
              </a:spcBef>
              <a:spcAft>
                <a:spcPts val="0"/>
              </a:spcAft>
              <a:buClr>
                <a:srgbClr val="31B6FD"/>
              </a:buClr>
              <a:buFont typeface="Wingdings" panose="05000000000000000000" pitchFamily="2" charset="2"/>
              <a:buChar char="q"/>
            </a:pPr>
            <a:r>
              <a:rPr lang="en-US" sz="2800" dirty="0">
                <a:solidFill>
                  <a:prstClr val="black"/>
                </a:solidFill>
              </a:rPr>
              <a:t>Explain the process used to create a use case.</a:t>
            </a:r>
          </a:p>
        </p:txBody>
      </p:sp>
      <p:sp>
        <p:nvSpPr>
          <p:cNvPr id="4" name="Footer Placeholder 3"/>
          <p:cNvSpPr>
            <a:spLocks noGrp="1"/>
          </p:cNvSpPr>
          <p:nvPr>
            <p:ph type="ftr" sz="quarter" idx="11"/>
          </p:nvPr>
        </p:nvSpPr>
        <p:spPr/>
        <p:txBody>
          <a:bodyPr/>
          <a:lstStyle/>
          <a:p>
            <a:r>
              <a:rPr lang="en-US" dirty="0" smtClean="0"/>
              <a:t>© Copyright 2015 John Wiley &amp; Sons, Inc.</a:t>
            </a:r>
            <a:endParaRPr lang="en-US" dirty="0"/>
          </a:p>
        </p:txBody>
      </p:sp>
      <p:sp>
        <p:nvSpPr>
          <p:cNvPr id="7" name="Slide Number Placeholder 6"/>
          <p:cNvSpPr>
            <a:spLocks noGrp="1"/>
          </p:cNvSpPr>
          <p:nvPr>
            <p:ph type="sldNum" sz="quarter" idx="12"/>
          </p:nvPr>
        </p:nvSpPr>
        <p:spPr/>
        <p:txBody>
          <a:bodyPr/>
          <a:lstStyle/>
          <a:p>
            <a:fld id="{4CE482DC-2269-4F26-9D2A-7E44B1A4CD85}" type="slidenum">
              <a:rPr lang="en-US" smtClean="0">
                <a:latin typeface="Times New Roman" panose="02020603050405020304" pitchFamily="18" charset="0"/>
                <a:cs typeface="Times New Roman" panose="02020603050405020304" pitchFamily="18" charset="0"/>
              </a:rPr>
              <a:pPr/>
              <a:t>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92441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編號版面配置區 5"/>
          <p:cNvSpPr>
            <a:spLocks noGrp="1"/>
          </p:cNvSpPr>
          <p:nvPr>
            <p:ph type="sldNum" sz="quarter" idx="12"/>
          </p:nvPr>
        </p:nvSpPr>
        <p:spPr>
          <a:noFill/>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5559E0DA-0FC6-436D-8953-4AD348B41FD3}" type="slidenum">
              <a:rPr kumimoji="0" lang="en-US" altLang="zh-TW"/>
              <a:pPr eaLnBrk="1" hangingPunct="1"/>
              <a:t>20</a:t>
            </a:fld>
            <a:endParaRPr kumimoji="0" lang="en-US" altLang="zh-TW"/>
          </a:p>
        </p:txBody>
      </p:sp>
      <p:sp>
        <p:nvSpPr>
          <p:cNvPr id="15363" name="Rectangle 2"/>
          <p:cNvSpPr>
            <a:spLocks noGrp="1" noChangeArrowheads="1"/>
          </p:cNvSpPr>
          <p:nvPr>
            <p:ph type="title"/>
          </p:nvPr>
        </p:nvSpPr>
        <p:spPr/>
        <p:txBody>
          <a:bodyPr/>
          <a:lstStyle/>
          <a:p>
            <a:pPr eaLnBrk="1" hangingPunct="1"/>
            <a:r>
              <a:rPr lang="en-US" altLang="zh-TW" smtClean="0"/>
              <a:t>Step 2: Identify Business Requirements Use Cases</a:t>
            </a:r>
          </a:p>
        </p:txBody>
      </p:sp>
      <p:sp>
        <p:nvSpPr>
          <p:cNvPr id="15364" name="Rectangle 3"/>
          <p:cNvSpPr>
            <a:spLocks noGrp="1" noChangeArrowheads="1"/>
          </p:cNvSpPr>
          <p:nvPr>
            <p:ph type="body" idx="1"/>
          </p:nvPr>
        </p:nvSpPr>
        <p:spPr>
          <a:xfrm>
            <a:off x="814917" y="1719263"/>
            <a:ext cx="10767483" cy="4411662"/>
          </a:xfrm>
        </p:spPr>
        <p:txBody>
          <a:bodyPr/>
          <a:lstStyle/>
          <a:p>
            <a:pPr marL="742950" lvl="1" indent="-285750"/>
            <a:r>
              <a:rPr lang="en-US" altLang="zh-TW" sz="3200" dirty="0"/>
              <a:t>Business Requirements Use Case - a use case created during requirements analysis to capture the interactions between a user and the system free of technology and implementation details. </a:t>
            </a:r>
          </a:p>
          <a:p>
            <a:pPr marL="0" indent="0" eaLnBrk="1" hangingPunct="1">
              <a:lnSpc>
                <a:spcPct val="90000"/>
              </a:lnSpc>
              <a:buFont typeface="Wingdings" pitchFamily="2" charset="2"/>
              <a:buNone/>
            </a:pPr>
            <a:endParaRPr lang="en-US" altLang="zh-TW" dirty="0" smtClean="0"/>
          </a:p>
          <a:p>
            <a:pPr marL="742950" lvl="1" indent="-285750" eaLnBrk="1" hangingPunct="1">
              <a:lnSpc>
                <a:spcPct val="90000"/>
              </a:lnSpc>
            </a:pPr>
            <a:r>
              <a:rPr lang="en-US" altLang="zh-TW" sz="3200" dirty="0" smtClean="0"/>
              <a:t>During requirements analysis, strive to identify and document only the most critical, complex, and important use cases, often called </a:t>
            </a:r>
            <a:r>
              <a:rPr lang="en-US" altLang="zh-TW" sz="3200" i="1" dirty="0" smtClean="0"/>
              <a:t>essential</a:t>
            </a:r>
            <a:r>
              <a:rPr lang="en-US" altLang="zh-TW" sz="3200" dirty="0" smtClean="0"/>
              <a:t> use cases.</a:t>
            </a:r>
          </a:p>
        </p:txBody>
      </p:sp>
    </p:spTree>
    <p:extLst>
      <p:ext uri="{BB962C8B-B14F-4D97-AF65-F5344CB8AC3E}">
        <p14:creationId xmlns:p14="http://schemas.microsoft.com/office/powerpoint/2010/main" val="247450753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編號版面配置區 5"/>
          <p:cNvSpPr>
            <a:spLocks noGrp="1"/>
          </p:cNvSpPr>
          <p:nvPr>
            <p:ph type="sldNum" sz="quarter" idx="12"/>
          </p:nvPr>
        </p:nvSpPr>
        <p:spPr>
          <a:noFill/>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B95E59C6-8422-4DA8-AC09-F256DFFD48B6}" type="slidenum">
              <a:rPr kumimoji="0" lang="en-US" altLang="zh-TW"/>
              <a:pPr eaLnBrk="1" hangingPunct="1"/>
              <a:t>21</a:t>
            </a:fld>
            <a:endParaRPr kumimoji="0" lang="en-US" altLang="zh-TW"/>
          </a:p>
        </p:txBody>
      </p:sp>
      <p:sp>
        <p:nvSpPr>
          <p:cNvPr id="16387" name="Rectangle 2"/>
          <p:cNvSpPr>
            <a:spLocks noGrp="1" noChangeArrowheads="1"/>
          </p:cNvSpPr>
          <p:nvPr>
            <p:ph type="title"/>
          </p:nvPr>
        </p:nvSpPr>
        <p:spPr>
          <a:xfrm>
            <a:off x="1097280" y="400070"/>
            <a:ext cx="10058400" cy="773974"/>
          </a:xfrm>
        </p:spPr>
        <p:txBody>
          <a:bodyPr/>
          <a:lstStyle/>
          <a:p>
            <a:pPr eaLnBrk="1" hangingPunct="1"/>
            <a:r>
              <a:rPr lang="en-US" altLang="zh-TW" sz="3500" dirty="0" smtClean="0"/>
              <a:t>Step 2: Identify Business Requirements Use Cases (cont.)</a:t>
            </a:r>
          </a:p>
        </p:txBody>
      </p:sp>
      <p:sp>
        <p:nvSpPr>
          <p:cNvPr id="16388" name="Rectangle 3"/>
          <p:cNvSpPr>
            <a:spLocks noGrp="1" noChangeArrowheads="1"/>
          </p:cNvSpPr>
          <p:nvPr>
            <p:ph type="body" idx="1"/>
          </p:nvPr>
        </p:nvSpPr>
        <p:spPr>
          <a:xfrm>
            <a:off x="408517" y="1259810"/>
            <a:ext cx="11377083" cy="4411662"/>
          </a:xfrm>
        </p:spPr>
        <p:txBody>
          <a:bodyPr>
            <a:noAutofit/>
          </a:bodyPr>
          <a:lstStyle/>
          <a:p>
            <a:pPr eaLnBrk="1" hangingPunct="1"/>
            <a:r>
              <a:rPr lang="en-US" altLang="zh-TW" sz="3200" dirty="0" smtClean="0"/>
              <a:t>When looking for use cases, ask the following questions:</a:t>
            </a:r>
          </a:p>
          <a:p>
            <a:pPr lvl="1" eaLnBrk="1" hangingPunct="1"/>
            <a:r>
              <a:rPr lang="en-US" altLang="zh-TW" sz="3200" dirty="0" smtClean="0"/>
              <a:t>What are the main tasks of the actor?</a:t>
            </a:r>
          </a:p>
          <a:p>
            <a:pPr lvl="1" eaLnBrk="1" hangingPunct="1"/>
            <a:r>
              <a:rPr lang="en-US" altLang="zh-TW" sz="3200" dirty="0" smtClean="0"/>
              <a:t>What information does the actor need form the system?</a:t>
            </a:r>
          </a:p>
          <a:p>
            <a:pPr lvl="1" eaLnBrk="1" hangingPunct="1"/>
            <a:r>
              <a:rPr lang="en-US" altLang="zh-TW" sz="3200" dirty="0" smtClean="0"/>
              <a:t>What information does the actor provide to the system?</a:t>
            </a:r>
          </a:p>
          <a:p>
            <a:pPr lvl="1" eaLnBrk="1" hangingPunct="1"/>
            <a:r>
              <a:rPr lang="en-US" altLang="zh-TW" sz="3200" dirty="0" smtClean="0"/>
              <a:t>Does the system need to inform the actor of any changes or events that have occurred?</a:t>
            </a:r>
          </a:p>
          <a:p>
            <a:pPr lvl="1" eaLnBrk="1" hangingPunct="1"/>
            <a:r>
              <a:rPr lang="en-US" altLang="zh-TW" sz="3200" dirty="0" smtClean="0"/>
              <a:t>Does the actor need to inform the system of any changes or events that have occurred?</a:t>
            </a:r>
          </a:p>
          <a:p>
            <a:pPr eaLnBrk="1" hangingPunct="1"/>
            <a:r>
              <a:rPr lang="en-US" altLang="zh-TW" sz="3200" dirty="0" smtClean="0"/>
              <a:t>Use cases should be named with a verb phrase specifying the goal of the actor</a:t>
            </a:r>
          </a:p>
        </p:txBody>
      </p:sp>
    </p:spTree>
    <p:extLst>
      <p:ext uri="{BB962C8B-B14F-4D97-AF65-F5344CB8AC3E}">
        <p14:creationId xmlns:p14="http://schemas.microsoft.com/office/powerpoint/2010/main" val="41077070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投影片編號版面配置區 4"/>
          <p:cNvSpPr>
            <a:spLocks noGrp="1"/>
          </p:cNvSpPr>
          <p:nvPr>
            <p:ph type="sldNum" sz="quarter" idx="12"/>
          </p:nvPr>
        </p:nvSpPr>
        <p:spPr>
          <a:noFill/>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CDB6B8FF-0615-48C4-AB6A-4DAF40A5476F}" type="slidenum">
              <a:rPr kumimoji="0" lang="en-US" altLang="zh-TW"/>
              <a:pPr eaLnBrk="1" hangingPunct="1"/>
              <a:t>22</a:t>
            </a:fld>
            <a:endParaRPr kumimoji="0" lang="en-US" altLang="zh-TW"/>
          </a:p>
        </p:txBody>
      </p:sp>
      <p:sp>
        <p:nvSpPr>
          <p:cNvPr id="17411" name="Rectangle 2"/>
          <p:cNvSpPr>
            <a:spLocks noGrp="1" noChangeArrowheads="1"/>
          </p:cNvSpPr>
          <p:nvPr>
            <p:ph type="title"/>
          </p:nvPr>
        </p:nvSpPr>
        <p:spPr>
          <a:xfrm>
            <a:off x="1097280" y="286603"/>
            <a:ext cx="10058400" cy="1019683"/>
          </a:xfrm>
        </p:spPr>
        <p:txBody>
          <a:bodyPr/>
          <a:lstStyle/>
          <a:p>
            <a:pPr eaLnBrk="1" hangingPunct="1"/>
            <a:r>
              <a:rPr lang="en-US" altLang="zh-TW" dirty="0" smtClean="0"/>
              <a:t>Sample Use-Case Glossary</a:t>
            </a:r>
          </a:p>
        </p:txBody>
      </p:sp>
      <p:pic>
        <p:nvPicPr>
          <p:cNvPr id="17412" name="Picture 4" descr="Untitled-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08000" y="1281793"/>
            <a:ext cx="11074400" cy="4996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687012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編號版面配置區 5"/>
          <p:cNvSpPr>
            <a:spLocks noGrp="1"/>
          </p:cNvSpPr>
          <p:nvPr>
            <p:ph type="sldNum" sz="quarter" idx="12"/>
          </p:nvPr>
        </p:nvSpPr>
        <p:spPr>
          <a:noFill/>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46BB0261-3610-434C-A5A0-8CAB7443E84A}" type="slidenum">
              <a:rPr kumimoji="0" lang="en-US" altLang="zh-TW"/>
              <a:pPr eaLnBrk="1" hangingPunct="1"/>
              <a:t>23</a:t>
            </a:fld>
            <a:endParaRPr kumimoji="0" lang="en-US" altLang="zh-TW"/>
          </a:p>
        </p:txBody>
      </p:sp>
      <p:sp>
        <p:nvSpPr>
          <p:cNvPr id="18435" name="Rectangle 2"/>
          <p:cNvSpPr>
            <a:spLocks noGrp="1" noChangeArrowheads="1"/>
          </p:cNvSpPr>
          <p:nvPr>
            <p:ph type="title"/>
          </p:nvPr>
        </p:nvSpPr>
        <p:spPr>
          <a:xfrm>
            <a:off x="1097280" y="286604"/>
            <a:ext cx="10618470" cy="864560"/>
          </a:xfrm>
        </p:spPr>
        <p:txBody>
          <a:bodyPr/>
          <a:lstStyle/>
          <a:p>
            <a:pPr eaLnBrk="1" hangingPunct="1"/>
            <a:r>
              <a:rPr lang="en-US" altLang="zh-TW" dirty="0" smtClean="0"/>
              <a:t>Step 3: Construct Use-Case </a:t>
            </a:r>
            <a:r>
              <a:rPr lang="en-US" altLang="zh-TW" dirty="0" smtClean="0"/>
              <a:t>Diagram</a:t>
            </a:r>
            <a:endParaRPr lang="en-US" altLang="zh-TW" dirty="0" smtClean="0"/>
          </a:p>
        </p:txBody>
      </p:sp>
      <p:pic>
        <p:nvPicPr>
          <p:cNvPr id="18436" name="Picture 3" descr="whi74173_07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0" y="1232813"/>
            <a:ext cx="10261600"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58618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投影片編號版面配置區 5"/>
          <p:cNvSpPr>
            <a:spLocks noGrp="1"/>
          </p:cNvSpPr>
          <p:nvPr>
            <p:ph type="sldNum" sz="quarter" idx="12"/>
          </p:nvPr>
        </p:nvSpPr>
        <p:spPr>
          <a:noFill/>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EAE62F91-D87C-4D39-A6F8-38B146E35B08}" type="slidenum">
              <a:rPr kumimoji="0" lang="en-US" altLang="zh-TW"/>
              <a:pPr eaLnBrk="1" hangingPunct="1"/>
              <a:t>24</a:t>
            </a:fld>
            <a:endParaRPr kumimoji="0" lang="en-US" altLang="zh-TW"/>
          </a:p>
        </p:txBody>
      </p:sp>
      <p:sp>
        <p:nvSpPr>
          <p:cNvPr id="19459" name="Rectangle 2"/>
          <p:cNvSpPr>
            <a:spLocks noGrp="1" noChangeArrowheads="1"/>
          </p:cNvSpPr>
          <p:nvPr>
            <p:ph type="title"/>
          </p:nvPr>
        </p:nvSpPr>
        <p:spPr>
          <a:xfrm>
            <a:off x="1219200" y="228600"/>
            <a:ext cx="10972800" cy="990600"/>
          </a:xfrm>
        </p:spPr>
        <p:txBody>
          <a:bodyPr/>
          <a:lstStyle/>
          <a:p>
            <a:pPr eaLnBrk="1" hangingPunct="1"/>
            <a:r>
              <a:rPr lang="en-US" altLang="zh-TW" sz="3500" dirty="0" smtClean="0"/>
              <a:t>Step 4: Document Use-Case </a:t>
            </a:r>
            <a:r>
              <a:rPr lang="en-US" altLang="zh-TW" sz="3500" dirty="0" smtClean="0"/>
              <a:t>Scenarios</a:t>
            </a:r>
            <a:endParaRPr lang="en-US" altLang="zh-TW" sz="3500" dirty="0" smtClean="0"/>
          </a:p>
        </p:txBody>
      </p:sp>
      <p:sp>
        <p:nvSpPr>
          <p:cNvPr id="19460" name="Rectangle 3"/>
          <p:cNvSpPr>
            <a:spLocks noGrp="1" noChangeArrowheads="1"/>
          </p:cNvSpPr>
          <p:nvPr>
            <p:ph type="body" idx="1"/>
          </p:nvPr>
        </p:nvSpPr>
        <p:spPr/>
        <p:txBody>
          <a:bodyPr>
            <a:normAutofit/>
          </a:bodyPr>
          <a:lstStyle/>
          <a:p>
            <a:pPr eaLnBrk="1" hangingPunct="1"/>
            <a:r>
              <a:rPr lang="en-US" altLang="zh-TW" sz="3600" dirty="0" smtClean="0"/>
              <a:t>Document first at high level to quickly obtain an understanding of the events and magnitude of the system.</a:t>
            </a:r>
          </a:p>
          <a:p>
            <a:pPr eaLnBrk="1" hangingPunct="1"/>
            <a:r>
              <a:rPr lang="en-US" altLang="zh-TW" sz="3600" dirty="0" smtClean="0"/>
              <a:t>Then expand to a fully-documented business requirement narrative.</a:t>
            </a:r>
          </a:p>
          <a:p>
            <a:pPr lvl="1" eaLnBrk="1" hangingPunct="1"/>
            <a:r>
              <a:rPr lang="en-US" altLang="zh-TW" sz="3200" dirty="0" smtClean="0"/>
              <a:t>Include the use case’s typical course of events and its alternate courses.</a:t>
            </a:r>
          </a:p>
        </p:txBody>
      </p:sp>
    </p:spTree>
    <p:extLst>
      <p:ext uri="{BB962C8B-B14F-4D97-AF65-F5344CB8AC3E}">
        <p14:creationId xmlns:p14="http://schemas.microsoft.com/office/powerpoint/2010/main" val="24911004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編號版面配置區 4"/>
          <p:cNvSpPr>
            <a:spLocks noGrp="1"/>
          </p:cNvSpPr>
          <p:nvPr>
            <p:ph type="sldNum" sz="quarter" idx="12"/>
          </p:nvPr>
        </p:nvSpPr>
        <p:spPr>
          <a:noFill/>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73810387-1483-4534-A54D-5DD4978C683F}" type="slidenum">
              <a:rPr kumimoji="0" lang="en-US" altLang="zh-TW"/>
              <a:pPr eaLnBrk="1" hangingPunct="1"/>
              <a:t>25</a:t>
            </a:fld>
            <a:endParaRPr kumimoji="0" lang="en-US" altLang="zh-TW"/>
          </a:p>
        </p:txBody>
      </p:sp>
      <p:sp>
        <p:nvSpPr>
          <p:cNvPr id="20483" name="Rectangle 2"/>
          <p:cNvSpPr>
            <a:spLocks noGrp="1" noChangeArrowheads="1"/>
          </p:cNvSpPr>
          <p:nvPr>
            <p:ph type="title"/>
          </p:nvPr>
        </p:nvSpPr>
        <p:spPr>
          <a:xfrm>
            <a:off x="1072787" y="106989"/>
            <a:ext cx="10058400" cy="1036011"/>
          </a:xfrm>
        </p:spPr>
        <p:txBody>
          <a:bodyPr/>
          <a:lstStyle/>
          <a:p>
            <a:pPr eaLnBrk="1" hangingPunct="1"/>
            <a:r>
              <a:rPr lang="en-US" altLang="zh-TW" sz="3500" dirty="0" smtClean="0"/>
              <a:t>Sample High-Level Version </a:t>
            </a:r>
            <a:r>
              <a:rPr lang="en-US" altLang="zh-TW" sz="3500" dirty="0" smtClean="0"/>
              <a:t>of </a:t>
            </a:r>
            <a:r>
              <a:rPr lang="en-US" altLang="zh-TW" sz="3500" dirty="0" smtClean="0"/>
              <a:t>a Use-Case </a:t>
            </a:r>
            <a:r>
              <a:rPr lang="en-US" altLang="zh-TW" sz="3500" dirty="0" smtClean="0"/>
              <a:t>Scenario</a:t>
            </a:r>
            <a:endParaRPr lang="en-US" altLang="zh-TW" sz="3500" dirty="0" smtClean="0"/>
          </a:p>
        </p:txBody>
      </p:sp>
      <p:pic>
        <p:nvPicPr>
          <p:cNvPr id="20484" name="Picture 3" descr="whi74173_07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1371600"/>
            <a:ext cx="10972800" cy="490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430863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投影片編號版面配置區 4"/>
          <p:cNvSpPr>
            <a:spLocks noGrp="1"/>
          </p:cNvSpPr>
          <p:nvPr>
            <p:ph type="sldNum" sz="quarter" idx="12"/>
          </p:nvPr>
        </p:nvSpPr>
        <p:spPr>
          <a:noFill/>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231A6276-3D19-4227-A156-652BD11FB697}" type="slidenum">
              <a:rPr kumimoji="0" lang="en-US" altLang="zh-TW"/>
              <a:pPr eaLnBrk="1" hangingPunct="1"/>
              <a:t>26</a:t>
            </a:fld>
            <a:endParaRPr kumimoji="0" lang="en-US" altLang="zh-TW"/>
          </a:p>
        </p:txBody>
      </p:sp>
      <p:sp>
        <p:nvSpPr>
          <p:cNvPr id="21507" name="Rectangle 2"/>
          <p:cNvSpPr>
            <a:spLocks noGrp="1" noChangeArrowheads="1"/>
          </p:cNvSpPr>
          <p:nvPr>
            <p:ph type="title"/>
          </p:nvPr>
        </p:nvSpPr>
        <p:spPr>
          <a:xfrm>
            <a:off x="726621" y="286604"/>
            <a:ext cx="10429059" cy="946204"/>
          </a:xfrm>
        </p:spPr>
        <p:txBody>
          <a:bodyPr/>
          <a:lstStyle/>
          <a:p>
            <a:pPr eaLnBrk="1" hangingPunct="1"/>
            <a:r>
              <a:rPr lang="en-US" altLang="zh-TW" dirty="0" smtClean="0"/>
              <a:t>Expanded </a:t>
            </a:r>
            <a:r>
              <a:rPr lang="en-US" altLang="zh-TW" dirty="0" smtClean="0"/>
              <a:t>Version </a:t>
            </a:r>
            <a:r>
              <a:rPr lang="en-US" altLang="zh-TW" dirty="0" smtClean="0"/>
              <a:t>of </a:t>
            </a:r>
            <a:r>
              <a:rPr lang="en-US" altLang="zh-TW" dirty="0" smtClean="0"/>
              <a:t>a </a:t>
            </a:r>
            <a:r>
              <a:rPr lang="en-US" altLang="zh-TW" dirty="0" smtClean="0"/>
              <a:t>Use-Case Scenario</a:t>
            </a:r>
            <a:endParaRPr lang="en-US" altLang="zh-TW" dirty="0" smtClean="0"/>
          </a:p>
        </p:txBody>
      </p:sp>
      <p:sp>
        <p:nvSpPr>
          <p:cNvPr id="21508" name="Text Box 3"/>
          <p:cNvSpPr txBox="1">
            <a:spLocks noChangeArrowheads="1"/>
          </p:cNvSpPr>
          <p:nvPr/>
        </p:nvSpPr>
        <p:spPr bwMode="auto">
          <a:xfrm>
            <a:off x="9801746" y="6300788"/>
            <a:ext cx="10086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a:r>
              <a:rPr kumimoji="0" lang="en-US" altLang="zh-TW">
                <a:latin typeface="Arial Narrow" pitchFamily="34" charset="0"/>
              </a:rPr>
              <a:t>continued</a:t>
            </a:r>
          </a:p>
        </p:txBody>
      </p:sp>
      <p:pic>
        <p:nvPicPr>
          <p:cNvPr id="21509" name="Picture 4" descr="Untitle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1192333"/>
            <a:ext cx="10972800"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376858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編號版面配置區 4"/>
          <p:cNvSpPr>
            <a:spLocks noGrp="1"/>
          </p:cNvSpPr>
          <p:nvPr>
            <p:ph type="sldNum" sz="quarter" idx="12"/>
          </p:nvPr>
        </p:nvSpPr>
        <p:spPr>
          <a:noFill/>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489754E5-775F-4A5B-9AF1-F2BCDA3D636C}" type="slidenum">
              <a:rPr kumimoji="0" lang="en-US" altLang="zh-TW"/>
              <a:pPr eaLnBrk="1" hangingPunct="1"/>
              <a:t>27</a:t>
            </a:fld>
            <a:endParaRPr kumimoji="0" lang="en-US" altLang="zh-TW"/>
          </a:p>
        </p:txBody>
      </p:sp>
      <p:sp>
        <p:nvSpPr>
          <p:cNvPr id="22531" name="Rectangle 2"/>
          <p:cNvSpPr>
            <a:spLocks noGrp="1" noChangeArrowheads="1"/>
          </p:cNvSpPr>
          <p:nvPr>
            <p:ph type="title"/>
          </p:nvPr>
        </p:nvSpPr>
        <p:spPr>
          <a:xfrm>
            <a:off x="711200" y="286603"/>
            <a:ext cx="10444480" cy="962533"/>
          </a:xfrm>
        </p:spPr>
        <p:txBody>
          <a:bodyPr/>
          <a:lstStyle/>
          <a:p>
            <a:pPr eaLnBrk="1" hangingPunct="1"/>
            <a:r>
              <a:rPr lang="en-US" altLang="zh-TW" dirty="0" smtClean="0"/>
              <a:t>Expanded </a:t>
            </a:r>
            <a:r>
              <a:rPr lang="en-US" altLang="zh-TW" dirty="0" smtClean="0"/>
              <a:t>Version </a:t>
            </a:r>
            <a:r>
              <a:rPr lang="en-US" altLang="zh-TW" dirty="0" smtClean="0"/>
              <a:t>of </a:t>
            </a:r>
            <a:r>
              <a:rPr lang="en-US" altLang="zh-TW" dirty="0" smtClean="0"/>
              <a:t>a </a:t>
            </a:r>
            <a:r>
              <a:rPr lang="en-US" altLang="zh-TW" dirty="0" smtClean="0"/>
              <a:t>Use-Case Scenario</a:t>
            </a:r>
            <a:endParaRPr lang="en-US" altLang="zh-TW" dirty="0" smtClean="0"/>
          </a:p>
        </p:txBody>
      </p:sp>
      <p:sp>
        <p:nvSpPr>
          <p:cNvPr id="22532" name="Text Box 3"/>
          <p:cNvSpPr txBox="1">
            <a:spLocks noChangeArrowheads="1"/>
          </p:cNvSpPr>
          <p:nvPr/>
        </p:nvSpPr>
        <p:spPr bwMode="auto">
          <a:xfrm>
            <a:off x="9712846" y="6243638"/>
            <a:ext cx="10086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a:r>
              <a:rPr kumimoji="0" lang="en-US" altLang="zh-TW">
                <a:latin typeface="Arial Narrow" pitchFamily="34" charset="0"/>
              </a:rPr>
              <a:t>continued</a:t>
            </a:r>
          </a:p>
        </p:txBody>
      </p:sp>
      <p:pic>
        <p:nvPicPr>
          <p:cNvPr id="22533" name="Picture 4" descr="Untitle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1362757"/>
            <a:ext cx="10972800" cy="460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369256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編號版面配置區 4"/>
          <p:cNvSpPr>
            <a:spLocks noGrp="1"/>
          </p:cNvSpPr>
          <p:nvPr>
            <p:ph type="sldNum" sz="quarter" idx="12"/>
          </p:nvPr>
        </p:nvSpPr>
        <p:spPr>
          <a:noFill/>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788C7B11-9D17-42D9-9DB3-2B95CE6DCCA6}" type="slidenum">
              <a:rPr kumimoji="0" lang="en-US" altLang="zh-TW"/>
              <a:pPr eaLnBrk="1" hangingPunct="1"/>
              <a:t>28</a:t>
            </a:fld>
            <a:endParaRPr kumimoji="0" lang="en-US" altLang="zh-TW"/>
          </a:p>
        </p:txBody>
      </p:sp>
      <p:sp>
        <p:nvSpPr>
          <p:cNvPr id="23555" name="Rectangle 2"/>
          <p:cNvSpPr>
            <a:spLocks noGrp="1" noChangeArrowheads="1"/>
          </p:cNvSpPr>
          <p:nvPr>
            <p:ph type="title"/>
          </p:nvPr>
        </p:nvSpPr>
        <p:spPr/>
        <p:txBody>
          <a:bodyPr/>
          <a:lstStyle/>
          <a:p>
            <a:pPr eaLnBrk="1" hangingPunct="1"/>
            <a:r>
              <a:rPr lang="en-US" altLang="zh-TW" smtClean="0"/>
              <a:t>Sample Expanded Version </a:t>
            </a:r>
            <a:br>
              <a:rPr lang="en-US" altLang="zh-TW" smtClean="0"/>
            </a:br>
            <a:r>
              <a:rPr lang="en-US" altLang="zh-TW" smtClean="0"/>
              <a:t>of a Use-Case Narrative (cont)</a:t>
            </a:r>
          </a:p>
        </p:txBody>
      </p:sp>
      <p:pic>
        <p:nvPicPr>
          <p:cNvPr id="23556" name="Picture 3" descr="whi74173_0713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271589"/>
            <a:ext cx="10261600" cy="527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 Box 4"/>
          <p:cNvSpPr txBox="1">
            <a:spLocks noChangeArrowheads="1"/>
          </p:cNvSpPr>
          <p:nvPr/>
        </p:nvSpPr>
        <p:spPr bwMode="auto">
          <a:xfrm>
            <a:off x="8760884" y="6477001"/>
            <a:ext cx="138853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a:r>
              <a:rPr kumimoji="0" lang="en-US" altLang="zh-TW">
                <a:latin typeface="Arial Narrow" pitchFamily="34" charset="0"/>
              </a:rPr>
              <a:t>concluded</a:t>
            </a:r>
          </a:p>
        </p:txBody>
      </p:sp>
    </p:spTree>
    <p:extLst>
      <p:ext uri="{BB962C8B-B14F-4D97-AF65-F5344CB8AC3E}">
        <p14:creationId xmlns:p14="http://schemas.microsoft.com/office/powerpoint/2010/main" val="383681384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TW" smtClean="0">
                <a:ea typeface="新細明體" charset="-120"/>
              </a:rPr>
              <a:t>In Class Exercise</a:t>
            </a:r>
          </a:p>
        </p:txBody>
      </p:sp>
      <p:sp>
        <p:nvSpPr>
          <p:cNvPr id="30723" name="Rectangle 3"/>
          <p:cNvSpPr>
            <a:spLocks noGrp="1" noChangeArrowheads="1"/>
          </p:cNvSpPr>
          <p:nvPr>
            <p:ph type="body" idx="1"/>
          </p:nvPr>
        </p:nvSpPr>
        <p:spPr>
          <a:xfrm>
            <a:off x="781051" y="1962151"/>
            <a:ext cx="10801349" cy="3546475"/>
          </a:xfrm>
        </p:spPr>
        <p:txBody>
          <a:bodyPr>
            <a:normAutofit/>
          </a:bodyPr>
          <a:lstStyle/>
          <a:p>
            <a:pPr eaLnBrk="1" hangingPunct="1"/>
            <a:r>
              <a:rPr lang="zh-TW" altLang="en-US" sz="3200" dirty="0" smtClean="0">
                <a:ea typeface="新細明體" charset="-120"/>
              </a:rPr>
              <a:t>請撰寫</a:t>
            </a:r>
            <a:r>
              <a:rPr lang="en-US" altLang="zh-TW" sz="3200" dirty="0" smtClean="0">
                <a:ea typeface="新細明體" charset="-120"/>
              </a:rPr>
              <a:t>”</a:t>
            </a:r>
            <a:r>
              <a:rPr lang="zh-TW" altLang="en-US" sz="3200" dirty="0" smtClean="0">
                <a:ea typeface="新細明體" charset="-120"/>
              </a:rPr>
              <a:t>線上論壇”的</a:t>
            </a:r>
            <a:r>
              <a:rPr lang="en-US" altLang="zh-TW" sz="3200" dirty="0" smtClean="0">
                <a:ea typeface="新細明體" charset="-120"/>
              </a:rPr>
              <a:t>use cases</a:t>
            </a:r>
          </a:p>
          <a:p>
            <a:pPr lvl="1" eaLnBrk="1" hangingPunct="1"/>
            <a:r>
              <a:rPr lang="zh-TW" altLang="en-US" sz="2800" dirty="0" smtClean="0">
                <a:ea typeface="新細明體" charset="-120"/>
              </a:rPr>
              <a:t>所有使用者皆可瀏覽與閱讀文章</a:t>
            </a:r>
          </a:p>
          <a:p>
            <a:pPr lvl="1" eaLnBrk="1" hangingPunct="1"/>
            <a:r>
              <a:rPr lang="zh-TW" altLang="en-US" sz="2800" dirty="0" smtClean="0">
                <a:ea typeface="新細明體" charset="-120"/>
              </a:rPr>
              <a:t>已登入的使用者可以發表文章</a:t>
            </a:r>
          </a:p>
          <a:p>
            <a:pPr lvl="1" eaLnBrk="1" hangingPunct="1"/>
            <a:r>
              <a:rPr lang="zh-TW" altLang="en-US" sz="2800" dirty="0" smtClean="0">
                <a:ea typeface="新細明體" charset="-120"/>
              </a:rPr>
              <a:t>文章作者跟站長可以刪除文章</a:t>
            </a:r>
          </a:p>
          <a:p>
            <a:pPr eaLnBrk="1" hangingPunct="1"/>
            <a:r>
              <a:rPr lang="zh-TW" altLang="en-US" sz="3200" dirty="0" smtClean="0">
                <a:ea typeface="新細明體" charset="-120"/>
              </a:rPr>
              <a:t>請評估是否有地方適合使用 </a:t>
            </a:r>
            <a:r>
              <a:rPr lang="en-US" altLang="zh-TW" sz="3200" dirty="0" smtClean="0">
                <a:ea typeface="新細明體" charset="-120"/>
              </a:rPr>
              <a:t>&lt;&lt;extend&gt;&gt;  or &lt;&lt;include&gt;&gt;</a:t>
            </a:r>
          </a:p>
          <a:p>
            <a:pPr lvl="1" eaLnBrk="1" hangingPunct="1"/>
            <a:endParaRPr lang="zh-TW" altLang="en-US" sz="2800" dirty="0" smtClean="0">
              <a:ea typeface="新細明體" charset="-120"/>
            </a:endParaRPr>
          </a:p>
          <a:p>
            <a:pPr eaLnBrk="1" hangingPunct="1"/>
            <a:endParaRPr lang="en-US" altLang="zh-TW" sz="3200" dirty="0" smtClean="0">
              <a:ea typeface="新細明體" charset="-120"/>
            </a:endParaRPr>
          </a:p>
        </p:txBody>
      </p:sp>
    </p:spTree>
    <p:extLst>
      <p:ext uri="{BB962C8B-B14F-4D97-AF65-F5344CB8AC3E}">
        <p14:creationId xmlns:p14="http://schemas.microsoft.com/office/powerpoint/2010/main" val="29017192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Use Case?</a:t>
            </a:r>
            <a:endParaRPr lang="en-US" dirty="0"/>
          </a:p>
        </p:txBody>
      </p:sp>
      <p:sp>
        <p:nvSpPr>
          <p:cNvPr id="3" name="Text Placeholder 2"/>
          <p:cNvSpPr>
            <a:spLocks noGrp="1"/>
          </p:cNvSpPr>
          <p:nvPr>
            <p:ph type="body" idx="1"/>
          </p:nvPr>
        </p:nvSpPr>
        <p:spPr/>
        <p:txBody>
          <a:bodyPr/>
          <a:lstStyle/>
          <a:p>
            <a:r>
              <a:rPr lang="en-US" dirty="0" smtClean="0"/>
              <a:t>Understanding the purpose of this tool</a:t>
            </a:r>
            <a:endParaRPr lang="en-US" dirty="0"/>
          </a:p>
        </p:txBody>
      </p:sp>
      <p:sp>
        <p:nvSpPr>
          <p:cNvPr id="4" name="Footer Placeholder 3"/>
          <p:cNvSpPr>
            <a:spLocks noGrp="1"/>
          </p:cNvSpPr>
          <p:nvPr>
            <p:ph type="ftr" sz="quarter" idx="11"/>
          </p:nvPr>
        </p:nvSpPr>
        <p:spPr/>
        <p:txBody>
          <a:bodyPr/>
          <a:lstStyle/>
          <a:p>
            <a:r>
              <a:rPr lang="en-US" dirty="0" smtClean="0"/>
              <a:t>© Copyright 2015 John Wiley &amp; Sons, Inc.</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p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31371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Basic Information</a:t>
            </a:r>
            <a:endParaRPr lang="en-US" dirty="0"/>
          </a:p>
        </p:txBody>
      </p:sp>
      <p:sp>
        <p:nvSpPr>
          <p:cNvPr id="4" name="Text Placeholder 3"/>
          <p:cNvSpPr>
            <a:spLocks noGrp="1"/>
          </p:cNvSpPr>
          <p:nvPr>
            <p:ph type="body" sz="half" idx="2"/>
          </p:nvPr>
        </p:nvSpPr>
        <p:spPr/>
        <p:txBody>
          <a:bodyPr/>
          <a:lstStyle/>
          <a:p>
            <a:r>
              <a:rPr lang="en-US" dirty="0" smtClean="0"/>
              <a:t>From Figure 4-1</a:t>
            </a:r>
          </a:p>
          <a:p>
            <a:r>
              <a:rPr lang="en-US" dirty="0" smtClean="0"/>
              <a:t>  Casual Format Use Case</a:t>
            </a:r>
            <a:endParaRPr lang="en-US" dirty="0"/>
          </a:p>
        </p:txBody>
      </p:sp>
      <p:sp>
        <p:nvSpPr>
          <p:cNvPr id="5" name="Footer Placeholder 4"/>
          <p:cNvSpPr>
            <a:spLocks noGrp="1"/>
          </p:cNvSpPr>
          <p:nvPr>
            <p:ph type="ftr" sz="quarter" idx="11"/>
          </p:nvPr>
        </p:nvSpPr>
        <p:spPr/>
        <p:txBody>
          <a:bodyPr/>
          <a:lstStyle/>
          <a:p>
            <a:r>
              <a:rPr lang="en-US" smtClean="0"/>
              <a:t>© Copyright 2015 John Wiley &amp; Sons, Inc.</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pPr/>
              <a:t>30</a:t>
            </a:fld>
            <a:endParaRPr lang="en-US"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stretch>
            <a:fillRect/>
          </a:stretch>
        </p:blipFill>
        <p:spPr>
          <a:xfrm>
            <a:off x="4192796" y="1885910"/>
            <a:ext cx="7987308" cy="2533537"/>
          </a:xfrm>
          <a:prstGeom prst="rect">
            <a:avLst/>
          </a:prstGeom>
        </p:spPr>
      </p:pic>
    </p:spTree>
    <p:extLst>
      <p:ext uri="{BB962C8B-B14F-4D97-AF65-F5344CB8AC3E}">
        <p14:creationId xmlns:p14="http://schemas.microsoft.com/office/powerpoint/2010/main" val="23440566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Course</a:t>
            </a:r>
            <a:endParaRPr lang="en-US" dirty="0"/>
          </a:p>
        </p:txBody>
      </p:sp>
      <p:sp>
        <p:nvSpPr>
          <p:cNvPr id="4" name="Text Placeholder 3"/>
          <p:cNvSpPr>
            <a:spLocks noGrp="1"/>
          </p:cNvSpPr>
          <p:nvPr>
            <p:ph type="body" sz="half" idx="2"/>
          </p:nvPr>
        </p:nvSpPr>
        <p:spPr/>
        <p:txBody>
          <a:bodyPr/>
          <a:lstStyle/>
          <a:p>
            <a:pPr marL="285750" indent="-285750">
              <a:buFont typeface="Courier New" panose="02070309020205020404" pitchFamily="49" charset="0"/>
              <a:buChar char="o"/>
            </a:pPr>
            <a:r>
              <a:rPr lang="en-US" dirty="0" smtClean="0"/>
              <a:t>The </a:t>
            </a:r>
            <a:r>
              <a:rPr lang="en-US" dirty="0"/>
              <a:t>major steps that are performed to execute the response to the event</a:t>
            </a:r>
          </a:p>
        </p:txBody>
      </p:sp>
      <p:sp>
        <p:nvSpPr>
          <p:cNvPr id="5" name="Footer Placeholder 4"/>
          <p:cNvSpPr>
            <a:spLocks noGrp="1"/>
          </p:cNvSpPr>
          <p:nvPr>
            <p:ph type="ftr" sz="quarter" idx="11"/>
          </p:nvPr>
        </p:nvSpPr>
        <p:spPr/>
        <p:txBody>
          <a:bodyPr/>
          <a:lstStyle/>
          <a:p>
            <a:r>
              <a:rPr lang="en-US" smtClean="0"/>
              <a:t>© Copyright 2015 John Wiley &amp; Sons, Inc.</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pPr/>
              <a:t>31</a:t>
            </a:fld>
            <a:endParaRPr lang="en-US" dirty="0">
              <a:latin typeface="Times New Roman" panose="02020603050405020304" pitchFamily="18" charset="0"/>
              <a:cs typeface="Times New Roman" panose="02020603050405020304" pitchFamily="18" charset="0"/>
            </a:endParaRPr>
          </a:p>
        </p:txBody>
      </p:sp>
      <p:pic>
        <p:nvPicPr>
          <p:cNvPr id="10" name="Content Placeholder 9"/>
          <p:cNvPicPr>
            <a:picLocks noGrp="1" noChangeAspect="1"/>
          </p:cNvPicPr>
          <p:nvPr>
            <p:ph idx="1"/>
          </p:nvPr>
        </p:nvPicPr>
        <p:blipFill>
          <a:blip r:embed="rId2"/>
          <a:stretch>
            <a:fillRect/>
          </a:stretch>
        </p:blipFill>
        <p:spPr>
          <a:xfrm>
            <a:off x="4206301" y="1374608"/>
            <a:ext cx="7736917" cy="3253022"/>
          </a:xfrm>
          <a:prstGeom prst="rect">
            <a:avLst/>
          </a:prstGeom>
          <a:noFill/>
          <a:ln w="12700">
            <a:solidFill>
              <a:schemeClr val="accent1"/>
            </a:solidFill>
          </a:ln>
        </p:spPr>
      </p:pic>
    </p:spTree>
    <p:extLst>
      <p:ext uri="{BB962C8B-B14F-4D97-AF65-F5344CB8AC3E}">
        <p14:creationId xmlns:p14="http://schemas.microsoft.com/office/powerpoint/2010/main" val="17132174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Text Placeholder 3"/>
          <p:cNvSpPr>
            <a:spLocks noGrp="1"/>
          </p:cNvSpPr>
          <p:nvPr>
            <p:ph type="body" sz="half" idx="2"/>
          </p:nvPr>
        </p:nvSpPr>
        <p:spPr/>
        <p:txBody>
          <a:bodyPr/>
          <a:lstStyle/>
          <a:p>
            <a:pPr marL="285750" indent="-285750">
              <a:buFont typeface="Courier New" panose="02070309020205020404" pitchFamily="49" charset="0"/>
              <a:buChar char="o"/>
            </a:pPr>
            <a:r>
              <a:rPr lang="en-US" dirty="0" smtClean="0"/>
              <a:t>Error </a:t>
            </a:r>
            <a:r>
              <a:rPr lang="en-US" dirty="0"/>
              <a:t>conditions </a:t>
            </a:r>
            <a:r>
              <a:rPr lang="en-US" dirty="0" smtClean="0"/>
              <a:t>encountered while performing use </a:t>
            </a:r>
            <a:r>
              <a:rPr lang="en-US" dirty="0"/>
              <a:t>case </a:t>
            </a:r>
            <a:r>
              <a:rPr lang="en-US" dirty="0" smtClean="0"/>
              <a:t>steps.</a:t>
            </a:r>
            <a:endParaRPr lang="en-US" dirty="0"/>
          </a:p>
          <a:p>
            <a:pPr marL="285750" indent="-285750">
              <a:buFont typeface="Courier New" panose="02070309020205020404" pitchFamily="49" charset="0"/>
              <a:buChar char="o"/>
            </a:pPr>
            <a:r>
              <a:rPr lang="en-US" dirty="0" smtClean="0"/>
              <a:t>NOT </a:t>
            </a:r>
            <a:r>
              <a:rPr lang="en-US" dirty="0"/>
              <a:t>normal branches in decision </a:t>
            </a:r>
            <a:r>
              <a:rPr lang="en-US" dirty="0" smtClean="0"/>
              <a:t>logic.</a:t>
            </a:r>
          </a:p>
          <a:p>
            <a:pPr marL="285750" indent="-285750">
              <a:buFont typeface="Courier New" panose="02070309020205020404" pitchFamily="49" charset="0"/>
              <a:buChar char="o"/>
            </a:pPr>
            <a:r>
              <a:rPr lang="en-US" dirty="0" smtClean="0"/>
              <a:t>Lead </a:t>
            </a:r>
            <a:r>
              <a:rPr lang="en-US" dirty="0"/>
              <a:t>to an unsuccessful result.</a:t>
            </a:r>
          </a:p>
        </p:txBody>
      </p:sp>
      <p:sp>
        <p:nvSpPr>
          <p:cNvPr id="5" name="Footer Placeholder 4"/>
          <p:cNvSpPr>
            <a:spLocks noGrp="1"/>
          </p:cNvSpPr>
          <p:nvPr>
            <p:ph type="ftr" sz="quarter" idx="11"/>
          </p:nvPr>
        </p:nvSpPr>
        <p:spPr/>
        <p:txBody>
          <a:bodyPr/>
          <a:lstStyle/>
          <a:p>
            <a:r>
              <a:rPr lang="en-US" smtClean="0"/>
              <a:t>© Copyright 2015 John Wiley &amp; Sons, Inc.</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pPr/>
              <a:t>32</a:t>
            </a:fld>
            <a:endParaRPr lang="en-US"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stretch>
            <a:fillRect/>
          </a:stretch>
        </p:blipFill>
        <p:spPr>
          <a:xfrm>
            <a:off x="4232507" y="1501889"/>
            <a:ext cx="7710565" cy="2630806"/>
          </a:xfrm>
          <a:prstGeom prst="rect">
            <a:avLst/>
          </a:prstGeom>
          <a:ln w="12700">
            <a:solidFill>
              <a:schemeClr val="accent1"/>
            </a:solidFill>
          </a:ln>
        </p:spPr>
      </p:pic>
    </p:spTree>
    <p:extLst>
      <p:ext uri="{BB962C8B-B14F-4D97-AF65-F5344CB8AC3E}">
        <p14:creationId xmlns:p14="http://schemas.microsoft.com/office/powerpoint/2010/main" val="22633220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in Sequence</a:t>
            </a:r>
            <a:endParaRPr lang="en-US" dirty="0"/>
          </a:p>
        </p:txBody>
      </p:sp>
      <p:sp>
        <p:nvSpPr>
          <p:cNvPr id="4" name="Text Placeholder 3"/>
          <p:cNvSpPr>
            <a:spLocks noGrp="1"/>
          </p:cNvSpPr>
          <p:nvPr>
            <p:ph type="body" sz="half" idx="2"/>
          </p:nvPr>
        </p:nvSpPr>
        <p:spPr/>
        <p:txBody>
          <a:bodyPr/>
          <a:lstStyle/>
          <a:p>
            <a:pPr marL="285750" indent="-285750">
              <a:buFont typeface="Courier New" panose="02070309020205020404" pitchFamily="49" charset="0"/>
              <a:buChar char="o"/>
            </a:pPr>
            <a:r>
              <a:rPr lang="en-US" dirty="0" smtClean="0"/>
              <a:t>Uses cases often performed in sequence.</a:t>
            </a:r>
            <a:endParaRPr lang="en-US" dirty="0"/>
          </a:p>
          <a:p>
            <a:pPr marL="285750" indent="-285750">
              <a:buFont typeface="Courier New" panose="02070309020205020404" pitchFamily="49" charset="0"/>
              <a:buChar char="o"/>
            </a:pPr>
            <a:r>
              <a:rPr lang="en-US" dirty="0" smtClean="0"/>
              <a:t>No single use case should be too large.</a:t>
            </a:r>
          </a:p>
          <a:p>
            <a:pPr marL="285750" indent="-285750">
              <a:buFont typeface="Courier New" panose="02070309020205020404" pitchFamily="49" charset="0"/>
              <a:buChar char="o"/>
            </a:pPr>
            <a:r>
              <a:rPr lang="en-US" dirty="0" smtClean="0"/>
              <a:t>Important to define initial and ending states.</a:t>
            </a:r>
            <a:endParaRPr lang="en-US" dirty="0"/>
          </a:p>
        </p:txBody>
      </p:sp>
      <p:sp>
        <p:nvSpPr>
          <p:cNvPr id="5" name="Footer Placeholder 4"/>
          <p:cNvSpPr>
            <a:spLocks noGrp="1"/>
          </p:cNvSpPr>
          <p:nvPr>
            <p:ph type="ftr" sz="quarter" idx="11"/>
          </p:nvPr>
        </p:nvSpPr>
        <p:spPr/>
        <p:txBody>
          <a:bodyPr/>
          <a:lstStyle/>
          <a:p>
            <a:r>
              <a:rPr lang="en-US" dirty="0" smtClean="0"/>
              <a:t>© Copyright 2015 John Wiley &amp; Sons, Inc.</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pPr/>
              <a:t>33</a:t>
            </a:fld>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4097359" y="2038203"/>
            <a:ext cx="8094641" cy="1874085"/>
          </a:xfrm>
          <a:prstGeom prst="rect">
            <a:avLst/>
          </a:prstGeom>
        </p:spPr>
      </p:pic>
    </p:spTree>
    <p:extLst>
      <p:ext uri="{BB962C8B-B14F-4D97-AF65-F5344CB8AC3E}">
        <p14:creationId xmlns:p14="http://schemas.microsoft.com/office/powerpoint/2010/main" val="22557702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Preconditions and </a:t>
            </a:r>
            <a:r>
              <a:rPr lang="en-US" dirty="0" err="1" smtClean="0"/>
              <a:t>Postconditions</a:t>
            </a:r>
            <a:endParaRPr lang="en-US" dirty="0"/>
          </a:p>
        </p:txBody>
      </p:sp>
      <p:sp>
        <p:nvSpPr>
          <p:cNvPr id="4" name="Text Placeholder 3"/>
          <p:cNvSpPr>
            <a:spLocks noGrp="1"/>
          </p:cNvSpPr>
          <p:nvPr>
            <p:ph type="body" sz="half" idx="2"/>
          </p:nvPr>
        </p:nvSpPr>
        <p:spPr/>
        <p:txBody>
          <a:bodyPr/>
          <a:lstStyle/>
          <a:p>
            <a:pPr marL="285750" indent="-285750">
              <a:buFont typeface="Courier New" panose="02070309020205020404" pitchFamily="49" charset="0"/>
              <a:buChar char="o"/>
            </a:pPr>
            <a:r>
              <a:rPr lang="en-US" dirty="0" smtClean="0"/>
              <a:t>Preconditions define what must be complete before beginning this use case.</a:t>
            </a:r>
            <a:endParaRPr lang="en-US" dirty="0"/>
          </a:p>
          <a:p>
            <a:pPr marL="285750" indent="-285750">
              <a:buFont typeface="Courier New" panose="02070309020205020404" pitchFamily="49" charset="0"/>
              <a:buChar char="o"/>
            </a:pPr>
            <a:r>
              <a:rPr lang="en-US" dirty="0" err="1" smtClean="0"/>
              <a:t>Postconditions</a:t>
            </a:r>
            <a:r>
              <a:rPr lang="en-US" dirty="0" smtClean="0"/>
              <a:t> define what is complete when this use case ends.</a:t>
            </a:r>
          </a:p>
        </p:txBody>
      </p:sp>
      <p:sp>
        <p:nvSpPr>
          <p:cNvPr id="5" name="Footer Placeholder 4"/>
          <p:cNvSpPr>
            <a:spLocks noGrp="1"/>
          </p:cNvSpPr>
          <p:nvPr>
            <p:ph type="ftr" sz="quarter" idx="11"/>
          </p:nvPr>
        </p:nvSpPr>
        <p:spPr/>
        <p:txBody>
          <a:bodyPr/>
          <a:lstStyle/>
          <a:p>
            <a:r>
              <a:rPr lang="en-US" dirty="0" smtClean="0"/>
              <a:t>© Copyright 2015 John Wiley &amp; Sons, Inc.</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pPr/>
              <a:t>34</a:t>
            </a:fld>
            <a:endParaRPr lang="en-US" dirty="0">
              <a:latin typeface="Times New Roman" panose="02020603050405020304" pitchFamily="18" charset="0"/>
              <a:cs typeface="Times New Roman" panose="02020603050405020304" pitchFamily="18" charset="0"/>
            </a:endParaRPr>
          </a:p>
        </p:txBody>
      </p:sp>
      <p:pic>
        <p:nvPicPr>
          <p:cNvPr id="12" name="Content Placeholder 11"/>
          <p:cNvPicPr>
            <a:picLocks noGrp="1" noChangeAspect="1"/>
          </p:cNvPicPr>
          <p:nvPr>
            <p:ph idx="1"/>
          </p:nvPr>
        </p:nvPicPr>
        <p:blipFill>
          <a:blip r:embed="rId2"/>
          <a:stretch>
            <a:fillRect/>
          </a:stretch>
        </p:blipFill>
        <p:spPr>
          <a:xfrm>
            <a:off x="4282439" y="594358"/>
            <a:ext cx="7595457" cy="1527739"/>
          </a:xfrm>
          <a:prstGeom prst="rect">
            <a:avLst/>
          </a:prstGeom>
          <a:ln w="12700">
            <a:solidFill>
              <a:schemeClr val="accent1"/>
            </a:solidFill>
          </a:ln>
        </p:spPr>
      </p:pic>
      <p:pic>
        <p:nvPicPr>
          <p:cNvPr id="13" name="Picture 12"/>
          <p:cNvPicPr>
            <a:picLocks noChangeAspect="1"/>
          </p:cNvPicPr>
          <p:nvPr/>
        </p:nvPicPr>
        <p:blipFill>
          <a:blip r:embed="rId3"/>
          <a:stretch>
            <a:fillRect/>
          </a:stretch>
        </p:blipFill>
        <p:spPr>
          <a:xfrm>
            <a:off x="4282439" y="2463021"/>
            <a:ext cx="7607751" cy="1625899"/>
          </a:xfrm>
          <a:prstGeom prst="rect">
            <a:avLst/>
          </a:prstGeom>
          <a:ln w="12700">
            <a:solidFill>
              <a:schemeClr val="accent1"/>
            </a:solidFill>
          </a:ln>
        </p:spPr>
      </p:pic>
    </p:spTree>
    <p:extLst>
      <p:ext uri="{BB962C8B-B14F-4D97-AF65-F5344CB8AC3E}">
        <p14:creationId xmlns:p14="http://schemas.microsoft.com/office/powerpoint/2010/main" val="14900390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Fully-Dressed Use Case Format</a:t>
            </a:r>
            <a:endParaRPr lang="en-US" dirty="0"/>
          </a:p>
        </p:txBody>
      </p:sp>
      <p:sp>
        <p:nvSpPr>
          <p:cNvPr id="3" name="Content Placeholder 2"/>
          <p:cNvSpPr>
            <a:spLocks noGrp="1"/>
          </p:cNvSpPr>
          <p:nvPr>
            <p:ph idx="1"/>
          </p:nvPr>
        </p:nvSpPr>
        <p:spPr/>
        <p:txBody>
          <a:bodyPr>
            <a:normAutofit/>
          </a:bodyPr>
          <a:lstStyle/>
          <a:p>
            <a:pPr marL="576072" indent="-457200">
              <a:lnSpc>
                <a:spcPct val="100000"/>
              </a:lnSpc>
              <a:spcBef>
                <a:spcPts val="0"/>
              </a:spcBef>
              <a:spcAft>
                <a:spcPts val="0"/>
              </a:spcAft>
              <a:buClr>
                <a:srgbClr val="31B6FD"/>
              </a:buClr>
              <a:buFont typeface="Wingdings" panose="05000000000000000000" pitchFamily="2" charset="2"/>
              <a:buChar char="q"/>
            </a:pPr>
            <a:r>
              <a:rPr lang="en-US" sz="3000" dirty="0" smtClean="0">
                <a:solidFill>
                  <a:prstClr val="black"/>
                </a:solidFill>
              </a:rPr>
              <a:t>Very </a:t>
            </a:r>
            <a:r>
              <a:rPr lang="en-US" sz="3000" dirty="0">
                <a:solidFill>
                  <a:prstClr val="black"/>
                </a:solidFill>
              </a:rPr>
              <a:t>thorough, detailed, and highly structured.</a:t>
            </a:r>
          </a:p>
          <a:p>
            <a:pPr marL="576072" indent="-457200">
              <a:lnSpc>
                <a:spcPct val="100000"/>
              </a:lnSpc>
              <a:spcBef>
                <a:spcPts val="0"/>
              </a:spcBef>
              <a:spcAft>
                <a:spcPts val="0"/>
              </a:spcAft>
              <a:buClr>
                <a:srgbClr val="31B6FD"/>
              </a:buClr>
              <a:buFont typeface="Wingdings" panose="05000000000000000000" pitchFamily="2" charset="2"/>
              <a:buChar char="q"/>
            </a:pPr>
            <a:r>
              <a:rPr lang="en-US" sz="3000" dirty="0">
                <a:solidFill>
                  <a:prstClr val="black"/>
                </a:solidFill>
              </a:rPr>
              <a:t>Adds new sections, </a:t>
            </a:r>
            <a:r>
              <a:rPr lang="en-US" sz="3000" dirty="0" smtClean="0">
                <a:solidFill>
                  <a:prstClr val="black"/>
                </a:solidFill>
              </a:rPr>
              <a:t>including,</a:t>
            </a:r>
            <a:endParaRPr lang="en-US" sz="3000" dirty="0">
              <a:solidFill>
                <a:prstClr val="black"/>
              </a:solidFill>
            </a:endParaRPr>
          </a:p>
          <a:p>
            <a:pPr lvl="3">
              <a:buFont typeface="Courier New" panose="02070309020205020404" pitchFamily="49" charset="0"/>
              <a:buChar char="o"/>
            </a:pPr>
            <a:r>
              <a:rPr lang="en-US" sz="2400" dirty="0" smtClean="0"/>
              <a:t> Alternative courses</a:t>
            </a:r>
          </a:p>
          <a:p>
            <a:pPr lvl="3">
              <a:buFont typeface="Courier New" panose="02070309020205020404" pitchFamily="49" charset="0"/>
              <a:buChar char="o"/>
            </a:pPr>
            <a:r>
              <a:rPr lang="en-US" sz="2400" dirty="0" smtClean="0"/>
              <a:t> Inputs and outputs for steps</a:t>
            </a:r>
          </a:p>
          <a:p>
            <a:pPr lvl="3">
              <a:buFont typeface="Courier New" panose="02070309020205020404" pitchFamily="49" charset="0"/>
              <a:buChar char="o"/>
            </a:pPr>
            <a:r>
              <a:rPr lang="en-US" sz="2400" dirty="0" smtClean="0"/>
              <a:t> Summary inputs and outputs.</a:t>
            </a:r>
          </a:p>
          <a:p>
            <a:pPr>
              <a:buFont typeface="Wingdings" panose="05000000000000000000" pitchFamily="2" charset="2"/>
              <a:buChar char="q"/>
            </a:pPr>
            <a:r>
              <a:rPr lang="en-US" sz="3000" dirty="0">
                <a:solidFill>
                  <a:prstClr val="black"/>
                </a:solidFill>
              </a:rPr>
              <a:t>See Figure 4-3 for </a:t>
            </a:r>
            <a:r>
              <a:rPr lang="en-US" sz="3000" dirty="0" smtClean="0">
                <a:solidFill>
                  <a:prstClr val="black"/>
                </a:solidFill>
              </a:rPr>
              <a:t>example</a:t>
            </a:r>
          </a:p>
        </p:txBody>
      </p:sp>
      <p:sp>
        <p:nvSpPr>
          <p:cNvPr id="4" name="Footer Placeholder 3"/>
          <p:cNvSpPr>
            <a:spLocks noGrp="1"/>
          </p:cNvSpPr>
          <p:nvPr>
            <p:ph type="ftr" sz="quarter" idx="11"/>
          </p:nvPr>
        </p:nvSpPr>
        <p:spPr/>
        <p:txBody>
          <a:bodyPr/>
          <a:lstStyle/>
          <a:p>
            <a:r>
              <a:rPr lang="en-US" dirty="0" smtClean="0"/>
              <a:t>© Copyright 2015 John Wiley &amp; Sons, Inc.</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latin typeface="Times New Roman" panose="02020603050405020304" pitchFamily="18" charset="0"/>
                <a:cs typeface="Times New Roman" panose="02020603050405020304" pitchFamily="18" charset="0"/>
              </a:rPr>
              <a:pPr/>
              <a:t>35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684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Fully-Dressed Use Case Format,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pPr marL="576072" indent="-457200">
              <a:lnSpc>
                <a:spcPct val="100000"/>
              </a:lnSpc>
              <a:spcBef>
                <a:spcPts val="0"/>
              </a:spcBef>
              <a:spcAft>
                <a:spcPts val="0"/>
              </a:spcAft>
              <a:buClr>
                <a:srgbClr val="31B6FD"/>
              </a:buClr>
              <a:buFont typeface="Wingdings" panose="05000000000000000000" pitchFamily="2" charset="2"/>
              <a:buChar char="q"/>
            </a:pPr>
            <a:r>
              <a:rPr lang="en-US" sz="3600" dirty="0" smtClean="0">
                <a:solidFill>
                  <a:prstClr val="black"/>
                </a:solidFill>
              </a:rPr>
              <a:t>Use this format when:</a:t>
            </a:r>
            <a:endParaRPr lang="en-US" sz="3600" dirty="0">
              <a:solidFill>
                <a:prstClr val="black"/>
              </a:solidFill>
            </a:endParaRPr>
          </a:p>
          <a:p>
            <a:pPr marL="1097280" lvl="1" indent="-457200">
              <a:lnSpc>
                <a:spcPct val="100000"/>
              </a:lnSpc>
              <a:spcBef>
                <a:spcPts val="0"/>
              </a:spcBef>
              <a:spcAft>
                <a:spcPts val="0"/>
              </a:spcAft>
              <a:buClr>
                <a:srgbClr val="31B6FD"/>
              </a:buClr>
              <a:buFont typeface="Courier New" panose="02070309020205020404" pitchFamily="49" charset="0"/>
              <a:buChar char="o"/>
            </a:pPr>
            <a:r>
              <a:rPr lang="en-US" sz="3200" dirty="0" smtClean="0">
                <a:solidFill>
                  <a:prstClr val="black"/>
                </a:solidFill>
              </a:rPr>
              <a:t>Users </a:t>
            </a:r>
            <a:r>
              <a:rPr lang="en-US" sz="3200" dirty="0">
                <a:solidFill>
                  <a:prstClr val="black"/>
                </a:solidFill>
              </a:rPr>
              <a:t>are not closely engaged with development team</a:t>
            </a:r>
          </a:p>
          <a:p>
            <a:pPr marL="1097280" lvl="1" indent="-457200">
              <a:lnSpc>
                <a:spcPct val="100000"/>
              </a:lnSpc>
              <a:spcBef>
                <a:spcPts val="0"/>
              </a:spcBef>
              <a:spcAft>
                <a:spcPts val="0"/>
              </a:spcAft>
              <a:buClr>
                <a:srgbClr val="31B6FD"/>
              </a:buClr>
              <a:buFont typeface="Courier New" panose="02070309020205020404" pitchFamily="49" charset="0"/>
              <a:buChar char="o"/>
            </a:pPr>
            <a:r>
              <a:rPr lang="en-US" sz="3200" dirty="0" smtClean="0">
                <a:solidFill>
                  <a:prstClr val="black"/>
                </a:solidFill>
              </a:rPr>
              <a:t>Project </a:t>
            </a:r>
            <a:r>
              <a:rPr lang="en-US" sz="3200" dirty="0">
                <a:solidFill>
                  <a:prstClr val="black"/>
                </a:solidFill>
              </a:rPr>
              <a:t>has high complexity and high risk</a:t>
            </a:r>
          </a:p>
          <a:p>
            <a:pPr marL="1097280" lvl="1" indent="-457200">
              <a:lnSpc>
                <a:spcPct val="100000"/>
              </a:lnSpc>
              <a:spcBef>
                <a:spcPts val="0"/>
              </a:spcBef>
              <a:spcAft>
                <a:spcPts val="0"/>
              </a:spcAft>
              <a:buClr>
                <a:srgbClr val="31B6FD"/>
              </a:buClr>
              <a:buFont typeface="Courier New" panose="02070309020205020404" pitchFamily="49" charset="0"/>
              <a:buChar char="o"/>
            </a:pPr>
            <a:r>
              <a:rPr lang="en-US" sz="3200" dirty="0" smtClean="0">
                <a:solidFill>
                  <a:prstClr val="black"/>
                </a:solidFill>
              </a:rPr>
              <a:t>Test </a:t>
            </a:r>
            <a:r>
              <a:rPr lang="en-US" sz="3200" dirty="0">
                <a:solidFill>
                  <a:prstClr val="black"/>
                </a:solidFill>
              </a:rPr>
              <a:t>cases need to be fully </a:t>
            </a:r>
            <a:r>
              <a:rPr lang="en-US" sz="3200" dirty="0" smtClean="0">
                <a:solidFill>
                  <a:prstClr val="black"/>
                </a:solidFill>
              </a:rPr>
              <a:t>described</a:t>
            </a:r>
            <a:endParaRPr lang="en-US" sz="3200" dirty="0">
              <a:solidFill>
                <a:prstClr val="black"/>
              </a:solidFill>
            </a:endParaRPr>
          </a:p>
          <a:p>
            <a:pPr marL="1097280" lvl="1" indent="-457200">
              <a:lnSpc>
                <a:spcPct val="100000"/>
              </a:lnSpc>
              <a:spcBef>
                <a:spcPts val="0"/>
              </a:spcBef>
              <a:spcAft>
                <a:spcPts val="0"/>
              </a:spcAft>
              <a:buClr>
                <a:srgbClr val="31B6FD"/>
              </a:buClr>
              <a:buFont typeface="Courier New" panose="02070309020205020404" pitchFamily="49" charset="0"/>
              <a:buChar char="o"/>
            </a:pPr>
            <a:r>
              <a:rPr lang="en-US" sz="3200" dirty="0" smtClean="0">
                <a:solidFill>
                  <a:prstClr val="black"/>
                </a:solidFill>
              </a:rPr>
              <a:t>Remote </a:t>
            </a:r>
            <a:r>
              <a:rPr lang="en-US" sz="3200" dirty="0">
                <a:solidFill>
                  <a:prstClr val="black"/>
                </a:solidFill>
              </a:rPr>
              <a:t>collaborating teams need detailed, shared understanding of user needs.</a:t>
            </a:r>
          </a:p>
        </p:txBody>
      </p:sp>
      <p:sp>
        <p:nvSpPr>
          <p:cNvPr id="4" name="Footer Placeholder 3"/>
          <p:cNvSpPr>
            <a:spLocks noGrp="1"/>
          </p:cNvSpPr>
          <p:nvPr>
            <p:ph type="ftr" sz="quarter" idx="11"/>
          </p:nvPr>
        </p:nvSpPr>
        <p:spPr/>
        <p:txBody>
          <a:bodyPr/>
          <a:lstStyle/>
          <a:p>
            <a:r>
              <a:rPr lang="en-US" dirty="0" smtClean="0"/>
              <a:t>© Copyright 2015 John Wiley &amp; Sons, Inc.</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latin typeface="Times New Roman" panose="02020603050405020304" pitchFamily="18" charset="0"/>
                <a:cs typeface="Times New Roman" panose="02020603050405020304" pitchFamily="18" charset="0"/>
              </a:rPr>
              <a:pPr/>
              <a:t>36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47617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Practical Tips</a:t>
            </a:r>
            <a:endParaRPr lang="en-US" dirty="0"/>
          </a:p>
        </p:txBody>
      </p:sp>
      <p:sp>
        <p:nvSpPr>
          <p:cNvPr id="3" name="Content Placeholder 2"/>
          <p:cNvSpPr>
            <a:spLocks noGrp="1"/>
          </p:cNvSpPr>
          <p:nvPr>
            <p:ph idx="1"/>
          </p:nvPr>
        </p:nvSpPr>
        <p:spPr/>
        <p:txBody>
          <a:bodyPr>
            <a:normAutofit fontScale="92500"/>
          </a:bodyPr>
          <a:lstStyle/>
          <a:p>
            <a:pPr marL="576072" indent="-457200">
              <a:lnSpc>
                <a:spcPct val="100000"/>
              </a:lnSpc>
              <a:spcBef>
                <a:spcPts val="0"/>
              </a:spcBef>
              <a:spcAft>
                <a:spcPts val="0"/>
              </a:spcAft>
              <a:buClr>
                <a:srgbClr val="31B6FD"/>
              </a:buClr>
              <a:buFont typeface="Wingdings" panose="05000000000000000000" pitchFamily="2" charset="2"/>
              <a:buChar char="q"/>
            </a:pPr>
            <a:r>
              <a:rPr lang="en-US" sz="3600" dirty="0" smtClean="0">
                <a:solidFill>
                  <a:prstClr val="black"/>
                </a:solidFill>
              </a:rPr>
              <a:t>Use gradual refinement.</a:t>
            </a:r>
          </a:p>
          <a:p>
            <a:pPr marL="576072" indent="-457200">
              <a:lnSpc>
                <a:spcPct val="110000"/>
              </a:lnSpc>
              <a:spcBef>
                <a:spcPts val="0"/>
              </a:spcBef>
              <a:spcAft>
                <a:spcPts val="0"/>
              </a:spcAft>
              <a:buClr>
                <a:srgbClr val="31B6FD"/>
              </a:buClr>
              <a:buFont typeface="Wingdings" panose="05000000000000000000" pitchFamily="2" charset="2"/>
              <a:buChar char="q"/>
            </a:pPr>
            <a:r>
              <a:rPr lang="en-US" sz="3600" dirty="0">
                <a:solidFill>
                  <a:prstClr val="black"/>
                </a:solidFill>
              </a:rPr>
              <a:t>Concentrate on describing the user’s objectives with the system completely and </a:t>
            </a:r>
            <a:r>
              <a:rPr lang="en-US" sz="3600" dirty="0" smtClean="0">
                <a:solidFill>
                  <a:prstClr val="black"/>
                </a:solidFill>
              </a:rPr>
              <a:t>accurately.</a:t>
            </a:r>
          </a:p>
          <a:p>
            <a:pPr marL="576072" indent="-457200">
              <a:lnSpc>
                <a:spcPct val="110000"/>
              </a:lnSpc>
              <a:spcBef>
                <a:spcPts val="0"/>
              </a:spcBef>
              <a:spcAft>
                <a:spcPts val="0"/>
              </a:spcAft>
              <a:buClr>
                <a:srgbClr val="31B6FD"/>
              </a:buClr>
              <a:buFont typeface="Wingdings" panose="05000000000000000000" pitchFamily="2" charset="2"/>
              <a:buChar char="q"/>
            </a:pPr>
            <a:r>
              <a:rPr lang="en-US" sz="3600" dirty="0" smtClean="0">
                <a:solidFill>
                  <a:prstClr val="black"/>
                </a:solidFill>
              </a:rPr>
              <a:t>Keep both audiences in mind – users and developers.</a:t>
            </a:r>
          </a:p>
          <a:p>
            <a:pPr marL="576072" indent="-457200">
              <a:lnSpc>
                <a:spcPct val="110000"/>
              </a:lnSpc>
              <a:spcBef>
                <a:spcPts val="0"/>
              </a:spcBef>
              <a:spcAft>
                <a:spcPts val="0"/>
              </a:spcAft>
              <a:buClr>
                <a:srgbClr val="31B6FD"/>
              </a:buClr>
              <a:buFont typeface="Wingdings" panose="05000000000000000000" pitchFamily="2" charset="2"/>
              <a:buChar char="q"/>
            </a:pPr>
            <a:r>
              <a:rPr lang="en-US" sz="3600" dirty="0" smtClean="0">
                <a:solidFill>
                  <a:prstClr val="black"/>
                </a:solidFill>
              </a:rPr>
              <a:t>Create use cases only when needed to clarify </a:t>
            </a:r>
            <a:r>
              <a:rPr lang="en-US" sz="3600" dirty="0" smtClean="0">
                <a:solidFill>
                  <a:schemeClr val="tx1"/>
                </a:solidFill>
              </a:rPr>
              <a:t>what </a:t>
            </a:r>
            <a:r>
              <a:rPr lang="en-US" sz="3600" dirty="0">
                <a:solidFill>
                  <a:schemeClr val="tx1"/>
                </a:solidFill>
              </a:rPr>
              <a:t>the system </a:t>
            </a:r>
            <a:r>
              <a:rPr lang="en-US" sz="3600" dirty="0" smtClean="0">
                <a:solidFill>
                  <a:schemeClr val="tx1"/>
                </a:solidFill>
              </a:rPr>
              <a:t>must do </a:t>
            </a:r>
            <a:r>
              <a:rPr lang="en-US" sz="3600" dirty="0">
                <a:solidFill>
                  <a:schemeClr val="tx1"/>
                </a:solidFill>
              </a:rPr>
              <a:t>from the user’s </a:t>
            </a:r>
            <a:r>
              <a:rPr lang="en-US" sz="3600" dirty="0" smtClean="0">
                <a:solidFill>
                  <a:schemeClr val="tx1"/>
                </a:solidFill>
              </a:rPr>
              <a:t>perspective.  Not needed for simple events.</a:t>
            </a:r>
            <a:endParaRPr lang="en-US" sz="3600" dirty="0">
              <a:solidFill>
                <a:schemeClr val="tx1"/>
              </a:solidFill>
            </a:endParaRPr>
          </a:p>
        </p:txBody>
      </p:sp>
      <p:sp>
        <p:nvSpPr>
          <p:cNvPr id="4" name="Footer Placeholder 3"/>
          <p:cNvSpPr>
            <a:spLocks noGrp="1"/>
          </p:cNvSpPr>
          <p:nvPr>
            <p:ph type="ftr" sz="quarter" idx="11"/>
          </p:nvPr>
        </p:nvSpPr>
        <p:spPr/>
        <p:txBody>
          <a:bodyPr/>
          <a:lstStyle/>
          <a:p>
            <a:r>
              <a:rPr lang="en-US" dirty="0" smtClean="0"/>
              <a:t>© Copyright 2015 John Wiley &amp; Sons, Inc.</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latin typeface="Times New Roman" panose="02020603050405020304" pitchFamily="18" charset="0"/>
                <a:cs typeface="Times New Roman" panose="02020603050405020304" pitchFamily="18" charset="0"/>
              </a:rPr>
              <a:pPr/>
              <a:t>37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17628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t>Use Cases and the Functional Requirements</a:t>
            </a:r>
            <a:endParaRPr lang="en-US" dirty="0"/>
          </a:p>
        </p:txBody>
      </p:sp>
      <p:sp>
        <p:nvSpPr>
          <p:cNvPr id="21507" name="Content Placeholder 2"/>
          <p:cNvSpPr>
            <a:spLocks noGrp="1"/>
          </p:cNvSpPr>
          <p:nvPr>
            <p:ph idx="1"/>
          </p:nvPr>
        </p:nvSpPr>
        <p:spPr/>
        <p:txBody>
          <a:bodyPr>
            <a:noAutofit/>
          </a:bodyPr>
          <a:lstStyle/>
          <a:p>
            <a:pPr marL="576072" indent="-457200">
              <a:lnSpc>
                <a:spcPct val="100000"/>
              </a:lnSpc>
              <a:spcBef>
                <a:spcPts val="0"/>
              </a:spcBef>
              <a:spcAft>
                <a:spcPts val="0"/>
              </a:spcAft>
              <a:buClr>
                <a:srgbClr val="31B6FD"/>
              </a:buClr>
              <a:buFont typeface="Wingdings" panose="05000000000000000000" pitchFamily="2" charset="2"/>
              <a:buChar char="q"/>
            </a:pPr>
            <a:r>
              <a:rPr lang="en-US" sz="3200" dirty="0">
                <a:solidFill>
                  <a:prstClr val="black"/>
                </a:solidFill>
              </a:rPr>
              <a:t>Use cases are useful tools to </a:t>
            </a:r>
            <a:r>
              <a:rPr lang="en-US" sz="3200" dirty="0" smtClean="0">
                <a:solidFill>
                  <a:prstClr val="black"/>
                </a:solidFill>
              </a:rPr>
              <a:t>clarify user </a:t>
            </a:r>
            <a:r>
              <a:rPr lang="en-US" sz="3200" dirty="0">
                <a:solidFill>
                  <a:prstClr val="black"/>
                </a:solidFill>
              </a:rPr>
              <a:t>requirements. </a:t>
            </a:r>
          </a:p>
          <a:p>
            <a:pPr marL="576072" indent="-457200">
              <a:lnSpc>
                <a:spcPct val="100000"/>
              </a:lnSpc>
              <a:spcBef>
                <a:spcPts val="0"/>
              </a:spcBef>
              <a:spcAft>
                <a:spcPts val="0"/>
              </a:spcAft>
              <a:buClr>
                <a:srgbClr val="31B6FD"/>
              </a:buClr>
              <a:buFont typeface="Wingdings" panose="05000000000000000000" pitchFamily="2" charset="2"/>
              <a:buChar char="q"/>
            </a:pPr>
            <a:r>
              <a:rPr lang="en-US" sz="3200" dirty="0">
                <a:solidFill>
                  <a:prstClr val="black"/>
                </a:solidFill>
              </a:rPr>
              <a:t>Use cases convey only the user’s point of view.</a:t>
            </a:r>
          </a:p>
          <a:p>
            <a:pPr marL="576072" indent="-457200">
              <a:lnSpc>
                <a:spcPct val="100000"/>
              </a:lnSpc>
              <a:spcBef>
                <a:spcPts val="0"/>
              </a:spcBef>
              <a:spcAft>
                <a:spcPts val="0"/>
              </a:spcAft>
              <a:buClr>
                <a:srgbClr val="31B6FD"/>
              </a:buClr>
              <a:buFont typeface="Wingdings" panose="05000000000000000000" pitchFamily="2" charset="2"/>
              <a:buChar char="q"/>
            </a:pPr>
            <a:r>
              <a:rPr lang="en-US" sz="3200" dirty="0">
                <a:solidFill>
                  <a:prstClr val="black"/>
                </a:solidFill>
              </a:rPr>
              <a:t>Transforming the user’s view into the developer’s view through functional requirements is one of the system analyst’s key contributions.</a:t>
            </a:r>
          </a:p>
          <a:p>
            <a:pPr marL="576072" indent="-457200">
              <a:lnSpc>
                <a:spcPct val="100000"/>
              </a:lnSpc>
              <a:spcBef>
                <a:spcPts val="0"/>
              </a:spcBef>
              <a:spcAft>
                <a:spcPts val="0"/>
              </a:spcAft>
              <a:buClr>
                <a:srgbClr val="31B6FD"/>
              </a:buClr>
              <a:buFont typeface="Wingdings" panose="05000000000000000000" pitchFamily="2" charset="2"/>
              <a:buChar char="q"/>
            </a:pPr>
            <a:r>
              <a:rPr lang="en-US" sz="3200" dirty="0">
                <a:solidFill>
                  <a:prstClr val="black"/>
                </a:solidFill>
              </a:rPr>
              <a:t>The derived functional requirements </a:t>
            </a:r>
            <a:r>
              <a:rPr lang="en-US" sz="3200" dirty="0" smtClean="0">
                <a:solidFill>
                  <a:prstClr val="black"/>
                </a:solidFill>
              </a:rPr>
              <a:t>tell </a:t>
            </a:r>
            <a:r>
              <a:rPr lang="en-US" sz="3200" dirty="0">
                <a:solidFill>
                  <a:prstClr val="black"/>
                </a:solidFill>
              </a:rPr>
              <a:t>the </a:t>
            </a:r>
            <a:r>
              <a:rPr lang="en-US" sz="3200" dirty="0" smtClean="0">
                <a:solidFill>
                  <a:prstClr val="black"/>
                </a:solidFill>
              </a:rPr>
              <a:t>developers more about </a:t>
            </a:r>
            <a:r>
              <a:rPr lang="en-US" sz="3200" dirty="0">
                <a:solidFill>
                  <a:prstClr val="black"/>
                </a:solidFill>
              </a:rPr>
              <a:t>what the system must do.</a:t>
            </a:r>
          </a:p>
        </p:txBody>
      </p:sp>
      <p:sp>
        <p:nvSpPr>
          <p:cNvPr id="4" name="Footer Placeholder 3"/>
          <p:cNvSpPr>
            <a:spLocks noGrp="1"/>
          </p:cNvSpPr>
          <p:nvPr>
            <p:ph type="ftr" sz="quarter" idx="11"/>
          </p:nvPr>
        </p:nvSpPr>
        <p:spPr/>
        <p:txBody>
          <a:bodyPr/>
          <a:lstStyle/>
          <a:p>
            <a:pPr>
              <a:defRPr/>
            </a:pPr>
            <a:r>
              <a:rPr lang="en-US" dirty="0"/>
              <a:t>© Copyright 2011 John Wiley &amp; Sons, Inc.</a:t>
            </a:r>
          </a:p>
        </p:txBody>
      </p:sp>
      <p:sp>
        <p:nvSpPr>
          <p:cNvPr id="5" name="Slide Number Placeholder 4"/>
          <p:cNvSpPr>
            <a:spLocks noGrp="1"/>
          </p:cNvSpPr>
          <p:nvPr>
            <p:ph type="sldNum" sz="quarter" idx="12"/>
          </p:nvPr>
        </p:nvSpPr>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dirty="0">
                <a:solidFill>
                  <a:schemeClr val="bg1"/>
                </a:solidFill>
                <a:latin typeface="Times New Roman" panose="02020603050405020304" pitchFamily="18" charset="0"/>
                <a:cs typeface="Times New Roman" panose="02020603050405020304" pitchFamily="18" charset="0"/>
              </a:rPr>
              <a:t>4-</a:t>
            </a:r>
            <a:fld id="{3112E8B4-2C79-43EC-AD98-6648CEE07861}" type="slidenum">
              <a:rPr lang="en-US">
                <a:solidFill>
                  <a:schemeClr val="bg1"/>
                </a:solidFill>
                <a:latin typeface="Times New Roman" panose="02020603050405020304" pitchFamily="18" charset="0"/>
                <a:cs typeface="Times New Roman" panose="02020603050405020304" pitchFamily="18" charset="0"/>
              </a:rPr>
              <a:pPr/>
              <a:t>38</a:t>
            </a:fld>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45700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Functional Requirements</a:t>
            </a:r>
            <a:endParaRPr lang="en-US" dirty="0"/>
          </a:p>
        </p:txBody>
      </p:sp>
      <p:sp>
        <p:nvSpPr>
          <p:cNvPr id="4" name="Text Placeholder 3"/>
          <p:cNvSpPr>
            <a:spLocks noGrp="1"/>
          </p:cNvSpPr>
          <p:nvPr>
            <p:ph type="body" sz="half" idx="2"/>
          </p:nvPr>
        </p:nvSpPr>
        <p:spPr/>
        <p:txBody>
          <a:bodyPr/>
          <a:lstStyle/>
          <a:p>
            <a:r>
              <a:rPr lang="en-US" dirty="0" smtClean="0"/>
              <a:t>Use case content used to create more complete and descriptive functional requirements</a:t>
            </a:r>
            <a:endParaRPr lang="en-US" dirty="0"/>
          </a:p>
        </p:txBody>
      </p:sp>
      <p:sp>
        <p:nvSpPr>
          <p:cNvPr id="5" name="Footer Placeholder 4"/>
          <p:cNvSpPr>
            <a:spLocks noGrp="1"/>
          </p:cNvSpPr>
          <p:nvPr>
            <p:ph type="ftr" sz="quarter" idx="11"/>
          </p:nvPr>
        </p:nvSpPr>
        <p:spPr/>
        <p:txBody>
          <a:bodyPr/>
          <a:lstStyle/>
          <a:p>
            <a:r>
              <a:rPr lang="en-US" dirty="0" smtClean="0"/>
              <a:t>© Copyright 2015 John Wiley &amp; Sons, Inc.</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pPr/>
              <a:t>39</a:t>
            </a:fld>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4153848" y="1119644"/>
            <a:ext cx="8038152" cy="4112785"/>
          </a:xfrm>
          <a:prstGeom prst="rect">
            <a:avLst/>
          </a:prstGeom>
        </p:spPr>
      </p:pic>
    </p:spTree>
    <p:extLst>
      <p:ext uri="{BB962C8B-B14F-4D97-AF65-F5344CB8AC3E}">
        <p14:creationId xmlns:p14="http://schemas.microsoft.com/office/powerpoint/2010/main" val="1178888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Role of Use Cases</a:t>
            </a:r>
          </a:p>
        </p:txBody>
      </p:sp>
      <p:sp>
        <p:nvSpPr>
          <p:cNvPr id="3" name="Content Placeholder 2"/>
          <p:cNvSpPr>
            <a:spLocks noGrp="1"/>
          </p:cNvSpPr>
          <p:nvPr>
            <p:ph idx="1"/>
          </p:nvPr>
        </p:nvSpPr>
        <p:spPr/>
        <p:txBody>
          <a:bodyPr>
            <a:normAutofit lnSpcReduction="10000"/>
          </a:bodyPr>
          <a:lstStyle/>
          <a:p>
            <a:pPr marL="576072" indent="-457200">
              <a:lnSpc>
                <a:spcPct val="110000"/>
              </a:lnSpc>
              <a:spcBef>
                <a:spcPts val="0"/>
              </a:spcBef>
              <a:spcAft>
                <a:spcPts val="0"/>
              </a:spcAft>
              <a:buClr>
                <a:srgbClr val="31B6FD"/>
              </a:buClr>
              <a:buFont typeface="Wingdings" panose="05000000000000000000" pitchFamily="2" charset="2"/>
              <a:buChar char="q"/>
            </a:pPr>
            <a:r>
              <a:rPr lang="en-US" sz="2800" dirty="0">
                <a:solidFill>
                  <a:prstClr val="black"/>
                </a:solidFill>
              </a:rPr>
              <a:t>Use cases express and clarify user requirements.</a:t>
            </a:r>
          </a:p>
          <a:p>
            <a:pPr marL="576072" indent="-457200">
              <a:lnSpc>
                <a:spcPct val="110000"/>
              </a:lnSpc>
              <a:spcBef>
                <a:spcPts val="0"/>
              </a:spcBef>
              <a:spcAft>
                <a:spcPts val="0"/>
              </a:spcAft>
              <a:buClr>
                <a:srgbClr val="31B6FD"/>
              </a:buClr>
              <a:buFont typeface="Wingdings" panose="05000000000000000000" pitchFamily="2" charset="2"/>
              <a:buChar char="q"/>
            </a:pPr>
            <a:r>
              <a:rPr lang="en-US" sz="2800" dirty="0" smtClean="0">
                <a:solidFill>
                  <a:prstClr val="black"/>
                </a:solidFill>
              </a:rPr>
              <a:t>Purpose - define the expected interaction between user and system.</a:t>
            </a:r>
          </a:p>
          <a:p>
            <a:pPr marL="576072" indent="-457200">
              <a:lnSpc>
                <a:spcPct val="110000"/>
              </a:lnSpc>
              <a:spcBef>
                <a:spcPts val="0"/>
              </a:spcBef>
              <a:spcAft>
                <a:spcPts val="0"/>
              </a:spcAft>
              <a:buClr>
                <a:srgbClr val="31B6FD"/>
              </a:buClr>
              <a:buFont typeface="Wingdings" panose="05000000000000000000" pitchFamily="2" charset="2"/>
              <a:buChar char="q"/>
            </a:pPr>
            <a:r>
              <a:rPr lang="en-US" sz="2800" dirty="0" smtClean="0">
                <a:solidFill>
                  <a:prstClr val="black"/>
                </a:solidFill>
              </a:rPr>
              <a:t>Use that interaction to more fully describe functional requirements</a:t>
            </a:r>
            <a:endParaRPr lang="en-US" sz="2800" dirty="0">
              <a:solidFill>
                <a:prstClr val="black"/>
              </a:solidFill>
            </a:endParaRPr>
          </a:p>
          <a:p>
            <a:pPr marL="576072" indent="-457200">
              <a:lnSpc>
                <a:spcPct val="110000"/>
              </a:lnSpc>
              <a:spcBef>
                <a:spcPts val="0"/>
              </a:spcBef>
              <a:spcAft>
                <a:spcPts val="0"/>
              </a:spcAft>
              <a:buClr>
                <a:srgbClr val="31B6FD"/>
              </a:buClr>
              <a:buFont typeface="Wingdings" panose="05000000000000000000" pitchFamily="2" charset="2"/>
              <a:buChar char="q"/>
            </a:pPr>
            <a:r>
              <a:rPr lang="en-US" sz="2800" dirty="0">
                <a:solidFill>
                  <a:prstClr val="black"/>
                </a:solidFill>
              </a:rPr>
              <a:t>Used extensively in the analysis phase</a:t>
            </a:r>
            <a:r>
              <a:rPr lang="en-US" sz="2800" dirty="0" smtClean="0">
                <a:solidFill>
                  <a:prstClr val="black"/>
                </a:solidFill>
              </a:rPr>
              <a:t>.</a:t>
            </a:r>
            <a:r>
              <a:rPr lang="en-US" sz="2800" dirty="0"/>
              <a:t> </a:t>
            </a:r>
            <a:r>
              <a:rPr lang="en-US" sz="2800" dirty="0">
                <a:solidFill>
                  <a:prstClr val="black"/>
                </a:solidFill>
              </a:rPr>
              <a:t>Often a part of user interviews or </a:t>
            </a:r>
            <a:r>
              <a:rPr lang="en-US" sz="2800" dirty="0" smtClean="0">
                <a:solidFill>
                  <a:prstClr val="black"/>
                </a:solidFill>
              </a:rPr>
              <a:t>JAD </a:t>
            </a:r>
            <a:r>
              <a:rPr lang="en-US" sz="2800" dirty="0">
                <a:solidFill>
                  <a:prstClr val="black"/>
                </a:solidFill>
              </a:rPr>
              <a:t>sessions</a:t>
            </a:r>
            <a:r>
              <a:rPr lang="en-US" sz="2800" dirty="0" smtClean="0">
                <a:solidFill>
                  <a:prstClr val="black"/>
                </a:solidFill>
              </a:rPr>
              <a:t>.</a:t>
            </a:r>
            <a:endParaRPr lang="en-US" sz="2800" dirty="0">
              <a:solidFill>
                <a:prstClr val="black"/>
              </a:solidFill>
            </a:endParaRPr>
          </a:p>
          <a:p>
            <a:pPr marL="576072" indent="-457200">
              <a:lnSpc>
                <a:spcPct val="110000"/>
              </a:lnSpc>
              <a:spcBef>
                <a:spcPts val="0"/>
              </a:spcBef>
              <a:spcAft>
                <a:spcPts val="0"/>
              </a:spcAft>
              <a:buClr>
                <a:srgbClr val="31B6FD"/>
              </a:buClr>
              <a:buFont typeface="Wingdings" panose="05000000000000000000" pitchFamily="2" charset="2"/>
              <a:buChar char="q"/>
            </a:pPr>
            <a:r>
              <a:rPr lang="en-US" sz="2800" dirty="0" smtClean="0">
                <a:solidFill>
                  <a:prstClr val="black"/>
                </a:solidFill>
              </a:rPr>
              <a:t>Text-based </a:t>
            </a:r>
            <a:r>
              <a:rPr lang="en-US" sz="2800" dirty="0">
                <a:solidFill>
                  <a:prstClr val="black"/>
                </a:solidFill>
              </a:rPr>
              <a:t>use cases are easy for the users to </a:t>
            </a:r>
            <a:r>
              <a:rPr lang="en-US" sz="2800" dirty="0" smtClean="0">
                <a:solidFill>
                  <a:prstClr val="black"/>
                </a:solidFill>
              </a:rPr>
              <a:t>understand.</a:t>
            </a:r>
            <a:endParaRPr lang="en-US" sz="2800" dirty="0">
              <a:solidFill>
                <a:prstClr val="black"/>
              </a:solidFill>
            </a:endParaRPr>
          </a:p>
          <a:p>
            <a:pPr marL="576072" indent="-457200">
              <a:lnSpc>
                <a:spcPct val="110000"/>
              </a:lnSpc>
              <a:spcBef>
                <a:spcPts val="0"/>
              </a:spcBef>
              <a:spcAft>
                <a:spcPts val="0"/>
              </a:spcAft>
              <a:buClr>
                <a:srgbClr val="31B6FD"/>
              </a:buClr>
              <a:buFont typeface="Wingdings" panose="05000000000000000000" pitchFamily="2" charset="2"/>
              <a:buChar char="q"/>
            </a:pPr>
            <a:r>
              <a:rPr lang="en-US" sz="2800" dirty="0">
                <a:solidFill>
                  <a:prstClr val="black"/>
                </a:solidFill>
              </a:rPr>
              <a:t>Flow easily into the creation of process models and the data model</a:t>
            </a:r>
            <a:r>
              <a:rPr lang="en-US" sz="2800" dirty="0" smtClean="0">
                <a:solidFill>
                  <a:prstClr val="black"/>
                </a:solidFill>
              </a:rPr>
              <a:t>.</a:t>
            </a:r>
          </a:p>
          <a:p>
            <a:pPr>
              <a:lnSpc>
                <a:spcPct val="80000"/>
              </a:lnSpc>
              <a:spcBef>
                <a:spcPct val="0"/>
              </a:spcBef>
            </a:pPr>
            <a:endParaRPr lang="en-US" sz="3100" b="1" dirty="0">
              <a:solidFill>
                <a:srgbClr val="000099"/>
              </a:solidFill>
            </a:endParaRPr>
          </a:p>
        </p:txBody>
      </p:sp>
      <p:sp>
        <p:nvSpPr>
          <p:cNvPr id="4" name="Footer Placeholder 3"/>
          <p:cNvSpPr>
            <a:spLocks noGrp="1"/>
          </p:cNvSpPr>
          <p:nvPr>
            <p:ph type="ftr" sz="quarter" idx="11"/>
          </p:nvPr>
        </p:nvSpPr>
        <p:spPr/>
        <p:txBody>
          <a:bodyPr/>
          <a:lstStyle/>
          <a:p>
            <a:pPr>
              <a:defRPr/>
            </a:pPr>
            <a:r>
              <a:rPr lang="en-US" dirty="0"/>
              <a:t>© Copyright </a:t>
            </a:r>
            <a:r>
              <a:rPr lang="en-US" dirty="0" smtClean="0"/>
              <a:t>2015 John </a:t>
            </a:r>
            <a:r>
              <a:rPr lang="en-US" dirty="0"/>
              <a:t>Wiley &amp; Sons, Inc.</a:t>
            </a:r>
          </a:p>
        </p:txBody>
      </p:sp>
      <p:sp>
        <p:nvSpPr>
          <p:cNvPr id="2" name="Slide Number Placeholder 1"/>
          <p:cNvSpPr>
            <a:spLocks noGrp="1"/>
          </p:cNvSpPr>
          <p:nvPr>
            <p:ph type="sldNum" sz="quarter" idx="12"/>
          </p:nvPr>
        </p:nvSpPr>
        <p:spPr/>
        <p:txBody>
          <a:bodyPr/>
          <a:lstStyle/>
          <a:p>
            <a:fld id="{4CE482DC-2269-4F26-9D2A-7E44B1A4CD85}" type="slidenum">
              <a:rPr lang="en-US" smtClean="0">
                <a:latin typeface="Times New Roman" panose="02020603050405020304" pitchFamily="18" charset="0"/>
                <a:cs typeface="Times New Roman" panose="02020603050405020304" pitchFamily="18" charset="0"/>
              </a:rPr>
              <a:pPr/>
              <a:t>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28844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Use Cases</a:t>
            </a:r>
            <a:endParaRPr lang="en-US" dirty="0"/>
          </a:p>
        </p:txBody>
      </p:sp>
      <p:sp>
        <p:nvSpPr>
          <p:cNvPr id="3" name="Content Placeholder 2"/>
          <p:cNvSpPr>
            <a:spLocks noGrp="1"/>
          </p:cNvSpPr>
          <p:nvPr>
            <p:ph idx="1"/>
          </p:nvPr>
        </p:nvSpPr>
        <p:spPr/>
        <p:txBody>
          <a:bodyPr/>
          <a:lstStyle/>
          <a:p>
            <a:pPr marL="576072" indent="-457200">
              <a:lnSpc>
                <a:spcPct val="100000"/>
              </a:lnSpc>
              <a:spcBef>
                <a:spcPts val="0"/>
              </a:spcBef>
              <a:spcAft>
                <a:spcPts val="0"/>
              </a:spcAft>
              <a:buClr>
                <a:srgbClr val="31B6FD"/>
              </a:buClr>
              <a:buFont typeface="Wingdings" panose="05000000000000000000" pitchFamily="2" charset="2"/>
              <a:buChar char="q"/>
            </a:pPr>
            <a:r>
              <a:rPr lang="en-US" sz="3200" dirty="0">
                <a:solidFill>
                  <a:prstClr val="black"/>
                </a:solidFill>
              </a:rPr>
              <a:t>Identify events the system must respond to – develop Event-Response List</a:t>
            </a:r>
          </a:p>
          <a:p>
            <a:pPr marL="576072" indent="-457200">
              <a:lnSpc>
                <a:spcPct val="100000"/>
              </a:lnSpc>
              <a:spcBef>
                <a:spcPts val="0"/>
              </a:spcBef>
              <a:spcAft>
                <a:spcPts val="0"/>
              </a:spcAft>
              <a:buClr>
                <a:srgbClr val="31B6FD"/>
              </a:buClr>
              <a:buFont typeface="Wingdings" panose="05000000000000000000" pitchFamily="2" charset="2"/>
              <a:buChar char="q"/>
            </a:pPr>
            <a:r>
              <a:rPr lang="en-US" sz="3200" dirty="0">
                <a:solidFill>
                  <a:prstClr val="black"/>
                </a:solidFill>
              </a:rPr>
              <a:t>Create use case form for the complex events</a:t>
            </a:r>
          </a:p>
          <a:p>
            <a:pPr marL="576072" indent="-457200">
              <a:lnSpc>
                <a:spcPct val="100000"/>
              </a:lnSpc>
              <a:spcBef>
                <a:spcPts val="0"/>
              </a:spcBef>
              <a:spcAft>
                <a:spcPts val="0"/>
              </a:spcAft>
              <a:buClr>
                <a:srgbClr val="31B6FD"/>
              </a:buClr>
              <a:buFont typeface="Wingdings" panose="05000000000000000000" pitchFamily="2" charset="2"/>
              <a:buChar char="q"/>
            </a:pPr>
            <a:r>
              <a:rPr lang="en-US" sz="3200" dirty="0">
                <a:solidFill>
                  <a:prstClr val="black"/>
                </a:solidFill>
              </a:rPr>
              <a:t>For each use case:</a:t>
            </a:r>
          </a:p>
          <a:p>
            <a:pPr marL="1097280" lvl="1" indent="-457200">
              <a:lnSpc>
                <a:spcPct val="100000"/>
              </a:lnSpc>
              <a:spcBef>
                <a:spcPts val="0"/>
              </a:spcBef>
              <a:spcAft>
                <a:spcPts val="0"/>
              </a:spcAft>
              <a:buClr>
                <a:srgbClr val="31B6FD"/>
              </a:buClr>
              <a:buFont typeface="Courier New" panose="02070309020205020404" pitchFamily="49" charset="0"/>
              <a:buChar char="o"/>
            </a:pPr>
            <a:r>
              <a:rPr lang="en-US" sz="2800" dirty="0">
                <a:solidFill>
                  <a:prstClr val="black"/>
                </a:solidFill>
              </a:rPr>
              <a:t>Identify the major steps</a:t>
            </a:r>
          </a:p>
          <a:p>
            <a:pPr marL="1097280" lvl="1" indent="-457200">
              <a:lnSpc>
                <a:spcPct val="100000"/>
              </a:lnSpc>
              <a:spcBef>
                <a:spcPts val="0"/>
              </a:spcBef>
              <a:spcAft>
                <a:spcPts val="0"/>
              </a:spcAft>
              <a:buClr>
                <a:srgbClr val="31B6FD"/>
              </a:buClr>
              <a:buFont typeface="Courier New" panose="02070309020205020404" pitchFamily="49" charset="0"/>
              <a:buChar char="o"/>
            </a:pPr>
            <a:r>
              <a:rPr lang="en-US" sz="2800" dirty="0">
                <a:solidFill>
                  <a:prstClr val="black"/>
                </a:solidFill>
              </a:rPr>
              <a:t>Identify elements with each major step (inputs and outputs)</a:t>
            </a:r>
          </a:p>
          <a:p>
            <a:pPr marL="1097280" lvl="1" indent="-457200">
              <a:lnSpc>
                <a:spcPct val="100000"/>
              </a:lnSpc>
              <a:spcBef>
                <a:spcPts val="0"/>
              </a:spcBef>
              <a:spcAft>
                <a:spcPts val="0"/>
              </a:spcAft>
              <a:buClr>
                <a:srgbClr val="31B6FD"/>
              </a:buClr>
              <a:buFont typeface="Courier New" panose="02070309020205020404" pitchFamily="49" charset="0"/>
              <a:buChar char="o"/>
            </a:pPr>
            <a:r>
              <a:rPr lang="en-US" sz="2800" dirty="0">
                <a:solidFill>
                  <a:prstClr val="black"/>
                </a:solidFill>
              </a:rPr>
              <a:t>Confirm use case with </a:t>
            </a:r>
            <a:r>
              <a:rPr lang="en-US" sz="2800" dirty="0" smtClean="0">
                <a:solidFill>
                  <a:prstClr val="black"/>
                </a:solidFill>
              </a:rPr>
              <a:t>users through role-playing</a:t>
            </a:r>
          </a:p>
          <a:p>
            <a:pPr marL="576072" lvl="1" indent="-457200">
              <a:lnSpc>
                <a:spcPct val="100000"/>
              </a:lnSpc>
              <a:spcBef>
                <a:spcPts val="0"/>
              </a:spcBef>
              <a:spcAft>
                <a:spcPts val="0"/>
              </a:spcAft>
              <a:buClr>
                <a:srgbClr val="31B6FD"/>
              </a:buClr>
              <a:buSzPct val="100000"/>
              <a:buFont typeface="Wingdings" panose="05000000000000000000" pitchFamily="2" charset="2"/>
              <a:buChar char="q"/>
            </a:pPr>
            <a:r>
              <a:rPr lang="en-US" sz="3200" dirty="0">
                <a:solidFill>
                  <a:prstClr val="black"/>
                </a:solidFill>
              </a:rPr>
              <a:t>Revise functional requirements as needed</a:t>
            </a:r>
          </a:p>
        </p:txBody>
      </p:sp>
      <p:sp>
        <p:nvSpPr>
          <p:cNvPr id="4" name="Footer Placeholder 3"/>
          <p:cNvSpPr>
            <a:spLocks noGrp="1"/>
          </p:cNvSpPr>
          <p:nvPr>
            <p:ph type="ftr" sz="quarter" idx="11"/>
          </p:nvPr>
        </p:nvSpPr>
        <p:spPr/>
        <p:txBody>
          <a:bodyPr/>
          <a:lstStyle/>
          <a:p>
            <a:r>
              <a:rPr lang="en-US" dirty="0" smtClean="0"/>
              <a:t>© Copyright 2015 John Wiley &amp; Sons, Inc.</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latin typeface="Times New Roman" panose="02020603050405020304" pitchFamily="18" charset="0"/>
                <a:cs typeface="Times New Roman" panose="02020603050405020304" pitchFamily="18" charset="0"/>
              </a:rPr>
              <a:pPr/>
              <a:t>40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36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Use Cases</a:t>
            </a:r>
          </a:p>
        </p:txBody>
      </p:sp>
      <p:sp>
        <p:nvSpPr>
          <p:cNvPr id="3" name="Content Placeholder 2"/>
          <p:cNvSpPr>
            <a:spLocks noGrp="1"/>
          </p:cNvSpPr>
          <p:nvPr>
            <p:ph idx="1"/>
          </p:nvPr>
        </p:nvSpPr>
        <p:spPr/>
        <p:txBody>
          <a:bodyPr>
            <a:normAutofit fontScale="92500" lnSpcReduction="10000"/>
          </a:bodyPr>
          <a:lstStyle/>
          <a:p>
            <a:pPr marL="576072" indent="-457200">
              <a:lnSpc>
                <a:spcPct val="110000"/>
              </a:lnSpc>
              <a:spcBef>
                <a:spcPts val="0"/>
              </a:spcBef>
              <a:spcAft>
                <a:spcPts val="0"/>
              </a:spcAft>
              <a:buClr>
                <a:srgbClr val="31B6FD"/>
              </a:buClr>
              <a:buFont typeface="Wingdings" panose="05000000000000000000" pitchFamily="2" charset="2"/>
              <a:buChar char="q"/>
            </a:pPr>
            <a:r>
              <a:rPr lang="en-US" sz="3200" dirty="0">
                <a:solidFill>
                  <a:prstClr val="black"/>
                </a:solidFill>
              </a:rPr>
              <a:t>Represents how a system interacts with its environment</a:t>
            </a:r>
          </a:p>
          <a:p>
            <a:pPr marL="576072" indent="-457200">
              <a:lnSpc>
                <a:spcPct val="110000"/>
              </a:lnSpc>
              <a:spcBef>
                <a:spcPts val="0"/>
              </a:spcBef>
              <a:spcAft>
                <a:spcPts val="0"/>
              </a:spcAft>
              <a:buClr>
                <a:srgbClr val="31B6FD"/>
              </a:buClr>
              <a:buFont typeface="Wingdings" panose="05000000000000000000" pitchFamily="2" charset="2"/>
              <a:buChar char="q"/>
            </a:pPr>
            <a:r>
              <a:rPr lang="en-US" sz="3200" dirty="0">
                <a:solidFill>
                  <a:prstClr val="black"/>
                </a:solidFill>
              </a:rPr>
              <a:t>Illustrates the activities that are performed by the users and the system’s responses.</a:t>
            </a:r>
          </a:p>
          <a:p>
            <a:pPr marL="576072" indent="-457200">
              <a:lnSpc>
                <a:spcPct val="120000"/>
              </a:lnSpc>
              <a:spcBef>
                <a:spcPts val="0"/>
              </a:spcBef>
              <a:spcAft>
                <a:spcPts val="0"/>
              </a:spcAft>
              <a:buClr>
                <a:srgbClr val="31B6FD"/>
              </a:buClr>
              <a:buFont typeface="Wingdings" panose="05000000000000000000" pitchFamily="2" charset="2"/>
              <a:buChar char="q"/>
            </a:pPr>
            <a:r>
              <a:rPr lang="en-US" sz="3200" dirty="0" smtClean="0">
                <a:solidFill>
                  <a:prstClr val="black"/>
                </a:solidFill>
              </a:rPr>
              <a:t>Activities produce </a:t>
            </a:r>
            <a:r>
              <a:rPr lang="en-US" sz="3200" dirty="0">
                <a:solidFill>
                  <a:prstClr val="black"/>
                </a:solidFill>
              </a:rPr>
              <a:t>some output result.</a:t>
            </a:r>
          </a:p>
          <a:p>
            <a:pPr marL="576072" indent="-457200">
              <a:lnSpc>
                <a:spcPct val="120000"/>
              </a:lnSpc>
              <a:spcBef>
                <a:spcPts val="0"/>
              </a:spcBef>
              <a:spcAft>
                <a:spcPts val="0"/>
              </a:spcAft>
              <a:buClr>
                <a:srgbClr val="31B6FD"/>
              </a:buClr>
              <a:buFont typeface="Wingdings" panose="05000000000000000000" pitchFamily="2" charset="2"/>
              <a:buChar char="q"/>
            </a:pPr>
            <a:r>
              <a:rPr lang="en-US" sz="3200" dirty="0">
                <a:solidFill>
                  <a:prstClr val="black"/>
                </a:solidFill>
              </a:rPr>
              <a:t>Each use case describes how an external user triggers an event to which the system must respond.</a:t>
            </a:r>
          </a:p>
          <a:p>
            <a:pPr marL="576072" indent="-457200">
              <a:lnSpc>
                <a:spcPct val="120000"/>
              </a:lnSpc>
              <a:spcBef>
                <a:spcPts val="0"/>
              </a:spcBef>
              <a:spcAft>
                <a:spcPts val="0"/>
              </a:spcAft>
              <a:buClr>
                <a:srgbClr val="31B6FD"/>
              </a:buClr>
              <a:buFont typeface="Wingdings" panose="05000000000000000000" pitchFamily="2" charset="2"/>
              <a:buChar char="q"/>
            </a:pPr>
            <a:r>
              <a:rPr lang="en-US" sz="3200" dirty="0" smtClean="0">
                <a:solidFill>
                  <a:prstClr val="black"/>
                </a:solidFill>
              </a:rPr>
              <a:t>In event-driven </a:t>
            </a:r>
            <a:r>
              <a:rPr lang="en-US" sz="3200" dirty="0">
                <a:solidFill>
                  <a:prstClr val="black"/>
                </a:solidFill>
              </a:rPr>
              <a:t>modeling, everything in the system can be thought of as a response to some triggering event.</a:t>
            </a:r>
          </a:p>
          <a:p>
            <a:pPr>
              <a:lnSpc>
                <a:spcPct val="80000"/>
              </a:lnSpc>
              <a:spcBef>
                <a:spcPct val="0"/>
              </a:spcBef>
            </a:pPr>
            <a:endParaRPr lang="en-US" sz="2500" dirty="0"/>
          </a:p>
        </p:txBody>
      </p:sp>
      <p:sp>
        <p:nvSpPr>
          <p:cNvPr id="4" name="Footer Placeholder 3"/>
          <p:cNvSpPr>
            <a:spLocks noGrp="1"/>
          </p:cNvSpPr>
          <p:nvPr>
            <p:ph type="ftr" sz="quarter" idx="11"/>
          </p:nvPr>
        </p:nvSpPr>
        <p:spPr/>
        <p:txBody>
          <a:bodyPr/>
          <a:lstStyle/>
          <a:p>
            <a:pPr>
              <a:defRPr/>
            </a:pPr>
            <a:r>
              <a:rPr lang="en-US" dirty="0" smtClean="0"/>
              <a:t>© Copyright 2015 John Wiley &amp; Sons, Inc.</a:t>
            </a:r>
            <a:endParaRPr lang="en-US" dirty="0"/>
          </a:p>
        </p:txBody>
      </p:sp>
      <p:sp>
        <p:nvSpPr>
          <p:cNvPr id="2" name="Slide Number Placeholder 1"/>
          <p:cNvSpPr>
            <a:spLocks noGrp="1"/>
          </p:cNvSpPr>
          <p:nvPr>
            <p:ph type="sldNum" sz="quarter" idx="12"/>
          </p:nvPr>
        </p:nvSpPr>
        <p:spPr/>
        <p:txBody>
          <a:bodyPr/>
          <a:lstStyle/>
          <a:p>
            <a:fld id="{4CE482DC-2269-4F26-9D2A-7E44B1A4CD85}" type="slidenum">
              <a:rPr lang="en-US" smtClean="0">
                <a:latin typeface="Times New Roman" panose="02020603050405020304" pitchFamily="18" charset="0"/>
                <a:cs typeface="Times New Roman" panose="02020603050405020304" pitchFamily="18" charset="0"/>
              </a:rPr>
              <a:pPr/>
              <a:t>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6340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Styles</a:t>
            </a:r>
            <a:endParaRPr lang="en-US" dirty="0"/>
          </a:p>
        </p:txBody>
      </p:sp>
      <p:sp>
        <p:nvSpPr>
          <p:cNvPr id="3" name="Text Placeholder 2"/>
          <p:cNvSpPr>
            <a:spLocks noGrp="1"/>
          </p:cNvSpPr>
          <p:nvPr>
            <p:ph type="body" idx="1"/>
          </p:nvPr>
        </p:nvSpPr>
        <p:spPr/>
        <p:txBody>
          <a:bodyPr/>
          <a:lstStyle/>
          <a:p>
            <a:r>
              <a:rPr lang="en-US" dirty="0" smtClean="0"/>
              <a:t>Elements and formats</a:t>
            </a:r>
            <a:endParaRPr lang="en-US" dirty="0"/>
          </a:p>
        </p:txBody>
      </p:sp>
      <p:sp>
        <p:nvSpPr>
          <p:cNvPr id="4" name="Footer Placeholder 3"/>
          <p:cNvSpPr>
            <a:spLocks noGrp="1"/>
          </p:cNvSpPr>
          <p:nvPr>
            <p:ph type="ftr" sz="quarter" idx="11"/>
          </p:nvPr>
        </p:nvSpPr>
        <p:spPr/>
        <p:txBody>
          <a:bodyPr/>
          <a:lstStyle/>
          <a:p>
            <a:r>
              <a:rPr lang="en-US" dirty="0" smtClean="0"/>
              <a:t>© Copyright 2015 John Wiley &amp; Sons, Inc.</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latin typeface="Times New Roman" panose="02020603050405020304" pitchFamily="18" charset="0"/>
                <a:cs typeface="Times New Roman" panose="02020603050405020304" pitchFamily="18" charset="0"/>
              </a:rPr>
              <a:pPr/>
              <a:t>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2689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Elements of a Use Case</a:t>
            </a:r>
          </a:p>
        </p:txBody>
      </p:sp>
      <p:sp>
        <p:nvSpPr>
          <p:cNvPr id="3" name="Content Placeholder 2"/>
          <p:cNvSpPr>
            <a:spLocks noGrp="1"/>
          </p:cNvSpPr>
          <p:nvPr>
            <p:ph idx="1"/>
          </p:nvPr>
        </p:nvSpPr>
        <p:spPr/>
        <p:txBody>
          <a:bodyPr>
            <a:normAutofit/>
          </a:bodyPr>
          <a:lstStyle/>
          <a:p>
            <a:pPr marL="576072" indent="-457200">
              <a:lnSpc>
                <a:spcPct val="100000"/>
              </a:lnSpc>
              <a:spcBef>
                <a:spcPts val="0"/>
              </a:spcBef>
              <a:spcAft>
                <a:spcPts val="0"/>
              </a:spcAft>
              <a:buClr>
                <a:srgbClr val="31B6FD"/>
              </a:buClr>
              <a:buFont typeface="Wingdings" panose="05000000000000000000" pitchFamily="2" charset="2"/>
              <a:buChar char="q"/>
            </a:pPr>
            <a:r>
              <a:rPr lang="en-US" sz="3000" dirty="0">
                <a:solidFill>
                  <a:prstClr val="black"/>
                </a:solidFill>
              </a:rPr>
              <a:t>Each use case has a </a:t>
            </a:r>
            <a:r>
              <a:rPr lang="en-US" sz="3000" i="1" dirty="0">
                <a:solidFill>
                  <a:schemeClr val="accent3">
                    <a:lumMod val="75000"/>
                  </a:schemeClr>
                </a:solidFill>
              </a:rPr>
              <a:t>name</a:t>
            </a:r>
            <a:r>
              <a:rPr lang="en-US" sz="3000" dirty="0">
                <a:solidFill>
                  <a:schemeClr val="accent3">
                    <a:lumMod val="75000"/>
                  </a:schemeClr>
                </a:solidFill>
              </a:rPr>
              <a:t> </a:t>
            </a:r>
            <a:r>
              <a:rPr lang="en-US" sz="3000" dirty="0">
                <a:solidFill>
                  <a:prstClr val="black"/>
                </a:solidFill>
              </a:rPr>
              <a:t>and </a:t>
            </a:r>
            <a:r>
              <a:rPr lang="en-US" sz="3000" i="1" dirty="0">
                <a:solidFill>
                  <a:schemeClr val="accent3">
                    <a:lumMod val="75000"/>
                  </a:schemeClr>
                </a:solidFill>
              </a:rPr>
              <a:t>number</a:t>
            </a:r>
            <a:r>
              <a:rPr lang="en-US" sz="3000" dirty="0">
                <a:solidFill>
                  <a:prstClr val="black"/>
                </a:solidFill>
              </a:rPr>
              <a:t>, and brief </a:t>
            </a:r>
            <a:r>
              <a:rPr lang="en-US" sz="3000" i="1" dirty="0">
                <a:solidFill>
                  <a:schemeClr val="accent3">
                    <a:lumMod val="75000"/>
                  </a:schemeClr>
                </a:solidFill>
              </a:rPr>
              <a:t>description</a:t>
            </a:r>
            <a:r>
              <a:rPr lang="en-US" sz="3000" dirty="0">
                <a:solidFill>
                  <a:prstClr val="black"/>
                </a:solidFill>
              </a:rPr>
              <a:t>.</a:t>
            </a:r>
          </a:p>
          <a:p>
            <a:pPr marL="576072" indent="-457200">
              <a:lnSpc>
                <a:spcPct val="100000"/>
              </a:lnSpc>
              <a:spcBef>
                <a:spcPts val="0"/>
              </a:spcBef>
              <a:spcAft>
                <a:spcPts val="0"/>
              </a:spcAft>
              <a:buClr>
                <a:srgbClr val="31B6FD"/>
              </a:buClr>
              <a:buFont typeface="Wingdings" panose="05000000000000000000" pitchFamily="2" charset="2"/>
              <a:buChar char="q"/>
            </a:pPr>
            <a:r>
              <a:rPr lang="en-US" sz="3000" dirty="0">
                <a:solidFill>
                  <a:prstClr val="black"/>
                </a:solidFill>
              </a:rPr>
              <a:t>The </a:t>
            </a:r>
            <a:r>
              <a:rPr lang="en-US" sz="3000" i="1" dirty="0">
                <a:solidFill>
                  <a:schemeClr val="accent3">
                    <a:lumMod val="75000"/>
                  </a:schemeClr>
                </a:solidFill>
              </a:rPr>
              <a:t>priority</a:t>
            </a:r>
            <a:r>
              <a:rPr lang="en-US" sz="3000" dirty="0">
                <a:solidFill>
                  <a:prstClr val="black"/>
                </a:solidFill>
              </a:rPr>
              <a:t> may be assigned to indicate the relative significance.</a:t>
            </a:r>
          </a:p>
          <a:p>
            <a:pPr marL="576072" indent="-457200">
              <a:lnSpc>
                <a:spcPct val="100000"/>
              </a:lnSpc>
              <a:spcBef>
                <a:spcPts val="0"/>
              </a:spcBef>
              <a:spcAft>
                <a:spcPts val="0"/>
              </a:spcAft>
              <a:buClr>
                <a:srgbClr val="31B6FD"/>
              </a:buClr>
              <a:buFont typeface="Wingdings" panose="05000000000000000000" pitchFamily="2" charset="2"/>
              <a:buChar char="q"/>
            </a:pPr>
            <a:r>
              <a:rPr lang="en-US" sz="3000" dirty="0">
                <a:solidFill>
                  <a:prstClr val="black"/>
                </a:solidFill>
              </a:rPr>
              <a:t>The </a:t>
            </a:r>
            <a:r>
              <a:rPr lang="en-US" sz="3000" i="1" dirty="0">
                <a:solidFill>
                  <a:schemeClr val="accent3">
                    <a:lumMod val="75000"/>
                  </a:schemeClr>
                </a:solidFill>
              </a:rPr>
              <a:t>actor</a:t>
            </a:r>
            <a:r>
              <a:rPr lang="en-US" sz="3000" dirty="0">
                <a:solidFill>
                  <a:prstClr val="black"/>
                </a:solidFill>
              </a:rPr>
              <a:t> refers to a person, another system, or a hardware device that interacts with the system to achieve a useful goal.</a:t>
            </a:r>
          </a:p>
          <a:p>
            <a:pPr marL="576072" indent="-457200">
              <a:lnSpc>
                <a:spcPct val="100000"/>
              </a:lnSpc>
              <a:spcBef>
                <a:spcPts val="0"/>
              </a:spcBef>
              <a:spcAft>
                <a:spcPts val="0"/>
              </a:spcAft>
              <a:buClr>
                <a:srgbClr val="31B6FD"/>
              </a:buClr>
              <a:buFont typeface="Wingdings" panose="05000000000000000000" pitchFamily="2" charset="2"/>
              <a:buChar char="q"/>
            </a:pPr>
            <a:r>
              <a:rPr lang="en-US" sz="3000" dirty="0">
                <a:solidFill>
                  <a:prstClr val="black"/>
                </a:solidFill>
              </a:rPr>
              <a:t>The </a:t>
            </a:r>
            <a:r>
              <a:rPr lang="en-US" sz="3000" i="1" dirty="0">
                <a:solidFill>
                  <a:schemeClr val="accent3">
                    <a:lumMod val="75000"/>
                  </a:schemeClr>
                </a:solidFill>
              </a:rPr>
              <a:t>trigger</a:t>
            </a:r>
            <a:r>
              <a:rPr lang="en-US" sz="3000" dirty="0">
                <a:solidFill>
                  <a:prstClr val="black"/>
                </a:solidFill>
              </a:rPr>
              <a:t> for the use case – the event that causes the use case to begin</a:t>
            </a:r>
            <a:r>
              <a:rPr lang="en-US" sz="3000" dirty="0" smtClean="0">
                <a:solidFill>
                  <a:prstClr val="black"/>
                </a:solidFill>
              </a:rPr>
              <a:t>.</a:t>
            </a:r>
          </a:p>
          <a:p>
            <a:pPr marL="576072" indent="-457200">
              <a:lnSpc>
                <a:spcPct val="100000"/>
              </a:lnSpc>
              <a:spcBef>
                <a:spcPts val="0"/>
              </a:spcBef>
              <a:spcAft>
                <a:spcPts val="0"/>
              </a:spcAft>
              <a:buClr>
                <a:srgbClr val="31B6FD"/>
              </a:buClr>
              <a:buFont typeface="Wingdings" panose="05000000000000000000" pitchFamily="2" charset="2"/>
              <a:buChar char="q"/>
            </a:pPr>
            <a:r>
              <a:rPr lang="en-US" sz="3000" dirty="0" smtClean="0">
                <a:solidFill>
                  <a:prstClr val="black"/>
                </a:solidFill>
              </a:rPr>
              <a:t>Events triggers can be </a:t>
            </a:r>
            <a:r>
              <a:rPr lang="en-US" sz="3000" i="1" dirty="0">
                <a:solidFill>
                  <a:schemeClr val="accent3">
                    <a:lumMod val="75000"/>
                  </a:schemeClr>
                </a:solidFill>
              </a:rPr>
              <a:t>external</a:t>
            </a:r>
            <a:r>
              <a:rPr lang="en-US" sz="3000" dirty="0" smtClean="0">
                <a:solidFill>
                  <a:prstClr val="black"/>
                </a:solidFill>
              </a:rPr>
              <a:t> or </a:t>
            </a:r>
            <a:r>
              <a:rPr lang="en-US" sz="3000" i="1" dirty="0">
                <a:solidFill>
                  <a:schemeClr val="accent3">
                    <a:lumMod val="75000"/>
                  </a:schemeClr>
                </a:solidFill>
              </a:rPr>
              <a:t>temporal</a:t>
            </a:r>
          </a:p>
          <a:p>
            <a:pPr>
              <a:lnSpc>
                <a:spcPct val="80000"/>
              </a:lnSpc>
              <a:spcBef>
                <a:spcPct val="0"/>
              </a:spcBef>
            </a:pPr>
            <a:endParaRPr lang="en-US" sz="2800" b="1" dirty="0"/>
          </a:p>
        </p:txBody>
      </p:sp>
      <p:sp>
        <p:nvSpPr>
          <p:cNvPr id="4" name="Footer Placeholder 3"/>
          <p:cNvSpPr>
            <a:spLocks noGrp="1"/>
          </p:cNvSpPr>
          <p:nvPr>
            <p:ph type="ftr" sz="quarter" idx="11"/>
          </p:nvPr>
        </p:nvSpPr>
        <p:spPr/>
        <p:txBody>
          <a:bodyPr/>
          <a:lstStyle/>
          <a:p>
            <a:pPr>
              <a:defRPr/>
            </a:pPr>
            <a:r>
              <a:rPr lang="en-US" dirty="0" smtClean="0"/>
              <a:t>© Copyright 2015 John Wiley &amp; Sons, Inc.</a:t>
            </a:r>
            <a:endParaRPr lang="en-US" dirty="0"/>
          </a:p>
        </p:txBody>
      </p:sp>
      <p:sp>
        <p:nvSpPr>
          <p:cNvPr id="2" name="Slide Number Placeholder 1"/>
          <p:cNvSpPr>
            <a:spLocks noGrp="1"/>
          </p:cNvSpPr>
          <p:nvPr>
            <p:ph type="sldNum" sz="quarter" idx="12"/>
          </p:nvPr>
        </p:nvSpPr>
        <p:spPr/>
        <p:txBody>
          <a:bodyPr/>
          <a:lstStyle/>
          <a:p>
            <a:fld id="{4CE482DC-2269-4F26-9D2A-7E44B1A4CD85}" type="slidenum">
              <a:rPr lang="en-US" smtClean="0">
                <a:latin typeface="Times New Roman" panose="02020603050405020304" pitchFamily="18" charset="0"/>
                <a:cs typeface="Times New Roman" panose="02020603050405020304" pitchFamily="18" charset="0"/>
              </a:rPr>
              <a:pPr/>
              <a:t>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8074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zh-TW" sz="4000" smtClean="0">
                <a:ea typeface="新細明體" charset="-120"/>
              </a:rPr>
              <a:t>Definitions and Symbols</a:t>
            </a:r>
          </a:p>
        </p:txBody>
      </p:sp>
      <p:sp>
        <p:nvSpPr>
          <p:cNvPr id="11268" name="Rectangle 3" descr="Rectangle: Click to edit Master text styles&#10;Second level&#10;Third level&#10;Fourth level&#10;Fifth level"/>
          <p:cNvSpPr>
            <a:spLocks noGrp="1" noChangeArrowheads="1"/>
          </p:cNvSpPr>
          <p:nvPr>
            <p:ph type="body" idx="1"/>
          </p:nvPr>
        </p:nvSpPr>
        <p:spPr>
          <a:xfrm>
            <a:off x="4064000" y="1905000"/>
            <a:ext cx="5588000" cy="4114800"/>
          </a:xfrm>
        </p:spPr>
        <p:txBody>
          <a:bodyPr>
            <a:normAutofit/>
          </a:bodyPr>
          <a:lstStyle/>
          <a:p>
            <a:pPr eaLnBrk="1" hangingPunct="1">
              <a:lnSpc>
                <a:spcPct val="120000"/>
              </a:lnSpc>
              <a:buFont typeface="Wingdings" pitchFamily="2" charset="2"/>
              <a:buNone/>
            </a:pPr>
            <a:r>
              <a:rPr lang="en-US" altLang="zh-TW" dirty="0" smtClean="0">
                <a:ea typeface="新細明體" charset="-120"/>
              </a:rPr>
              <a:t>Use Case</a:t>
            </a:r>
          </a:p>
          <a:p>
            <a:pPr algn="r" eaLnBrk="1" hangingPunct="1">
              <a:lnSpc>
                <a:spcPct val="120000"/>
              </a:lnSpc>
              <a:buFont typeface="Wingdings" pitchFamily="2" charset="2"/>
              <a:buNone/>
            </a:pPr>
            <a:r>
              <a:rPr lang="en-US" altLang="zh-TW" dirty="0" smtClean="0">
                <a:ea typeface="新細明體" charset="-120"/>
              </a:rPr>
              <a:t>Actor</a:t>
            </a:r>
          </a:p>
          <a:p>
            <a:pPr eaLnBrk="1" hangingPunct="1">
              <a:lnSpc>
                <a:spcPct val="120000"/>
              </a:lnSpc>
              <a:buFont typeface="Wingdings" pitchFamily="2" charset="2"/>
              <a:buNone/>
            </a:pPr>
            <a:r>
              <a:rPr lang="en-US" altLang="zh-TW" dirty="0" smtClean="0">
                <a:ea typeface="新細明體" charset="-120"/>
              </a:rPr>
              <a:t>Boundary</a:t>
            </a:r>
          </a:p>
          <a:p>
            <a:pPr eaLnBrk="1" hangingPunct="1">
              <a:lnSpc>
                <a:spcPct val="120000"/>
              </a:lnSpc>
              <a:buFont typeface="Wingdings" pitchFamily="2" charset="2"/>
              <a:buNone/>
            </a:pPr>
            <a:endParaRPr lang="en-US" altLang="zh-TW" dirty="0" smtClean="0">
              <a:ea typeface="新細明體" charset="-120"/>
            </a:endParaRPr>
          </a:p>
          <a:p>
            <a:pPr eaLnBrk="1" hangingPunct="1">
              <a:lnSpc>
                <a:spcPct val="120000"/>
              </a:lnSpc>
              <a:buFont typeface="Wingdings" pitchFamily="2" charset="2"/>
              <a:buNone/>
            </a:pPr>
            <a:r>
              <a:rPr lang="en-US" altLang="zh-TW" dirty="0" smtClean="0">
                <a:ea typeface="新細明體" charset="-120"/>
              </a:rPr>
              <a:t>Connection</a:t>
            </a:r>
            <a:endParaRPr lang="en-US" altLang="zh-TW" dirty="0" smtClean="0">
              <a:ea typeface="新細明體" charset="-120"/>
            </a:endParaRPr>
          </a:p>
          <a:p>
            <a:pPr eaLnBrk="1" hangingPunct="1">
              <a:lnSpc>
                <a:spcPct val="120000"/>
              </a:lnSpc>
              <a:buFont typeface="Wingdings" pitchFamily="2" charset="2"/>
              <a:buNone/>
            </a:pPr>
            <a:r>
              <a:rPr lang="en-US" altLang="zh-TW" dirty="0" smtClean="0">
                <a:ea typeface="新細明體" charset="-120"/>
              </a:rPr>
              <a:t>Include relationship</a:t>
            </a:r>
          </a:p>
          <a:p>
            <a:pPr eaLnBrk="1" hangingPunct="1">
              <a:lnSpc>
                <a:spcPct val="120000"/>
              </a:lnSpc>
              <a:buFont typeface="Wingdings" pitchFamily="2" charset="2"/>
              <a:buNone/>
            </a:pPr>
            <a:r>
              <a:rPr lang="en-US" altLang="zh-TW" dirty="0" smtClean="0">
                <a:ea typeface="新細明體" charset="-120"/>
              </a:rPr>
              <a:t>Extend relationship</a:t>
            </a:r>
          </a:p>
        </p:txBody>
      </p:sp>
      <p:sp>
        <p:nvSpPr>
          <p:cNvPr id="11269" name="Oval 4"/>
          <p:cNvSpPr>
            <a:spLocks noChangeArrowheads="1"/>
          </p:cNvSpPr>
          <p:nvPr/>
        </p:nvSpPr>
        <p:spPr bwMode="auto">
          <a:xfrm>
            <a:off x="1219200" y="2057400"/>
            <a:ext cx="2641600" cy="6096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GB" altLang="zh-TW">
              <a:ea typeface="新細明體" charset="-120"/>
            </a:endParaRPr>
          </a:p>
        </p:txBody>
      </p:sp>
      <p:sp>
        <p:nvSpPr>
          <p:cNvPr id="11270" name="Rectangle 5"/>
          <p:cNvSpPr>
            <a:spLocks noChangeArrowheads="1"/>
          </p:cNvSpPr>
          <p:nvPr/>
        </p:nvSpPr>
        <p:spPr bwMode="auto">
          <a:xfrm>
            <a:off x="1219200" y="3092020"/>
            <a:ext cx="2641600" cy="533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GB" altLang="zh-TW">
              <a:ea typeface="新細明體" charset="-120"/>
            </a:endParaRPr>
          </a:p>
        </p:txBody>
      </p:sp>
      <p:grpSp>
        <p:nvGrpSpPr>
          <p:cNvPr id="11271" name="Group 6"/>
          <p:cNvGrpSpPr>
            <a:grpSpLocks/>
          </p:cNvGrpSpPr>
          <p:nvPr/>
        </p:nvGrpSpPr>
        <p:grpSpPr bwMode="auto">
          <a:xfrm>
            <a:off x="7569200" y="2514600"/>
            <a:ext cx="1270000" cy="1238250"/>
            <a:chOff x="3444" y="1632"/>
            <a:chExt cx="792" cy="1200"/>
          </a:xfrm>
        </p:grpSpPr>
        <p:sp>
          <p:nvSpPr>
            <p:cNvPr id="11281" name="Oval 7"/>
            <p:cNvSpPr>
              <a:spLocks noChangeArrowheads="1"/>
            </p:cNvSpPr>
            <p:nvPr/>
          </p:nvSpPr>
          <p:spPr bwMode="auto">
            <a:xfrm>
              <a:off x="3672" y="1632"/>
              <a:ext cx="336" cy="288"/>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GB" altLang="zh-TW">
                <a:ea typeface="新細明體" charset="-120"/>
              </a:endParaRPr>
            </a:p>
          </p:txBody>
        </p:sp>
        <p:sp>
          <p:nvSpPr>
            <p:cNvPr id="11282" name="Line 8"/>
            <p:cNvSpPr>
              <a:spLocks noChangeShapeType="1"/>
            </p:cNvSpPr>
            <p:nvPr/>
          </p:nvSpPr>
          <p:spPr bwMode="auto">
            <a:xfrm>
              <a:off x="3840" y="1920"/>
              <a:ext cx="0" cy="6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11283" name="Line 9"/>
            <p:cNvSpPr>
              <a:spLocks noChangeShapeType="1"/>
            </p:cNvSpPr>
            <p:nvPr/>
          </p:nvSpPr>
          <p:spPr bwMode="auto">
            <a:xfrm>
              <a:off x="3840" y="2136"/>
              <a:ext cx="3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11284" name="Line 10"/>
            <p:cNvSpPr>
              <a:spLocks noChangeShapeType="1"/>
            </p:cNvSpPr>
            <p:nvPr/>
          </p:nvSpPr>
          <p:spPr bwMode="auto">
            <a:xfrm>
              <a:off x="3444" y="2148"/>
              <a:ext cx="3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11285" name="Line 11"/>
            <p:cNvSpPr>
              <a:spLocks noChangeShapeType="1"/>
            </p:cNvSpPr>
            <p:nvPr/>
          </p:nvSpPr>
          <p:spPr bwMode="auto">
            <a:xfrm>
              <a:off x="3852" y="2532"/>
              <a:ext cx="204" cy="2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11286" name="Line 12"/>
            <p:cNvSpPr>
              <a:spLocks noChangeShapeType="1"/>
            </p:cNvSpPr>
            <p:nvPr/>
          </p:nvSpPr>
          <p:spPr bwMode="auto">
            <a:xfrm flipH="1">
              <a:off x="3624" y="2556"/>
              <a:ext cx="204" cy="2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TW" altLang="en-US"/>
            </a:p>
          </p:txBody>
        </p:sp>
      </p:grpSp>
      <p:sp>
        <p:nvSpPr>
          <p:cNvPr id="11272" name="Line 13"/>
          <p:cNvSpPr>
            <a:spLocks noChangeShapeType="1"/>
          </p:cNvSpPr>
          <p:nvPr/>
        </p:nvSpPr>
        <p:spPr bwMode="auto">
          <a:xfrm>
            <a:off x="5489122" y="4329793"/>
            <a:ext cx="4470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TW" altLang="en-US"/>
          </a:p>
        </p:txBody>
      </p:sp>
      <p:grpSp>
        <p:nvGrpSpPr>
          <p:cNvPr id="11273" name="Group 14"/>
          <p:cNvGrpSpPr>
            <a:grpSpLocks/>
          </p:cNvGrpSpPr>
          <p:nvPr/>
        </p:nvGrpSpPr>
        <p:grpSpPr bwMode="auto">
          <a:xfrm>
            <a:off x="769268" y="4577557"/>
            <a:ext cx="2921000" cy="369888"/>
            <a:chOff x="516" y="3000"/>
            <a:chExt cx="1380" cy="233"/>
          </a:xfrm>
        </p:grpSpPr>
        <p:sp>
          <p:nvSpPr>
            <p:cNvPr id="11279" name="Line 15"/>
            <p:cNvSpPr>
              <a:spLocks noChangeShapeType="1"/>
            </p:cNvSpPr>
            <p:nvPr/>
          </p:nvSpPr>
          <p:spPr bwMode="auto">
            <a:xfrm>
              <a:off x="516" y="3216"/>
              <a:ext cx="13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11280" name="Text Box 16"/>
            <p:cNvSpPr txBox="1">
              <a:spLocks noChangeArrowheads="1"/>
            </p:cNvSpPr>
            <p:nvPr/>
          </p:nvSpPr>
          <p:spPr bwMode="auto">
            <a:xfrm>
              <a:off x="842" y="3000"/>
              <a:ext cx="6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zh-TW" dirty="0">
                  <a:latin typeface="Times New Roman" pitchFamily="18" charset="0"/>
                  <a:ea typeface="新細明體" charset="-120"/>
                </a:rPr>
                <a:t>&lt;&lt;include&gt;&gt;</a:t>
              </a:r>
            </a:p>
          </p:txBody>
        </p:sp>
      </p:grpSp>
      <p:grpSp>
        <p:nvGrpSpPr>
          <p:cNvPr id="11274" name="Group 17"/>
          <p:cNvGrpSpPr>
            <a:grpSpLocks/>
          </p:cNvGrpSpPr>
          <p:nvPr/>
        </p:nvGrpSpPr>
        <p:grpSpPr bwMode="auto">
          <a:xfrm>
            <a:off x="6474306" y="5151665"/>
            <a:ext cx="2921000" cy="369888"/>
            <a:chOff x="516" y="3000"/>
            <a:chExt cx="1380" cy="233"/>
          </a:xfrm>
        </p:grpSpPr>
        <p:sp>
          <p:nvSpPr>
            <p:cNvPr id="11277" name="Line 18"/>
            <p:cNvSpPr>
              <a:spLocks noChangeShapeType="1"/>
            </p:cNvSpPr>
            <p:nvPr/>
          </p:nvSpPr>
          <p:spPr bwMode="auto">
            <a:xfrm>
              <a:off x="516" y="3216"/>
              <a:ext cx="13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11278" name="Text Box 19"/>
            <p:cNvSpPr txBox="1">
              <a:spLocks noChangeArrowheads="1"/>
            </p:cNvSpPr>
            <p:nvPr/>
          </p:nvSpPr>
          <p:spPr bwMode="auto">
            <a:xfrm>
              <a:off x="842" y="3000"/>
              <a:ext cx="6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zh-TW">
                  <a:latin typeface="Times New Roman" pitchFamily="18" charset="0"/>
                  <a:ea typeface="新細明體" charset="-120"/>
                </a:rPr>
                <a:t>&lt;&lt;extend&gt;&gt;</a:t>
              </a:r>
            </a:p>
          </p:txBody>
        </p:sp>
      </p:grpSp>
      <p:sp>
        <p:nvSpPr>
          <p:cNvPr id="11276" name="Slide Number Placeholder 20"/>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469F9A6-B8D9-4787-AC8C-0879FDD9C8A9}" type="slidenum">
              <a:rPr lang="en-US" altLang="zh-TW" smtClean="0">
                <a:latin typeface="Arial Black" pitchFamily="34" charset="0"/>
              </a:rPr>
              <a:pPr eaLnBrk="1" hangingPunct="1"/>
              <a:t>8</a:t>
            </a:fld>
            <a:endParaRPr lang="en-US" altLang="zh-TW" smtClean="0">
              <a:latin typeface="Arial Black" pitchFamily="34" charset="0"/>
            </a:endParaRPr>
          </a:p>
        </p:txBody>
      </p:sp>
    </p:spTree>
    <p:extLst>
      <p:ext uri="{BB962C8B-B14F-4D97-AF65-F5344CB8AC3E}">
        <p14:creationId xmlns:p14="http://schemas.microsoft.com/office/powerpoint/2010/main" val="18904617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2"/>
          <p:cNvSpPr>
            <a:spLocks noGrp="1" noChangeArrowheads="1"/>
          </p:cNvSpPr>
          <p:nvPr>
            <p:ph type="title"/>
          </p:nvPr>
        </p:nvSpPr>
        <p:spPr>
          <a:xfrm>
            <a:off x="1097280" y="375569"/>
            <a:ext cx="10058400" cy="1027067"/>
          </a:xfrm>
        </p:spPr>
        <p:txBody>
          <a:bodyPr/>
          <a:lstStyle/>
          <a:p>
            <a:pPr eaLnBrk="1" hangingPunct="1"/>
            <a:r>
              <a:rPr lang="en-US" altLang="zh-TW" dirty="0" smtClean="0">
                <a:ea typeface="新細明體" charset="-120"/>
              </a:rPr>
              <a:t>Association</a:t>
            </a:r>
          </a:p>
        </p:txBody>
      </p:sp>
      <p:sp>
        <p:nvSpPr>
          <p:cNvPr id="15363" name="Rectangle 25"/>
          <p:cNvSpPr>
            <a:spLocks noGrp="1" noChangeArrowheads="1"/>
          </p:cNvSpPr>
          <p:nvPr>
            <p:ph type="body" sz="half" idx="1"/>
          </p:nvPr>
        </p:nvSpPr>
        <p:spPr>
          <a:xfrm>
            <a:off x="609600" y="3810000"/>
            <a:ext cx="5384800" cy="2084388"/>
          </a:xfrm>
        </p:spPr>
        <p:txBody>
          <a:bodyPr/>
          <a:lstStyle/>
          <a:p>
            <a:pPr marL="228600" indent="-228600" eaLnBrk="1" hangingPunct="1">
              <a:lnSpc>
                <a:spcPct val="90000"/>
              </a:lnSpc>
              <a:buFont typeface="Wingdings" pitchFamily="2" charset="2"/>
              <a:buChar char="§"/>
            </a:pPr>
            <a:r>
              <a:rPr lang="en-US" altLang="zh-TW" sz="2200" smtClean="0">
                <a:ea typeface="新細明體" charset="-120"/>
              </a:rPr>
              <a:t>The line between an actor and a use case is an association.</a:t>
            </a:r>
          </a:p>
          <a:p>
            <a:pPr marL="228600" indent="-228600" eaLnBrk="1" hangingPunct="1">
              <a:lnSpc>
                <a:spcPct val="90000"/>
              </a:lnSpc>
              <a:buFont typeface="Wingdings" pitchFamily="2" charset="2"/>
              <a:buChar char="§"/>
            </a:pPr>
            <a:r>
              <a:rPr lang="en-US" altLang="zh-TW" sz="2200" smtClean="0">
                <a:ea typeface="新細明體" charset="-120"/>
              </a:rPr>
              <a:t>The association means the actor is participating and/or communicating with the system via that use case.</a:t>
            </a:r>
          </a:p>
        </p:txBody>
      </p:sp>
      <p:sp>
        <p:nvSpPr>
          <p:cNvPr id="15364" name="Rectangle 24"/>
          <p:cNvSpPr>
            <a:spLocks noGrp="1" noChangeArrowheads="1"/>
          </p:cNvSpPr>
          <p:nvPr>
            <p:ph type="body" sz="half" idx="2"/>
          </p:nvPr>
        </p:nvSpPr>
        <p:spPr>
          <a:xfrm>
            <a:off x="6197600" y="3810000"/>
            <a:ext cx="5384800" cy="2084388"/>
          </a:xfrm>
        </p:spPr>
        <p:txBody>
          <a:bodyPr/>
          <a:lstStyle/>
          <a:p>
            <a:pPr marL="228600" indent="-228600" eaLnBrk="1" hangingPunct="1">
              <a:lnSpc>
                <a:spcPct val="90000"/>
              </a:lnSpc>
              <a:buFont typeface="Wingdings" pitchFamily="2" charset="2"/>
              <a:buChar char="§"/>
            </a:pPr>
            <a:r>
              <a:rPr lang="en-US" altLang="zh-TW" sz="2200" smtClean="0">
                <a:ea typeface="新細明體" charset="-120"/>
              </a:rPr>
              <a:t>The meaning of the association can be refined with:</a:t>
            </a:r>
          </a:p>
          <a:p>
            <a:pPr lvl="1" eaLnBrk="1" hangingPunct="1">
              <a:lnSpc>
                <a:spcPct val="90000"/>
              </a:lnSpc>
            </a:pPr>
            <a:r>
              <a:rPr lang="en-US" altLang="zh-TW" sz="2200" smtClean="0">
                <a:ea typeface="新細明體" charset="-120"/>
              </a:rPr>
              <a:t>Multiplicity</a:t>
            </a:r>
          </a:p>
          <a:p>
            <a:pPr lvl="1" eaLnBrk="1" hangingPunct="1">
              <a:lnSpc>
                <a:spcPct val="90000"/>
              </a:lnSpc>
            </a:pPr>
            <a:r>
              <a:rPr lang="en-US" altLang="zh-TW" sz="2200" smtClean="0">
                <a:ea typeface="新細明體" charset="-120"/>
              </a:rPr>
              <a:t>Direction</a:t>
            </a:r>
          </a:p>
          <a:p>
            <a:pPr lvl="1" eaLnBrk="1" hangingPunct="1">
              <a:lnSpc>
                <a:spcPct val="90000"/>
              </a:lnSpc>
            </a:pPr>
            <a:r>
              <a:rPr lang="en-US" altLang="zh-TW" sz="2200" smtClean="0">
                <a:ea typeface="新細明體" charset="-120"/>
              </a:rPr>
              <a:t>Labels</a:t>
            </a:r>
          </a:p>
        </p:txBody>
      </p:sp>
      <p:pic>
        <p:nvPicPr>
          <p:cNvPr id="15365" name="Picture 23"/>
          <p:cNvPicPr>
            <a:picLocks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1320800" y="1430338"/>
            <a:ext cx="8940800" cy="2406650"/>
          </a:xfrm>
        </p:spPr>
      </p:pic>
    </p:spTree>
    <p:extLst>
      <p:ext uri="{BB962C8B-B14F-4D97-AF65-F5344CB8AC3E}">
        <p14:creationId xmlns:p14="http://schemas.microsoft.com/office/powerpoint/2010/main" val="31279913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176</TotalTime>
  <Words>2124</Words>
  <Application>Microsoft Office PowerPoint</Application>
  <PresentationFormat>自訂</PresentationFormat>
  <Paragraphs>287</Paragraphs>
  <Slides>40</Slides>
  <Notes>20</Notes>
  <HiddenSlides>0</HiddenSlides>
  <MMClips>0</MMClips>
  <ScaleCrop>false</ScaleCrop>
  <HeadingPairs>
    <vt:vector size="4" baseType="variant">
      <vt:variant>
        <vt:lpstr>佈景主題</vt:lpstr>
      </vt:variant>
      <vt:variant>
        <vt:i4>1</vt:i4>
      </vt:variant>
      <vt:variant>
        <vt:lpstr>投影片標題</vt:lpstr>
      </vt:variant>
      <vt:variant>
        <vt:i4>40</vt:i4>
      </vt:variant>
    </vt:vector>
  </HeadingPairs>
  <TitlesOfParts>
    <vt:vector size="41" baseType="lpstr">
      <vt:lpstr>Retrospect</vt:lpstr>
      <vt:lpstr>Use Case Analysis</vt:lpstr>
      <vt:lpstr>Learning Objectives</vt:lpstr>
      <vt:lpstr>What is a Use Case?</vt:lpstr>
      <vt:lpstr>Role of Use Cases</vt:lpstr>
      <vt:lpstr>Use Cases</vt:lpstr>
      <vt:lpstr>Use Case Styles</vt:lpstr>
      <vt:lpstr>Elements of a Use Case</vt:lpstr>
      <vt:lpstr>Definitions and Symbols</vt:lpstr>
      <vt:lpstr>Association</vt:lpstr>
      <vt:lpstr>Use Case Association</vt:lpstr>
      <vt:lpstr>Depends On Relationship</vt:lpstr>
      <vt:lpstr>Inheritence of Actors</vt:lpstr>
      <vt:lpstr>Using Generalization</vt:lpstr>
      <vt:lpstr>Includes</vt:lpstr>
      <vt:lpstr>Extends</vt:lpstr>
      <vt:lpstr>Example: A Sales Report System</vt:lpstr>
      <vt:lpstr>Example: Sending Email</vt:lpstr>
      <vt:lpstr>The Process of Requirements  Use-Case Modeling</vt:lpstr>
      <vt:lpstr>Step 1: identify Business Actors</vt:lpstr>
      <vt:lpstr>Step 2: Identify Business Requirements Use Cases</vt:lpstr>
      <vt:lpstr>Step 2: Identify Business Requirements Use Cases (cont.)</vt:lpstr>
      <vt:lpstr>Sample Use-Case Glossary</vt:lpstr>
      <vt:lpstr>Step 3: Construct Use-Case Diagram</vt:lpstr>
      <vt:lpstr>Step 4: Document Use-Case Scenarios</vt:lpstr>
      <vt:lpstr>Sample High-Level Version of a Use-Case Scenario</vt:lpstr>
      <vt:lpstr>Expanded Version of a Use-Case Scenario</vt:lpstr>
      <vt:lpstr>Expanded Version of a Use-Case Scenario</vt:lpstr>
      <vt:lpstr>Sample Expanded Version  of a Use-Case Narrative (cont)</vt:lpstr>
      <vt:lpstr>In Class Exercise</vt:lpstr>
      <vt:lpstr>Use Case Basic Information</vt:lpstr>
      <vt:lpstr>Normal Course</vt:lpstr>
      <vt:lpstr>Exceptions</vt:lpstr>
      <vt:lpstr>Use Cases in Sequence</vt:lpstr>
      <vt:lpstr>Preconditions and Postconditions</vt:lpstr>
      <vt:lpstr>Fully-Dressed Use Case Format</vt:lpstr>
      <vt:lpstr>Fully-Dressed Use Case Format, con’t.</vt:lpstr>
      <vt:lpstr>Use Case Practical Tips</vt:lpstr>
      <vt:lpstr>Use Cases and the Functional Requirements</vt:lpstr>
      <vt:lpstr>Detailed Functional Requirements</vt:lpstr>
      <vt:lpstr>Creating Use Cases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Systems Analyst and Information Systems Development</dc:title>
  <dc:creator>Roberta M Roth</dc:creator>
  <cp:lastModifiedBy>buddhist</cp:lastModifiedBy>
  <cp:revision>37</cp:revision>
  <dcterms:created xsi:type="dcterms:W3CDTF">2014-11-25T14:35:21Z</dcterms:created>
  <dcterms:modified xsi:type="dcterms:W3CDTF">2015-03-31T00:54:15Z</dcterms:modified>
</cp:coreProperties>
</file>