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80" r:id="rId22"/>
    <p:sldId id="276" r:id="rId23"/>
    <p:sldId id="278" r:id="rId24"/>
    <p:sldId id="279" r:id="rId25"/>
    <p:sldId id="277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5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65C9FC5-9260-428E-AC47-1061662DF748}" type="slidenum">
              <a:rPr lang="en-US" altLang="zh-TW" smtClean="0">
                <a:latin typeface="Tahoma" pitchFamily="34" charset="0"/>
              </a:rPr>
              <a:pPr eaLnBrk="1" hangingPunct="1"/>
              <a:t>38</a:t>
            </a:fld>
            <a:endParaRPr lang="en-US" altLang="zh-TW" smtClean="0">
              <a:latin typeface="Tahom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0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8150AF-7BE6-4030-9025-EFB940695FAB}" type="slidenum">
              <a:rPr lang="en-US" altLang="zh-TW" smtClean="0">
                <a:latin typeface="Tahoma" pitchFamily="34" charset="0"/>
              </a:rPr>
              <a:pPr eaLnBrk="1" hangingPunct="1"/>
              <a:t>39</a:t>
            </a:fld>
            <a:endParaRPr lang="en-US" altLang="zh-TW" smtClean="0">
              <a:latin typeface="Tahom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6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DE6E890-B251-48AF-8F03-48C9A5DED598}" type="slidenum">
              <a:rPr lang="en-US" altLang="zh-TW" smtClean="0">
                <a:latin typeface="Tahoma" pitchFamily="34" charset="0"/>
              </a:rPr>
              <a:pPr eaLnBrk="1" hangingPunct="1"/>
              <a:t>40</a:t>
            </a:fld>
            <a:endParaRPr lang="en-US" altLang="zh-TW" smtClean="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30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79C195E-9901-494D-8DC1-51A0CBD4CBCE}" type="slidenum">
              <a:rPr lang="en-US" altLang="zh-TW" smtClean="0">
                <a:latin typeface="Tahoma" pitchFamily="34" charset="0"/>
              </a:rPr>
              <a:pPr eaLnBrk="1" hangingPunct="1"/>
              <a:t>41</a:t>
            </a:fld>
            <a:endParaRPr lang="en-US" altLang="zh-TW" smtClean="0">
              <a:latin typeface="Tahom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6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3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AF737D-879A-460C-9A5D-6D59817C1182}" type="slidenum">
              <a:rPr lang="en-US" altLang="zh-TW" smtClean="0">
                <a:latin typeface="Tahoma" pitchFamily="34" charset="0"/>
              </a:rPr>
              <a:pPr eaLnBrk="1" hangingPunct="1"/>
              <a:t>42</a:t>
            </a:fld>
            <a:endParaRPr lang="en-US" altLang="zh-TW" smtClean="0">
              <a:latin typeface="Tahom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7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9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dirty="0" err="1" smtClean="0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92918" y="1676401"/>
            <a:ext cx="7962762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Store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Most information systems capture data for later use.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</a:t>
            </a:r>
            <a:r>
              <a:rPr lang="en-US" sz="2600" dirty="0" smtClean="0">
                <a:solidFill>
                  <a:prstClr val="black"/>
                </a:solidFill>
              </a:rPr>
              <a:t>data </a:t>
            </a:r>
            <a:r>
              <a:rPr lang="en-US" sz="2600" dirty="0">
                <a:solidFill>
                  <a:prstClr val="black"/>
                </a:solidFill>
              </a:rPr>
              <a:t>store is a collection of data that is stored in some </a:t>
            </a:r>
            <a:r>
              <a:rPr lang="en-US" sz="2600" dirty="0" smtClean="0">
                <a:solidFill>
                  <a:prstClr val="black"/>
                </a:solidFill>
              </a:rPr>
              <a:t>way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 the following: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number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name (noun)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Description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One or more input data flows (somewhere in process model)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One or more output data flows (somewhere in process model)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60174"/>
            <a:ext cx="2276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92918" y="1676401"/>
            <a:ext cx="7962762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</a:t>
            </a:r>
            <a:r>
              <a:rPr lang="en-US" sz="3000" dirty="0" smtClean="0">
                <a:solidFill>
                  <a:prstClr val="black"/>
                </a:solidFill>
              </a:rPr>
              <a:t>Store, </a:t>
            </a:r>
            <a:r>
              <a:rPr lang="en-US" sz="3000" dirty="0" err="1" smtClean="0">
                <a:solidFill>
                  <a:prstClr val="black"/>
                </a:solidFill>
              </a:rPr>
              <a:t>con’t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  <a:endParaRPr lang="en-US" sz="30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If </a:t>
            </a:r>
            <a:r>
              <a:rPr lang="en-US" sz="2600" u="sng" dirty="0">
                <a:solidFill>
                  <a:prstClr val="black"/>
                </a:solidFill>
              </a:rPr>
              <a:t>data flows</a:t>
            </a:r>
            <a:r>
              <a:rPr lang="en-US" sz="2600" dirty="0">
                <a:solidFill>
                  <a:prstClr val="black"/>
                </a:solidFill>
              </a:rPr>
              <a:t> are data in motion, think of </a:t>
            </a:r>
            <a:r>
              <a:rPr lang="en-US" sz="2600" u="sng" dirty="0">
                <a:solidFill>
                  <a:prstClr val="black"/>
                </a:solidFill>
              </a:rPr>
              <a:t>data stores</a:t>
            </a:r>
            <a:r>
              <a:rPr lang="en-US" sz="2600" dirty="0">
                <a:solidFill>
                  <a:prstClr val="black"/>
                </a:solidFill>
              </a:rPr>
              <a:t> as data at rest.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Data stores should describe “things” about which the business wants to store data.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Data flows leaving the data store are data retrievals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Data </a:t>
            </a:r>
            <a:r>
              <a:rPr lang="en-US" sz="2600" dirty="0" smtClean="0">
                <a:solidFill>
                  <a:prstClr val="black"/>
                </a:solidFill>
              </a:rPr>
              <a:t>flows entering the data store are updates </a:t>
            </a:r>
            <a:r>
              <a:rPr lang="en-US" sz="2600" dirty="0">
                <a:solidFill>
                  <a:prstClr val="black"/>
                </a:solidFill>
              </a:rPr>
              <a:t>or </a:t>
            </a:r>
            <a:r>
              <a:rPr lang="en-US" sz="2600" dirty="0" smtClean="0">
                <a:solidFill>
                  <a:prstClr val="black"/>
                </a:solidFill>
              </a:rPr>
              <a:t>new data added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60174"/>
            <a:ext cx="2276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86125" y="1676401"/>
            <a:ext cx="7371639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External entity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person, organization, or system that is external to the </a:t>
            </a:r>
            <a:r>
              <a:rPr lang="en-US" sz="2600" dirty="0" smtClean="0">
                <a:solidFill>
                  <a:prstClr val="black"/>
                </a:solidFill>
              </a:rPr>
              <a:t>system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Has interactions </a:t>
            </a:r>
            <a:r>
              <a:rPr lang="en-US" sz="2600" dirty="0">
                <a:solidFill>
                  <a:prstClr val="black"/>
                </a:solidFill>
              </a:rPr>
              <a:t>with </a:t>
            </a:r>
            <a:r>
              <a:rPr lang="en-US" sz="2600" dirty="0" smtClean="0">
                <a:solidFill>
                  <a:prstClr val="black"/>
                </a:solidFill>
              </a:rPr>
              <a:t>the system (adds data to system or </a:t>
            </a:r>
            <a:r>
              <a:rPr lang="en-US" sz="2600" dirty="0" smtClean="0">
                <a:solidFill>
                  <a:prstClr val="black"/>
                </a:solidFill>
              </a:rPr>
              <a:t>receives </a:t>
            </a:r>
            <a:r>
              <a:rPr lang="en-US" sz="2600" dirty="0" smtClean="0">
                <a:solidFill>
                  <a:prstClr val="black"/>
                </a:solidFill>
              </a:rPr>
              <a:t>data from system)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 the following: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name (noun)</a:t>
            </a:r>
          </a:p>
          <a:p>
            <a:pPr marL="1408176" lvl="3" indent="-457200"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Description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7258"/>
            <a:ext cx="1457325" cy="17240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Depicting Business Processes with DFDs</a:t>
            </a:r>
          </a:p>
        </p:txBody>
      </p:sp>
      <p:sp>
        <p:nvSpPr>
          <p:cNvPr id="17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Business processes are too complex to be shown on a single </a:t>
            </a:r>
            <a:r>
              <a:rPr lang="en-US" sz="3000" dirty="0" smtClean="0">
                <a:solidFill>
                  <a:prstClr val="black"/>
                </a:solidFill>
              </a:rPr>
              <a:t>DFD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A deliberate hierarchy is created with multiple “levels” of DFDs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To build the hierarchy, use </a:t>
            </a:r>
            <a:r>
              <a:rPr lang="en-US" sz="3000" i="1" dirty="0" smtClean="0">
                <a:solidFill>
                  <a:schemeClr val="accent3">
                    <a:lumMod val="75000"/>
                  </a:schemeClr>
                </a:solidFill>
              </a:rPr>
              <a:t>Decomposition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Child diagrams show a portion of the parent diagram in greater detail</a:t>
            </a:r>
          </a:p>
        </p:txBody>
      </p:sp>
    </p:spTree>
    <p:extLst>
      <p:ext uri="{BB962C8B-B14F-4D97-AF65-F5344CB8AC3E}">
        <p14:creationId xmlns:p14="http://schemas.microsoft.com/office/powerpoint/2010/main" val="198727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60586"/>
            <a:ext cx="3200400" cy="3379124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Context Diagram decomposes into Level 0 diagram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53" y="368803"/>
            <a:ext cx="7733521" cy="61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5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Processes on Level 0 diagram each decompose into separate Level 1 </a:t>
            </a:r>
            <a:r>
              <a:rPr lang="en-US" dirty="0" smtClean="0"/>
              <a:t>diagrams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Processes on Level 1 diagrams may or may not be decomposed into separate Level 2 diagrams.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Processes are decomposed until each process is a single-purpose, </a:t>
            </a:r>
            <a:r>
              <a:rPr lang="en-US" i="1" dirty="0" smtClean="0"/>
              <a:t>primitive</a:t>
            </a:r>
            <a:r>
              <a:rPr lang="en-US" dirty="0" smtClean="0"/>
              <a:t> process.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80617"/>
            <a:ext cx="4165150" cy="2218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79" y="2756347"/>
            <a:ext cx="3709685" cy="1530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93" y="4389750"/>
            <a:ext cx="3794156" cy="2135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67" y="2756347"/>
            <a:ext cx="4107150" cy="15309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168479" y="2299551"/>
            <a:ext cx="632121" cy="3573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65750" y="2299552"/>
            <a:ext cx="2616650" cy="3543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0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143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information presented at one level of a DFD is accurately represented in the next level DFD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flows on parent diagram are carried down to child diagram.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diagram adds new processes and new data flows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sp>
        <p:nvSpPr>
          <p:cNvPr id="144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Top-level DFD in every process model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context into which the business process fits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overall business process as just one process (process ‘zero’)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all the external entities that receive information from or contribute information to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14" y="364281"/>
            <a:ext cx="4314825" cy="1295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222074" y="2121448"/>
            <a:ext cx="978523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all the major processes that comprise the overall system – the internal components of process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the major processes are interrelated by data flows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external entities and the major processes with which they interact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data via the data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34" y="-5692"/>
            <a:ext cx="4165150" cy="221893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097280" y="1737360"/>
            <a:ext cx="9828362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one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diagram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major process on the level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processes that comprise a single process on the level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information moves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and from each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these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parent process is decomposed into,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say,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child processes,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these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child processes wholly and completely make up the parent process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1" y="206379"/>
            <a:ext cx="3709685" cy="15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Explain the rules and style guidelines for data flow diagrams.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Describe </a:t>
            </a:r>
            <a:r>
              <a:rPr lang="en-US" sz="2400" dirty="0">
                <a:solidFill>
                  <a:prstClr val="black"/>
                </a:solidFill>
              </a:rPr>
              <a:t>the process used to create data flow diagrams.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Create </a:t>
            </a:r>
            <a:r>
              <a:rPr lang="en-US" sz="2400" dirty="0">
                <a:solidFill>
                  <a:prstClr val="black"/>
                </a:solidFill>
              </a:rPr>
              <a:t>data flow diagrams.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15" y="425339"/>
            <a:ext cx="8229600" cy="1251062"/>
          </a:xfrm>
        </p:spPr>
        <p:txBody>
          <a:bodyPr>
            <a:normAutofit/>
          </a:bodyPr>
          <a:lstStyle/>
          <a:p>
            <a:r>
              <a:rPr lang="en-US" dirty="0"/>
              <a:t>Level 2 Diagrams</a:t>
            </a:r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321279" y="1670651"/>
            <a:ext cx="8229600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all processes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 a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process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level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diagram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information moves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and from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 diagrams may not be needed for all level 1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numbering each process helps the user understand where the process fits into the overall system</a:t>
            </a:r>
          </a:p>
        </p:txBody>
      </p:sp>
    </p:spTree>
    <p:extLst>
      <p:ext uri="{BB962C8B-B14F-4D97-AF65-F5344CB8AC3E}">
        <p14:creationId xmlns:p14="http://schemas.microsoft.com/office/powerpoint/2010/main" val="13202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015" y="425339"/>
            <a:ext cx="8229600" cy="1251062"/>
          </a:xfrm>
        </p:spPr>
        <p:txBody>
          <a:bodyPr>
            <a:normAutofit/>
          </a:bodyPr>
          <a:lstStyle/>
          <a:p>
            <a:r>
              <a:rPr lang="en-US" dirty="0" smtClean="0"/>
              <a:t>Diagram Numbering</a:t>
            </a:r>
            <a:endParaRPr lang="en-US" dirty="0"/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321279" y="1670651"/>
            <a:ext cx="8229600" cy="4625609"/>
          </a:xfrm>
        </p:spPr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numbering each process helps the user understand where the process fits into the overall </a:t>
            </a:r>
            <a:r>
              <a:rPr lang="en-US" sz="3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 is always “Process 0”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 processes are always numbered with integer value (1, 2, 3, etc.)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processes always have one “dot”: parent number “dot” unique number (1.1, 1.2, 1.3, etc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 processes always have two “dots”: parent number “dot” unique number (1.1.1, 1.1.2, 1.1.3, etc.)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Data Flows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 process can produce different data flows given different conditions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show both data flows and use the process description to explain why they are alternatives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-- alternative data flows often accompany processes with IF statements</a:t>
            </a:r>
          </a:p>
        </p:txBody>
      </p:sp>
    </p:spTree>
    <p:extLst>
      <p:ext uri="{BB962C8B-B14F-4D97-AF65-F5344CB8AC3E}">
        <p14:creationId xmlns:p14="http://schemas.microsoft.com/office/powerpoint/2010/main" val="3212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Descriptions</a:t>
            </a:r>
          </a:p>
        </p:txBody>
      </p:sp>
      <p:sp>
        <p:nvSpPr>
          <p:cNvPr id="17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Text-based process descriptions provide more information about the process than the DFD alone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tools enable easy creation of descriptions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logic underlying the process is quite complex, more detail may be needed in the form of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English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tables</a:t>
            </a:r>
          </a:p>
        </p:txBody>
      </p:sp>
    </p:spTree>
    <p:extLst>
      <p:ext uri="{BB962C8B-B14F-4D97-AF65-F5344CB8AC3E}">
        <p14:creationId xmlns:p14="http://schemas.microsoft.com/office/powerpoint/2010/main" val="33778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Entry of Process Description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23836"/>
            <a:ext cx="4223398" cy="64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7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Your Turn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At this point in the process it is easy to lose track of the “big picture”.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Describe the </a:t>
            </a:r>
            <a:r>
              <a:rPr lang="en-US" sz="3000" dirty="0" smtClean="0">
                <a:solidFill>
                  <a:prstClr val="black"/>
                </a:solidFill>
              </a:rPr>
              <a:t>contribution of data </a:t>
            </a:r>
            <a:r>
              <a:rPr lang="en-US" sz="3000" dirty="0">
                <a:solidFill>
                  <a:prstClr val="black"/>
                </a:solidFill>
              </a:rPr>
              <a:t>flows, data stores, and </a:t>
            </a:r>
            <a:r>
              <a:rPr lang="en-US" sz="3000" dirty="0" smtClean="0">
                <a:solidFill>
                  <a:prstClr val="black"/>
                </a:solidFill>
              </a:rPr>
              <a:t>processes</a:t>
            </a:r>
            <a:r>
              <a:rPr lang="en-US" sz="3000" dirty="0">
                <a:solidFill>
                  <a:prstClr val="black"/>
                </a:solidFill>
              </a:rPr>
              <a:t> </a:t>
            </a:r>
            <a:r>
              <a:rPr lang="en-US" sz="3000" dirty="0" smtClean="0">
                <a:solidFill>
                  <a:prstClr val="black"/>
                </a:solidFill>
              </a:rPr>
              <a:t>to a process model.</a:t>
            </a:r>
            <a:endParaRPr lang="en-US" sz="30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Describe in your own words the relationship between the </a:t>
            </a:r>
            <a:r>
              <a:rPr lang="en-US" sz="3000" dirty="0" smtClean="0">
                <a:solidFill>
                  <a:prstClr val="black"/>
                </a:solidFill>
              </a:rPr>
              <a:t>DFDs </a:t>
            </a:r>
            <a:r>
              <a:rPr lang="en-US" sz="3000" dirty="0">
                <a:solidFill>
                  <a:prstClr val="black"/>
                </a:solidFill>
              </a:rPr>
              <a:t>and the ultimate new application being developed.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dfds</a:t>
            </a:r>
            <a:r>
              <a:rPr lang="en-US" dirty="0" smtClean="0"/>
              <a:t> are developed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DFDs</a:t>
            </a:r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470743" cy="4023360"/>
          </a:xfrm>
        </p:spPr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Build the context </a:t>
            </a:r>
            <a:r>
              <a:rPr lang="en-US" sz="3000" dirty="0" smtClean="0">
                <a:solidFill>
                  <a:prstClr val="black"/>
                </a:solidFill>
              </a:rPr>
              <a:t>diagram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Identify the external entities and the major inflows they supply and the outflows they receive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Identify all major processes encompassed by the Context Diagram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Each major event / use case is “handled” by a process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Create </a:t>
            </a:r>
            <a:r>
              <a:rPr lang="en-US" sz="3000" dirty="0">
                <a:solidFill>
                  <a:prstClr val="black"/>
                </a:solidFill>
              </a:rPr>
              <a:t>DFD </a:t>
            </a:r>
            <a:r>
              <a:rPr lang="en-US" sz="3000" dirty="0" smtClean="0">
                <a:solidFill>
                  <a:prstClr val="black"/>
                </a:solidFill>
              </a:rPr>
              <a:t>“fragments” </a:t>
            </a:r>
            <a:r>
              <a:rPr lang="en-US" sz="3000" dirty="0">
                <a:solidFill>
                  <a:prstClr val="black"/>
                </a:solidFill>
              </a:rPr>
              <a:t>for each event / use </a:t>
            </a:r>
            <a:r>
              <a:rPr lang="en-US" sz="3000" dirty="0" smtClean="0">
                <a:solidFill>
                  <a:prstClr val="black"/>
                </a:solidFill>
              </a:rPr>
              <a:t>case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Each DFD fragment is a </a:t>
            </a:r>
            <a:r>
              <a:rPr lang="en-US" sz="2600" dirty="0" smtClean="0">
                <a:solidFill>
                  <a:prstClr val="black"/>
                </a:solidFill>
              </a:rPr>
              <a:t>mini-diagram </a:t>
            </a:r>
            <a:r>
              <a:rPr lang="en-US" sz="2600" dirty="0">
                <a:solidFill>
                  <a:prstClr val="black"/>
                </a:solidFill>
              </a:rPr>
              <a:t>showing the process and the external entities and data stores with which it interacts.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Building </a:t>
            </a:r>
            <a:r>
              <a:rPr lang="en-US" dirty="0" smtClean="0"/>
              <a:t>DFDs,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470743" cy="4023360"/>
          </a:xfrm>
        </p:spPr>
        <p:txBody>
          <a:bodyPr>
            <a:no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Organize </a:t>
            </a:r>
            <a:r>
              <a:rPr lang="en-US" sz="3000" dirty="0">
                <a:solidFill>
                  <a:prstClr val="black"/>
                </a:solidFill>
              </a:rPr>
              <a:t>DFD fragments into level </a:t>
            </a:r>
            <a:r>
              <a:rPr lang="en-US" sz="3000" dirty="0" smtClean="0">
                <a:solidFill>
                  <a:prstClr val="black"/>
                </a:solidFill>
              </a:rPr>
              <a:t>0 </a:t>
            </a:r>
            <a:r>
              <a:rPr lang="en-US" sz="3000" dirty="0">
                <a:solidFill>
                  <a:prstClr val="black"/>
                </a:solidFill>
              </a:rPr>
              <a:t>diagram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Decompose </a:t>
            </a:r>
            <a:r>
              <a:rPr lang="en-US" sz="3000" dirty="0" smtClean="0">
                <a:solidFill>
                  <a:prstClr val="black"/>
                </a:solidFill>
              </a:rPr>
              <a:t>each level 0 process </a:t>
            </a:r>
            <a:r>
              <a:rPr lang="en-US" sz="3000" dirty="0">
                <a:solidFill>
                  <a:prstClr val="black"/>
                </a:solidFill>
              </a:rPr>
              <a:t>into </a:t>
            </a:r>
            <a:r>
              <a:rPr lang="en-US" sz="3000" dirty="0" smtClean="0">
                <a:solidFill>
                  <a:prstClr val="black"/>
                </a:solidFill>
              </a:rPr>
              <a:t>a level </a:t>
            </a:r>
            <a:r>
              <a:rPr lang="en-US" sz="3000" dirty="0">
                <a:solidFill>
                  <a:prstClr val="black"/>
                </a:solidFill>
              </a:rPr>
              <a:t>1 </a:t>
            </a:r>
            <a:r>
              <a:rPr lang="en-US" sz="3000" dirty="0" smtClean="0">
                <a:solidFill>
                  <a:prstClr val="black"/>
                </a:solidFill>
              </a:rPr>
              <a:t>diagram; </a:t>
            </a:r>
            <a:r>
              <a:rPr lang="en-US" sz="3000" dirty="0">
                <a:solidFill>
                  <a:prstClr val="black"/>
                </a:solidFill>
              </a:rPr>
              <a:t>decompose level 1 processes into level 2 diagrams as needed; etc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Validate </a:t>
            </a:r>
            <a:r>
              <a:rPr lang="en-US" sz="3000" dirty="0">
                <a:solidFill>
                  <a:prstClr val="black"/>
                </a:solidFill>
              </a:rPr>
              <a:t>DFDs with user to ensure completeness and correctness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DFDs start with events, use cases and the requirements definition</a:t>
            </a:r>
          </a:p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The </a:t>
            </a:r>
            <a:r>
              <a:rPr lang="en-US" sz="3000" dirty="0">
                <a:solidFill>
                  <a:prstClr val="black"/>
                </a:solidFill>
              </a:rPr>
              <a:t>DFDs </a:t>
            </a:r>
            <a:r>
              <a:rPr lang="en-US" sz="3000" dirty="0" smtClean="0">
                <a:solidFill>
                  <a:prstClr val="black"/>
                </a:solidFill>
              </a:rPr>
              <a:t>often flow directly from </a:t>
            </a:r>
            <a:r>
              <a:rPr lang="en-US" sz="3000" dirty="0">
                <a:solidFill>
                  <a:prstClr val="black"/>
                </a:solidFill>
              </a:rPr>
              <a:t>the use cases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Names of use cases become </a:t>
            </a:r>
            <a:r>
              <a:rPr lang="en-US" sz="2600" dirty="0" smtClean="0">
                <a:solidFill>
                  <a:prstClr val="black"/>
                </a:solidFill>
              </a:rPr>
              <a:t>major processes on the Level 0 diagram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Steps in the use case become processes on the Level 1 diagram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Inputs </a:t>
            </a:r>
            <a:r>
              <a:rPr lang="en-US" sz="2600" dirty="0">
                <a:solidFill>
                  <a:prstClr val="black"/>
                </a:solidFill>
              </a:rPr>
              <a:t>and outputs become data </a:t>
            </a:r>
            <a:r>
              <a:rPr lang="en-US" sz="2600" dirty="0" smtClean="0">
                <a:solidFill>
                  <a:prstClr val="black"/>
                </a:solidFill>
              </a:rPr>
              <a:t>flows on the Level 1 diagram (and below)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Process model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formal way of representing how a business process operates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Illustrate activities that are performed and how data moves between them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i="1" dirty="0" smtClean="0">
                <a:solidFill>
                  <a:schemeClr val="accent3">
                    <a:lumMod val="75000"/>
                  </a:schemeClr>
                </a:solidFill>
              </a:rPr>
              <a:t>Logical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process models describe processes without suggesting how they are </a:t>
            </a:r>
            <a:r>
              <a:rPr lang="en-US" sz="2600" dirty="0" smtClean="0">
                <a:solidFill>
                  <a:prstClr val="black"/>
                </a:solidFill>
              </a:rPr>
              <a:t>conducted.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i="1" dirty="0">
                <a:solidFill>
                  <a:schemeClr val="accent3">
                    <a:lumMod val="75000"/>
                  </a:schemeClr>
                </a:solidFill>
              </a:rPr>
              <a:t>Physical</a:t>
            </a:r>
            <a:r>
              <a:rPr lang="en-US" sz="2600" dirty="0">
                <a:solidFill>
                  <a:prstClr val="black"/>
                </a:solidFill>
              </a:rPr>
              <a:t> process models include process implementation </a:t>
            </a:r>
            <a:r>
              <a:rPr lang="en-US" sz="2600" dirty="0" smtClean="0">
                <a:solidFill>
                  <a:prstClr val="black"/>
                </a:solidFill>
              </a:rPr>
              <a:t>information</a:t>
            </a:r>
            <a:endParaRPr lang="en-US" sz="24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Data flow diagramming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A popular technique for creating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– Developing DFDs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Creating the Context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623" y="1328896"/>
            <a:ext cx="8048377" cy="33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Create a DFD “fragment” based on a use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62" y="-1"/>
            <a:ext cx="5950411" cy="65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5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Merge DFD “fragment” diagrams into the Level 0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91" y="1"/>
            <a:ext cx="5367188" cy="3687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43" y="3719682"/>
            <a:ext cx="6172348" cy="27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Develop Level 1 diagrams for every process on the Level 0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62" y="50761"/>
            <a:ext cx="6021715" cy="64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5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Developing DFDs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Develop Level 2 diagrams for any process on a Level 1 diagram that appears busy or complex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527050"/>
            <a:ext cx="80645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56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DFDs for Quality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89" y="313233"/>
            <a:ext cx="8008811" cy="60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77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DFD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07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Syntax errors – violating “drawing” </a:t>
            </a:r>
            <a:r>
              <a:rPr lang="en-US" sz="3000" dirty="0" smtClean="0">
                <a:solidFill>
                  <a:prstClr val="black"/>
                </a:solidFill>
              </a:rPr>
              <a:t>rules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Every data flow must connect to a </a:t>
            </a:r>
            <a:r>
              <a:rPr lang="en-US" sz="2600" dirty="0" smtClean="0">
                <a:solidFill>
                  <a:prstClr val="black"/>
                </a:solidFill>
              </a:rPr>
              <a:t>process.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Every process must have at least one inflow and one outflow.</a:t>
            </a: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Semantics errors – errors in the meaning of the </a:t>
            </a:r>
            <a:r>
              <a:rPr lang="en-US" sz="3000" dirty="0" smtClean="0">
                <a:solidFill>
                  <a:prstClr val="black"/>
                </a:solidFill>
              </a:rPr>
              <a:t>diagrams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Walk-through diagrams with </a:t>
            </a:r>
            <a:r>
              <a:rPr lang="en-US" sz="2600" dirty="0" smtClean="0">
                <a:solidFill>
                  <a:prstClr val="black"/>
                </a:solidFill>
              </a:rPr>
              <a:t>users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Verify that inputs shown are logically sufficient to produce the outputs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Check for consistent levels of decomposition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Check for consistent use of terminology</a:t>
            </a:r>
            <a:endParaRPr lang="en-US" sz="26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endParaRPr lang="en-US" sz="30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73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4A13-59A4-46F3-8A8A-782B8F561F18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966" y="97970"/>
            <a:ext cx="10502900" cy="881743"/>
          </a:xfrm>
        </p:spPr>
        <p:txBody>
          <a:bodyPr/>
          <a:lstStyle/>
          <a:p>
            <a:r>
              <a:rPr lang="en-US" altLang="zh-TW" sz="3200" dirty="0"/>
              <a:t>Typical Errors that Can Occur in a Data Flow </a:t>
            </a:r>
            <a:r>
              <a:rPr lang="en-US" altLang="zh-TW" sz="3200" dirty="0" smtClean="0"/>
              <a:t>Diagram</a:t>
            </a:r>
            <a:endParaRPr lang="en-US" altLang="zh-TW" sz="3200" dirty="0"/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49" y="1111052"/>
            <a:ext cx="9282793" cy="55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23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/>
              <a:t>© 2011 Pearson Education, Inc.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6023FF6-7608-4B9E-B3D0-A487CB6AF1B5}" type="slidenum">
              <a:rPr lang="en-US" altLang="zh-TW" smtClean="0">
                <a:latin typeface="Arial Black" pitchFamily="34" charset="0"/>
              </a:rPr>
              <a:pPr eaLnBrk="1" hangingPunct="1"/>
              <a:t>38</a:t>
            </a:fld>
            <a:endParaRPr lang="en-US" altLang="zh-TW" smtClean="0">
              <a:latin typeface="Arial Black" pitchFamily="34" charset="0"/>
            </a:endParaRPr>
          </a:p>
        </p:txBody>
      </p:sp>
      <p:sp>
        <p:nvSpPr>
          <p:cNvPr id="38916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>
                <a:ea typeface="新細明體" pitchFamily="18" charset="-120"/>
              </a:rPr>
              <a:t>Chapter 7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Logic with Decision Tables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Decision table</a:t>
            </a:r>
            <a:r>
              <a:rPr lang="en-US" altLang="en-US" smtClean="0"/>
              <a:t>: a matrix representation of the logic of a decision which specifies the possible conditions for the decision and the resulting actions.</a:t>
            </a:r>
          </a:p>
          <a:p>
            <a:pPr eaLnBrk="1" hangingPunct="1"/>
            <a:r>
              <a:rPr lang="en-US" altLang="en-US" smtClean="0"/>
              <a:t>Best used for complicated decision logic.</a:t>
            </a:r>
          </a:p>
        </p:txBody>
      </p:sp>
    </p:spTree>
    <p:extLst>
      <p:ext uri="{BB962C8B-B14F-4D97-AF65-F5344CB8AC3E}">
        <p14:creationId xmlns:p14="http://schemas.microsoft.com/office/powerpoint/2010/main" val="8191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/>
              <a:t>© 2011 Pearson Education, Inc.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154D71C-7DF6-4E66-9454-B23DBE9CD1C5}" type="slidenum">
              <a:rPr lang="en-US" altLang="zh-TW" smtClean="0">
                <a:latin typeface="Arial Black" pitchFamily="34" charset="0"/>
              </a:rPr>
              <a:pPr eaLnBrk="1" hangingPunct="1"/>
              <a:t>39</a:t>
            </a:fld>
            <a:endParaRPr lang="en-US" altLang="zh-TW" smtClean="0">
              <a:latin typeface="Arial Black" pitchFamily="34" charset="0"/>
            </a:endParaRPr>
          </a:p>
        </p:txBody>
      </p:sp>
      <p:sp>
        <p:nvSpPr>
          <p:cNvPr id="39940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>
                <a:ea typeface="新細明體" pitchFamily="18" charset="-120"/>
              </a:rPr>
              <a:t>Chapter 7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Logic with Decision Tables (Cont.)</a:t>
            </a:r>
            <a:endParaRPr lang="en-US" altLang="en-US" sz="2400" smtClean="0">
              <a:solidFill>
                <a:srgbClr val="000000"/>
              </a:solidFill>
              <a:latin typeface="Geneva"/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2032001" y="5607050"/>
            <a:ext cx="8860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Complete </a:t>
            </a:r>
            <a:r>
              <a:rPr lang="en-US" altLang="zh-TW" dirty="0">
                <a:ea typeface="新細明體" pitchFamily="18" charset="-120"/>
              </a:rPr>
              <a:t>decision table for payroll system example</a:t>
            </a:r>
            <a:endParaRPr lang="en-US" altLang="zh-TW" i="1" dirty="0">
              <a:ea typeface="新細明體" pitchFamily="18" charset="-120"/>
            </a:endParaRPr>
          </a:p>
        </p:txBody>
      </p:sp>
      <p:pic>
        <p:nvPicPr>
          <p:cNvPr id="39943" name="Picture 7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181226"/>
            <a:ext cx="93218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6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dfds</a:t>
            </a:r>
            <a:r>
              <a:rPr lang="en-US" dirty="0" smtClean="0"/>
              <a:t> tell us?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/>
              <a:t>© 2011 Pearson Education, Inc.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26C7D3-CD66-41D5-8F00-45FB98FD60A9}" type="slidenum">
              <a:rPr lang="en-US" altLang="zh-TW" smtClean="0">
                <a:latin typeface="Arial Black" pitchFamily="34" charset="0"/>
              </a:rPr>
              <a:pPr eaLnBrk="1" hangingPunct="1"/>
              <a:t>40</a:t>
            </a:fld>
            <a:endParaRPr lang="en-US" altLang="zh-TW" smtClean="0">
              <a:latin typeface="Arial Black" pitchFamily="34" charset="0"/>
            </a:endParaRPr>
          </a:p>
        </p:txBody>
      </p:sp>
      <p:sp>
        <p:nvSpPr>
          <p:cNvPr id="40964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>
                <a:ea typeface="新細明體" pitchFamily="18" charset="-120"/>
              </a:rPr>
              <a:t>Chapter 7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Logic with Decision Tables (Cont.)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Condition stubs</a:t>
            </a:r>
            <a:r>
              <a:rPr lang="en-US" altLang="en-US" smtClean="0"/>
              <a:t>: that part of a decision table that lists the conditions relevant to the decision</a:t>
            </a:r>
          </a:p>
          <a:p>
            <a:pPr eaLnBrk="1" hangingPunct="1"/>
            <a:r>
              <a:rPr lang="en-US" altLang="en-US" b="1" smtClean="0"/>
              <a:t>Action stubs</a:t>
            </a:r>
            <a:r>
              <a:rPr lang="en-US" altLang="en-US" smtClean="0"/>
              <a:t>: that part of a decision table that lists the actions that result for a given set of conditions</a:t>
            </a:r>
          </a:p>
        </p:txBody>
      </p:sp>
    </p:spTree>
    <p:extLst>
      <p:ext uri="{BB962C8B-B14F-4D97-AF65-F5344CB8AC3E}">
        <p14:creationId xmlns:p14="http://schemas.microsoft.com/office/powerpoint/2010/main" val="20170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/>
              <a:t>© 2011 Pearson Education, Inc.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DF2E4B1-E2B0-4993-8D45-DACFD7433813}" type="slidenum">
              <a:rPr lang="en-US" altLang="zh-TW" smtClean="0">
                <a:latin typeface="Arial Black" pitchFamily="34" charset="0"/>
              </a:rPr>
              <a:pPr eaLnBrk="1" hangingPunct="1"/>
              <a:t>41</a:t>
            </a:fld>
            <a:endParaRPr lang="en-US" altLang="zh-TW" smtClean="0">
              <a:latin typeface="Arial Black" pitchFamily="34" charset="0"/>
            </a:endParaRPr>
          </a:p>
        </p:txBody>
      </p:sp>
      <p:sp>
        <p:nvSpPr>
          <p:cNvPr id="41988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>
                <a:ea typeface="新細明體" pitchFamily="18" charset="-120"/>
              </a:rPr>
              <a:t>Chapter 7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Logic with Decision Tables (Cont.)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Rules</a:t>
            </a:r>
            <a:r>
              <a:rPr lang="en-US" altLang="en-US" smtClean="0"/>
              <a:t>: that part of a decision table that  specifies which actions are to be followed for a given set of conditions</a:t>
            </a:r>
          </a:p>
          <a:p>
            <a:pPr eaLnBrk="1" hangingPunct="1"/>
            <a:r>
              <a:rPr lang="en-US" altLang="en-US" b="1" smtClean="0"/>
              <a:t>Indifferent condition</a:t>
            </a:r>
            <a:r>
              <a:rPr lang="en-US" altLang="en-US" smtClean="0"/>
              <a:t>: in a decision table, a condition whose value does not affect which actions are taken for two or more rules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33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/>
              <a:t>© 2011 Pearson Education, Inc.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BE99A3-257A-455E-92DB-C8ADFA3658CA}" type="slidenum">
              <a:rPr lang="en-US" altLang="zh-TW" smtClean="0">
                <a:latin typeface="Arial Black" pitchFamily="34" charset="0"/>
              </a:rPr>
              <a:pPr eaLnBrk="1" hangingPunct="1"/>
              <a:t>42</a:t>
            </a:fld>
            <a:endParaRPr lang="en-US" altLang="zh-TW" smtClean="0">
              <a:latin typeface="Arial Black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TW" smtClean="0">
                <a:ea typeface="新細明體" pitchFamily="18" charset="-120"/>
              </a:rPr>
              <a:t>Chapter 7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Logic with Decision Tables (Cont.)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Procedure for Creating Decision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Name the condition and the values that each condition can assume.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Name all possible actions that can occur.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List all possible rules.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Define the actions for each rule.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Simplify the table.</a:t>
            </a:r>
          </a:p>
        </p:txBody>
      </p:sp>
    </p:spTree>
    <p:extLst>
      <p:ext uri="{BB962C8B-B14F-4D97-AF65-F5344CB8AC3E}">
        <p14:creationId xmlns:p14="http://schemas.microsoft.com/office/powerpoint/2010/main" val="10299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Data Flow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6" y="61196"/>
            <a:ext cx="6161942" cy="64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Elements</a:t>
            </a:r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45845" y="1737360"/>
            <a:ext cx="796688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prstClr val="black"/>
                </a:solidFill>
              </a:rPr>
              <a:t>Process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An activity or function performed for a specific business reason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Can be manual or </a:t>
            </a:r>
            <a:r>
              <a:rPr lang="en-US" sz="2600" dirty="0" smtClean="0">
                <a:solidFill>
                  <a:prstClr val="black"/>
                </a:solidFill>
              </a:rPr>
              <a:t>computerized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Includes the following: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number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name (verb phrase)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description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At least one output data flow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At least one input data flow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79" y="1798285"/>
            <a:ext cx="1333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01120" y="1676401"/>
            <a:ext cx="7966881" cy="4625609"/>
          </a:xfrm>
        </p:spPr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Process, </a:t>
            </a:r>
            <a:r>
              <a:rPr lang="en-US" sz="3000" dirty="0" err="1" smtClean="0">
                <a:solidFill>
                  <a:prstClr val="black"/>
                </a:solidFill>
              </a:rPr>
              <a:t>con’t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  <a:endParaRPr lang="en-US" sz="30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Logical process models omit any processes that </a:t>
            </a:r>
            <a:r>
              <a:rPr lang="en-US" sz="2600" dirty="0" smtClean="0">
                <a:solidFill>
                  <a:prstClr val="black"/>
                </a:solidFill>
              </a:rPr>
              <a:t>simply </a:t>
            </a:r>
            <a:r>
              <a:rPr lang="en-US" sz="2600" dirty="0">
                <a:solidFill>
                  <a:prstClr val="black"/>
                </a:solidFill>
              </a:rPr>
              <a:t>move or route </a:t>
            </a:r>
            <a:r>
              <a:rPr lang="en-US" sz="2600" dirty="0" smtClean="0">
                <a:solidFill>
                  <a:prstClr val="black"/>
                </a:solidFill>
              </a:rPr>
              <a:t>data and leave </a:t>
            </a:r>
            <a:r>
              <a:rPr lang="en-US" sz="2600" dirty="0">
                <a:solidFill>
                  <a:prstClr val="black"/>
                </a:solidFill>
              </a:rPr>
              <a:t>the data unchanged.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You </a:t>
            </a:r>
            <a:r>
              <a:rPr lang="en-US" sz="2600" dirty="0" smtClean="0">
                <a:solidFill>
                  <a:prstClr val="black"/>
                </a:solidFill>
              </a:rPr>
              <a:t>do include logical </a:t>
            </a:r>
            <a:r>
              <a:rPr lang="en-US" sz="2600" dirty="0">
                <a:solidFill>
                  <a:prstClr val="black"/>
                </a:solidFill>
              </a:rPr>
              <a:t>processes that: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Perform computations </a:t>
            </a:r>
            <a:r>
              <a:rPr lang="en-US" sz="2000" dirty="0">
                <a:solidFill>
                  <a:prstClr val="black"/>
                </a:solidFill>
              </a:rPr>
              <a:t>(e.g., calculate grade point average)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Make decisions </a:t>
            </a:r>
            <a:r>
              <a:rPr lang="en-US" sz="2000" dirty="0" smtClean="0">
                <a:solidFill>
                  <a:prstClr val="black"/>
                </a:solidFill>
              </a:rPr>
              <a:t>(e.g., determine </a:t>
            </a:r>
            <a:r>
              <a:rPr lang="en-US" sz="2000" dirty="0">
                <a:solidFill>
                  <a:prstClr val="black"/>
                </a:solidFill>
              </a:rPr>
              <a:t>availability of ordered products)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Sort, filter or otherwise summarize data </a:t>
            </a:r>
            <a:r>
              <a:rPr lang="en-US" sz="2000" dirty="0" smtClean="0">
                <a:solidFill>
                  <a:prstClr val="black"/>
                </a:solidFill>
              </a:rPr>
              <a:t>(e.g., identify </a:t>
            </a:r>
            <a:r>
              <a:rPr lang="en-US" sz="2000" dirty="0">
                <a:solidFill>
                  <a:prstClr val="black"/>
                </a:solidFill>
              </a:rPr>
              <a:t>overdue invoices)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Organize data </a:t>
            </a:r>
            <a:r>
              <a:rPr lang="en-US" sz="2000" dirty="0">
                <a:solidFill>
                  <a:prstClr val="black"/>
                </a:solidFill>
              </a:rPr>
              <a:t>into useful information (e.g., generate a report or answer a question)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Trigger other processes </a:t>
            </a:r>
            <a:r>
              <a:rPr lang="en-US" sz="2000" dirty="0">
                <a:solidFill>
                  <a:prstClr val="black"/>
                </a:solidFill>
              </a:rPr>
              <a:t>(e.g., turn on the furnace or instruct a robot)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prstClr val="black"/>
                </a:solidFill>
              </a:rPr>
              <a:t>Use stored data </a:t>
            </a:r>
            <a:r>
              <a:rPr lang="en-US" sz="2000" dirty="0">
                <a:solidFill>
                  <a:prstClr val="black"/>
                </a:solidFill>
              </a:rPr>
              <a:t>(create, read, update or delete a record)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0" y="1851354"/>
            <a:ext cx="1333500" cy="15335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01120" y="1676401"/>
            <a:ext cx="796688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Data </a:t>
            </a:r>
            <a:r>
              <a:rPr lang="en-US" sz="3000" dirty="0">
                <a:solidFill>
                  <a:prstClr val="black"/>
                </a:solidFill>
              </a:rPr>
              <a:t>flow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 single piece of data or a logical collection of data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Data Flow names describe the </a:t>
            </a:r>
            <a:r>
              <a:rPr lang="en-US" sz="2600" b="1" dirty="0">
                <a:solidFill>
                  <a:prstClr val="black"/>
                </a:solidFill>
              </a:rPr>
              <a:t>content</a:t>
            </a:r>
            <a:r>
              <a:rPr lang="en-US" sz="2600" dirty="0">
                <a:solidFill>
                  <a:prstClr val="black"/>
                </a:solidFill>
              </a:rPr>
              <a:t> of the data flow but not how it is implemented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Always starts or ends at a process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Includes the following: </a:t>
            </a:r>
            <a:endParaRPr lang="en-US" sz="26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 name (noun) </a:t>
            </a:r>
            <a:endParaRPr lang="en-US" sz="20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Description</a:t>
            </a:r>
            <a:endParaRPr lang="en-US" sz="20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One or more connections to a process </a:t>
            </a:r>
            <a:endParaRPr lang="en-US" sz="2000" dirty="0">
              <a:solidFill>
                <a:prstClr val="black"/>
              </a:solidFill>
            </a:endParaRP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01" y="1940692"/>
            <a:ext cx="1257300" cy="12382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smtClean="0"/>
              <a:t>Elements, </a:t>
            </a:r>
            <a:r>
              <a:rPr lang="en-US" dirty="0" err="1" smtClean="0"/>
              <a:t>con’t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01120" y="1676401"/>
            <a:ext cx="7966881" cy="4625609"/>
          </a:xfrm>
        </p:spPr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prstClr val="black"/>
                </a:solidFill>
              </a:rPr>
              <a:t>Data flow, </a:t>
            </a:r>
            <a:r>
              <a:rPr lang="en-US" sz="3000" dirty="0" err="1" smtClean="0">
                <a:solidFill>
                  <a:prstClr val="black"/>
                </a:solidFill>
              </a:rPr>
              <a:t>con’t</a:t>
            </a:r>
            <a:r>
              <a:rPr lang="en-US" sz="3000" dirty="0" smtClean="0">
                <a:solidFill>
                  <a:prstClr val="black"/>
                </a:solidFill>
              </a:rPr>
              <a:t>.</a:t>
            </a:r>
            <a:endParaRPr lang="en-US" sz="30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A </a:t>
            </a:r>
            <a:r>
              <a:rPr lang="en-US" sz="2600" dirty="0">
                <a:solidFill>
                  <a:prstClr val="black"/>
                </a:solidFill>
              </a:rPr>
              <a:t>data flow is </a:t>
            </a:r>
            <a:r>
              <a:rPr lang="en-US" sz="2600" i="1" dirty="0">
                <a:solidFill>
                  <a:prstClr val="black"/>
                </a:solidFill>
              </a:rPr>
              <a:t>data in motion</a:t>
            </a:r>
            <a:r>
              <a:rPr lang="en-US" sz="2600" dirty="0">
                <a:solidFill>
                  <a:prstClr val="black"/>
                </a:solidFill>
              </a:rPr>
              <a:t>.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an </a:t>
            </a:r>
            <a:r>
              <a:rPr lang="en-US" sz="2000" dirty="0">
                <a:solidFill>
                  <a:prstClr val="black"/>
                </a:solidFill>
              </a:rPr>
              <a:t>input of data to a process, or the output of data (or information) from a process.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dirty="0">
                <a:solidFill>
                  <a:prstClr val="black"/>
                </a:solidFill>
              </a:rPr>
              <a:t>creation, deletion, or update of data in a file or database (called a data store on the DFD).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 data flow is depicted as a solid-line with arrow.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Control flows (non-data flows) trigger processes, such as ‘time to run the weekly payroll’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control flow is depicted as a dashed-line with arrow.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259228" y="3910642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9936480" y="4745966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01" y="1940692"/>
            <a:ext cx="1257300" cy="12382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6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bldLvl="2" autoUpdateAnimBg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2194</Words>
  <Application>Microsoft Office PowerPoint</Application>
  <PresentationFormat>寬螢幕</PresentationFormat>
  <Paragraphs>290</Paragraphs>
  <Slides>42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3" baseType="lpstr">
      <vt:lpstr>Geneva</vt:lpstr>
      <vt:lpstr>新細明體</vt:lpstr>
      <vt:lpstr>Arial</vt:lpstr>
      <vt:lpstr>Arial Black</vt:lpstr>
      <vt:lpstr>Calibri</vt:lpstr>
      <vt:lpstr>Calibri Light</vt:lpstr>
      <vt:lpstr>Courier New</vt:lpstr>
      <vt:lpstr>Tahoma</vt:lpstr>
      <vt:lpstr>Times New Roman</vt:lpstr>
      <vt:lpstr>Wingdings</vt:lpstr>
      <vt:lpstr>Retrospect</vt:lpstr>
      <vt:lpstr>Process Modeling</vt:lpstr>
      <vt:lpstr>Learning Objectives</vt:lpstr>
      <vt:lpstr>Key Definitions</vt:lpstr>
      <vt:lpstr>Data Flow Diagrams</vt:lpstr>
      <vt:lpstr>Reading a Data Flow Diagram</vt:lpstr>
      <vt:lpstr>DFD Elements</vt:lpstr>
      <vt:lpstr>DFD Elements, con’t.</vt:lpstr>
      <vt:lpstr>DFD Elements, con’t.</vt:lpstr>
      <vt:lpstr>DFD Elements, con’t.</vt:lpstr>
      <vt:lpstr>DFD Elements, con’t.</vt:lpstr>
      <vt:lpstr>DFD Elements, con’t.</vt:lpstr>
      <vt:lpstr>DFD Elements, con’t.</vt:lpstr>
      <vt:lpstr>Depicting Business Processes with DFDs</vt:lpstr>
      <vt:lpstr>DFD Hierarchy</vt:lpstr>
      <vt:lpstr>DFD Hierarchy</vt:lpstr>
      <vt:lpstr>Balancing</vt:lpstr>
      <vt:lpstr>Context Diagram</vt:lpstr>
      <vt:lpstr>Level O  Diagram</vt:lpstr>
      <vt:lpstr>Level 1  Diagrams</vt:lpstr>
      <vt:lpstr>Level 2 Diagrams</vt:lpstr>
      <vt:lpstr>Diagram Numbering</vt:lpstr>
      <vt:lpstr>Alternative Data Flows</vt:lpstr>
      <vt:lpstr>Process Descriptions</vt:lpstr>
      <vt:lpstr>CASE Entry of Process Description</vt:lpstr>
      <vt:lpstr>Your Turn</vt:lpstr>
      <vt:lpstr>Creating Data Flow Diagrams</vt:lpstr>
      <vt:lpstr>Steps in Building DFDs</vt:lpstr>
      <vt:lpstr>Steps in Building DFDs, con’t.</vt:lpstr>
      <vt:lpstr>Integrating Use Cases</vt:lpstr>
      <vt:lpstr>Illustration – Developing DFDs</vt:lpstr>
      <vt:lpstr>Illustration – Developing DFDs</vt:lpstr>
      <vt:lpstr>Illustration – Developing DFDs</vt:lpstr>
      <vt:lpstr>Illustration – Developing DFDs</vt:lpstr>
      <vt:lpstr>Illustration – Developing DFDs</vt:lpstr>
      <vt:lpstr>Evaluate DFDs for Quality</vt:lpstr>
      <vt:lpstr>Common DFD Errors</vt:lpstr>
      <vt:lpstr>Typical Errors that Can Occur in a Data Flow Diagram</vt:lpstr>
      <vt:lpstr>Modeling Logic with Decision Tables</vt:lpstr>
      <vt:lpstr>Modeling Logic with Decision Tables (Cont.)</vt:lpstr>
      <vt:lpstr>Modeling Logic with Decision Tables (Cont.)</vt:lpstr>
      <vt:lpstr>Modeling Logic with Decision Tables (Cont.)</vt:lpstr>
      <vt:lpstr>Modeling Logic with Decision Tables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buddhist</cp:lastModifiedBy>
  <cp:revision>37</cp:revision>
  <dcterms:created xsi:type="dcterms:W3CDTF">2014-11-25T14:41:57Z</dcterms:created>
  <dcterms:modified xsi:type="dcterms:W3CDTF">2015-04-27T16:56:31Z</dcterms:modified>
</cp:coreProperties>
</file>