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1"/>
  </p:notesMasterIdLst>
  <p:sldIdLst>
    <p:sldId id="295" r:id="rId2"/>
    <p:sldId id="296" r:id="rId3"/>
    <p:sldId id="297" r:id="rId4"/>
    <p:sldId id="307" r:id="rId5"/>
    <p:sldId id="308" r:id="rId6"/>
    <p:sldId id="300" r:id="rId7"/>
    <p:sldId id="309" r:id="rId8"/>
    <p:sldId id="303" r:id="rId9"/>
    <p:sldId id="3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1704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Normalization</a:t>
            </a:r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to validate data models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of rules applied to logical data model to improve its organization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normalization rules are common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0" y="61849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</a:t>
            </a:r>
            <a:r>
              <a:rPr lang="en-US" dirty="0" err="1" smtClean="0"/>
              <a:t>Unnormalized</a:t>
            </a:r>
            <a:r>
              <a:rPr lang="en-US" dirty="0" smtClean="0"/>
              <a:t> Entity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1567393" y="1873901"/>
            <a:ext cx="3942105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an entity from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data model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610812"/>
              </p:ext>
            </p:extLst>
          </p:nvPr>
        </p:nvGraphicFramePr>
        <p:xfrm>
          <a:off x="6629401" y="1676400"/>
          <a:ext cx="4800599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1892300" imgH="3302000" progId="">
                  <p:embed/>
                </p:oleObj>
              </mc:Choice>
              <mc:Fallback>
                <p:oleObj name="Visio" r:id="rId3" imgW="1892300" imgH="3302000" progId="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676400"/>
                        <a:ext cx="4800599" cy="449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3352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attributes (or groups of attributes) occur more than once for a single occurrence of the entity?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14800" y="4276130"/>
            <a:ext cx="2438400" cy="1743671"/>
            <a:chOff x="2590800" y="4276129"/>
            <a:chExt cx="2438400" cy="1743671"/>
          </a:xfrm>
        </p:grpSpPr>
        <p:sp>
          <p:nvSpPr>
            <p:cNvPr id="6" name="Left Brace 5"/>
            <p:cNvSpPr/>
            <p:nvPr/>
          </p:nvSpPr>
          <p:spPr>
            <a:xfrm>
              <a:off x="4876800" y="4876800"/>
              <a:ext cx="152400" cy="1143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hape 7"/>
            <p:cNvCxnSpPr>
              <a:stCxn id="5" idx="2"/>
            </p:cNvCxnSpPr>
            <p:nvPr/>
          </p:nvCxnSpPr>
          <p:spPr>
            <a:xfrm rot="16200000" flipH="1">
              <a:off x="3090566" y="3776363"/>
              <a:ext cx="1134071" cy="213360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895600" y="4724400"/>
              <a:ext cx="633187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567" y="689203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1st Normal Form 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151467" y="1756003"/>
            <a:ext cx="83058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attributes (or groups of attributes) occur more than once for a single occurrence of the entity?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yes, remove the attributes (or groups) into separate entities.</a:t>
            </a:r>
          </a:p>
        </p:txBody>
      </p:sp>
      <p:graphicFrame>
        <p:nvGraphicFramePr>
          <p:cNvPr id="307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62382"/>
              </p:ext>
            </p:extLst>
          </p:nvPr>
        </p:nvGraphicFramePr>
        <p:xfrm>
          <a:off x="1485900" y="2771666"/>
          <a:ext cx="96647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4064000" imgH="2438400" progId="">
                  <p:embed/>
                </p:oleObj>
              </mc:Choice>
              <mc:Fallback>
                <p:oleObj name="Visio" r:id="rId3" imgW="4064000" imgH="2438400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771666"/>
                        <a:ext cx="96647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28800" y="434664"/>
            <a:ext cx="8991600" cy="706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Anomalies with 1st Normal Form 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05000" y="5015300"/>
            <a:ext cx="83058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anomaly: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Item # 789 should be changed from $7.99 to $8.95.  What problem occurs?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09905"/>
              </p:ext>
            </p:extLst>
          </p:nvPr>
        </p:nvGraphicFramePr>
        <p:xfrm>
          <a:off x="520700" y="1371601"/>
          <a:ext cx="6337300" cy="301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4064000" imgH="2438400" progId="">
                  <p:embed/>
                </p:oleObj>
              </mc:Choice>
              <mc:Fallback>
                <p:oleObj name="Visio" r:id="rId3" imgW="4064000" imgH="2438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371601"/>
                        <a:ext cx="6337300" cy="301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0" y="1637732"/>
            <a:ext cx="3962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anomaly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Insert a new Item?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7200" y="4419600"/>
            <a:ext cx="6553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lose all information about Item # 456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086600" y="2286000"/>
            <a:ext cx="3733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do without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67200" y="3505200"/>
            <a:ext cx="65532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anomaly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only one order has been made for Item #456.  What happens if that order is cancelled?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81200" y="5791200"/>
            <a:ext cx="7086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search entire database for all occurrences of Item # 789 </a:t>
            </a:r>
          </a:p>
        </p:txBody>
      </p:sp>
    </p:spTree>
    <p:extLst>
      <p:ext uri="{BB962C8B-B14F-4D97-AF65-F5344CB8AC3E}">
        <p14:creationId xmlns:p14="http://schemas.microsoft.com/office/powerpoint/2010/main" val="13148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69670" y="490725"/>
            <a:ext cx="8950730" cy="6268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1st Normal Form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325159"/>
              </p:ext>
            </p:extLst>
          </p:nvPr>
        </p:nvGraphicFramePr>
        <p:xfrm>
          <a:off x="1752600" y="1305252"/>
          <a:ext cx="5029200" cy="301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4064000" imgH="2438400" progId="">
                  <p:embed/>
                </p:oleObj>
              </mc:Choice>
              <mc:Fallback>
                <p:oleObj name="Visio" r:id="rId3" imgW="4064000" imgH="2438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05252"/>
                        <a:ext cx="5029200" cy="301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96099" y="1696025"/>
            <a:ext cx="4316383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anomalies exist?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non-key attributes depend only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 on the full primary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81699" y="4221217"/>
            <a:ext cx="4155826" cy="1295400"/>
            <a:chOff x="3235574" y="4648200"/>
            <a:chExt cx="4155826" cy="1295400"/>
          </a:xfrm>
        </p:grpSpPr>
        <p:sp>
          <p:nvSpPr>
            <p:cNvPr id="8" name="Oval 7"/>
            <p:cNvSpPr/>
            <p:nvPr/>
          </p:nvSpPr>
          <p:spPr>
            <a:xfrm>
              <a:off x="3352800" y="4648200"/>
              <a:ext cx="16764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ItemNumber</a:t>
              </a:r>
              <a:endPara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35574" y="5486400"/>
              <a:ext cx="1828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OrderNumber</a:t>
              </a:r>
              <a:endPara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5029200" y="4648200"/>
              <a:ext cx="381000" cy="1295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4800600"/>
              <a:ext cx="1828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Ordered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5410200"/>
              <a:ext cx="1828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Shipped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8771" y="4449817"/>
            <a:ext cx="3810154" cy="1762071"/>
            <a:chOff x="381000" y="4562529"/>
            <a:chExt cx="3810154" cy="1762071"/>
          </a:xfrm>
        </p:grpSpPr>
        <p:cxnSp>
          <p:nvCxnSpPr>
            <p:cNvPr id="14" name="Straight Connector 13"/>
            <p:cNvCxnSpPr>
              <a:stCxn id="15" idx="6"/>
              <a:endCxn id="8" idx="2"/>
            </p:cNvCxnSpPr>
            <p:nvPr/>
          </p:nvCxnSpPr>
          <p:spPr>
            <a:xfrm flipV="1">
              <a:off x="1828800" y="4562529"/>
              <a:ext cx="2362354" cy="923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1000" y="5257800"/>
              <a:ext cx="1447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ItemPrice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00" y="4648200"/>
              <a:ext cx="1447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ItemName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1000" y="5867400"/>
              <a:ext cx="1447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ItemUnit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>
              <a:stCxn id="16" idx="6"/>
              <a:endCxn id="8" idx="2"/>
            </p:cNvCxnSpPr>
            <p:nvPr/>
          </p:nvCxnSpPr>
          <p:spPr>
            <a:xfrm flipV="1">
              <a:off x="1828800" y="4562529"/>
              <a:ext cx="2362354" cy="314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6"/>
              <a:endCxn id="8" idx="2"/>
            </p:cNvCxnSpPr>
            <p:nvPr/>
          </p:nvCxnSpPr>
          <p:spPr>
            <a:xfrm flipV="1">
              <a:off x="1828800" y="4562529"/>
              <a:ext cx="2362354" cy="1533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3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64733" y="674512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2nd Normal Form 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1905000" y="1810817"/>
            <a:ext cx="83058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entities with concatenated keys…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attributes depend on just part of the key rather than the entire key?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yes, move partially-dependent attributes to 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69811"/>
              </p:ext>
            </p:extLst>
          </p:nvPr>
        </p:nvGraphicFramePr>
        <p:xfrm>
          <a:off x="342900" y="2826480"/>
          <a:ext cx="11468100" cy="37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6235700" imgH="2438400" progId="">
                  <p:embed/>
                </p:oleObj>
              </mc:Choice>
              <mc:Fallback>
                <p:oleObj name="Visio" r:id="rId3" imgW="6235700" imgH="2438400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826480"/>
                        <a:ext cx="11468100" cy="3752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457200"/>
            <a:ext cx="8229600" cy="558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Anomalies with 2nd Normal Form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86100" y="5727017"/>
            <a:ext cx="6324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remove these attributes to a separate entity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94207"/>
              </p:ext>
            </p:extLst>
          </p:nvPr>
        </p:nvGraphicFramePr>
        <p:xfrm>
          <a:off x="342900" y="1016000"/>
          <a:ext cx="10845800" cy="330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6235700" imgH="2438400" progId="">
                  <p:embed/>
                </p:oleObj>
              </mc:Choice>
              <mc:Fallback>
                <p:oleObj name="Visio" r:id="rId3" imgW="6235700" imgH="24384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16000"/>
                        <a:ext cx="10845800" cy="330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8067" y="2616199"/>
            <a:ext cx="63246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Anomalies Exist: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entity contains transitive dependencies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1200" y="4320028"/>
            <a:ext cx="8534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several non-key attributes depend on another non-key attribute, and NOT on the Primary Key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81200" y="4966359"/>
            <a:ext cx="83058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3838585" y="66121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0052858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267" y="655639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3rd Normal Form 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905000" y="1828801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 values depend on an attribute that is not the entity’s key?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yes, move these attributes to a new entity.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816787"/>
              </p:ext>
            </p:extLst>
          </p:nvPr>
        </p:nvGraphicFramePr>
        <p:xfrm>
          <a:off x="457200" y="2530476"/>
          <a:ext cx="11341100" cy="359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3" imgW="8077200" imgH="2006600" progId="">
                  <p:embed/>
                </p:oleObj>
              </mc:Choice>
              <mc:Fallback>
                <p:oleObj name="Visio" r:id="rId3" imgW="8077200" imgH="2006600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30476"/>
                        <a:ext cx="11341100" cy="3590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Normalization 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9" y="0"/>
            <a:ext cx="6524092" cy="65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442</Words>
  <Application>Microsoft Office PowerPoint</Application>
  <PresentationFormat>自訂</PresentationFormat>
  <Paragraphs>70</Paragraphs>
  <Slides>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Retrospect</vt:lpstr>
      <vt:lpstr>Visio</vt:lpstr>
      <vt:lpstr>Normalization</vt:lpstr>
      <vt:lpstr>Example 1: Unnormalized Entity</vt:lpstr>
      <vt:lpstr>Example 1: 1st Normal Form </vt:lpstr>
      <vt:lpstr>PowerPoint 簡報</vt:lpstr>
      <vt:lpstr>PowerPoint 簡報</vt:lpstr>
      <vt:lpstr>Example 1: 2nd Normal Form </vt:lpstr>
      <vt:lpstr>PowerPoint 簡報</vt:lpstr>
      <vt:lpstr>Example 1: 3rd Normal Form </vt:lpstr>
      <vt:lpstr>Summary of Normalization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buddhist</cp:lastModifiedBy>
  <cp:revision>39</cp:revision>
  <dcterms:created xsi:type="dcterms:W3CDTF">2014-11-25T14:57:32Z</dcterms:created>
  <dcterms:modified xsi:type="dcterms:W3CDTF">2016-11-24T00:37:30Z</dcterms:modified>
</cp:coreProperties>
</file>