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5B1CF4-CC82-4582-82A2-AE0985C3773F}">
  <a:tblStyle styleId="{075B1CF4-CC82-4582-82A2-AE0985C37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系統程式期末報告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104213059 </a:t>
            </a:r>
            <a:r>
              <a:rPr lang="zh-TW"/>
              <a:t>資管三 簡靖騰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Pass &amp; SIC Assembler（using java)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	陣列：ArrayList&lt;Mne&gt; opTable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		   ArrayLIst&lt;symBol&gt; symTable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ArrayList&lt;outPut&gt; 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String[] notmne = {"BYTE", "RESB", "WORD", "RESW"};</a:t>
            </a:r>
            <a:endParaRPr/>
          </a:p>
        </p:txBody>
      </p:sp>
      <p:graphicFrame>
        <p:nvGraphicFramePr>
          <p:cNvPr id="62" name="Shape 62"/>
          <p:cNvGraphicFramePr/>
          <p:nvPr/>
        </p:nvGraphicFramePr>
        <p:xfrm>
          <a:off x="1291175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{075B1CF4-CC82-4582-82A2-AE0985C3773F}</a:tableStyleId>
              </a:tblPr>
              <a:tblGrid>
                <a:gridCol w="927550"/>
                <a:gridCol w="106215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mnemonic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operand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lineN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obCode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obc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/>
        </p:nvGraphicFramePr>
        <p:xfrm>
          <a:off x="3444150" y="119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{075B1CF4-CC82-4582-82A2-AE0985C3773F}</a:tableStyleId>
              </a:tblPr>
              <a:tblGrid>
                <a:gridCol w="660525"/>
                <a:gridCol w="978450"/>
              </a:tblGrid>
              <a:tr h="5113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obCode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sbc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Shape 64"/>
          <p:cNvGraphicFramePr/>
          <p:nvPr/>
        </p:nvGraphicFramePr>
        <p:xfrm>
          <a:off x="7042550" y="11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{075B1CF4-CC82-4582-82A2-AE0985C3773F}</a:tableStyleId>
              </a:tblPr>
              <a:tblGrid>
                <a:gridCol w="779925"/>
                <a:gridCol w="913450"/>
              </a:tblGrid>
              <a:tr h="5113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Shape 65"/>
          <p:cNvGraphicFramePr/>
          <p:nvPr/>
        </p:nvGraphicFramePr>
        <p:xfrm>
          <a:off x="5246400" y="11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{075B1CF4-CC82-4582-82A2-AE0985C3773F}</a:tableStyleId>
              </a:tblPr>
              <a:tblGrid>
                <a:gridCol w="779925"/>
                <a:gridCol w="852950"/>
              </a:tblGrid>
              <a:tr h="5113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symBol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label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