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7" r:id="rId4"/>
    <p:sldId id="260" r:id="rId5"/>
    <p:sldId id="266" r:id="rId6"/>
    <p:sldId id="281" r:id="rId7"/>
    <p:sldId id="282" r:id="rId8"/>
    <p:sldId id="283" r:id="rId9"/>
    <p:sldId id="285" r:id="rId10"/>
    <p:sldId id="286" r:id="rId11"/>
    <p:sldId id="290" r:id="rId12"/>
    <p:sldId id="289" r:id="rId13"/>
    <p:sldId id="292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34" userDrawn="1">
          <p15:clr>
            <a:srgbClr val="A4A3A4"/>
          </p15:clr>
        </p15:guide>
        <p15:guide id="4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94643" autoAdjust="0"/>
  </p:normalViewPr>
  <p:slideViewPr>
    <p:cSldViewPr snapToGrid="0">
      <p:cViewPr varScale="1">
        <p:scale>
          <a:sx n="90" d="100"/>
          <a:sy n="90" d="100"/>
        </p:scale>
        <p:origin x="88" y="132"/>
      </p:cViewPr>
      <p:guideLst>
        <p:guide pos="3840"/>
        <p:guide pos="2434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 showGuides="1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D9358BC-04DF-4455-B949-70BC91754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6B79-1091-400F-A2A9-6227671170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F21A8-AF92-4370-9E6D-DA18C0EF5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5F13FF-4C82-4209-AB1F-7FD604644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7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>
            <a:extLst>
              <a:ext uri="{FF2B5EF4-FFF2-40B4-BE49-F238E27FC236}">
                <a16:creationId xmlns:a16="http://schemas.microsoft.com/office/drawing/2014/main" id="{133A512F-7935-4AA0-B8EE-327DA99E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9AEC58-8F05-45A3-900B-EBD7DE4066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F4F430E-61A6-4C9B-AB28-E09461FCB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17E19222-08F1-4F61-ACC2-6E16BB7436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70BAF5-028D-41B3-B9C1-DA2C824DFA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30356-568D-4951-BB6A-685960A62A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9C00A82-D333-4159-817E-9C7380D16DA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2F7CF06-2AC1-461F-B3BC-23393E41E73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D624B0D-C38A-4A21-9289-4625DBDC6329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1D46B1-BB63-4C6F-B0CE-67B40AD7F8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1B8C26D-FDFA-4BF4-A7CF-B529B7E2DB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8E603D-9283-4A63-8228-31FC2A45BE6E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22BD5-1061-4C09-9A14-FD1D2E6AED4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8ACCEA9-8D4D-47C1-AFB3-3E215258EFDB}"/>
              </a:ext>
            </a:extLst>
          </p:cNvPr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图片包含 户外, 标牌, 黑色&#10;&#10;自动生成的说明">
            <a:extLst>
              <a:ext uri="{FF2B5EF4-FFF2-40B4-BE49-F238E27FC236}">
                <a16:creationId xmlns:a16="http://schemas.microsoft.com/office/drawing/2014/main" id="{62155B61-5059-48B5-87FF-DD4186D22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934C7A-D80F-46AF-9EA9-3274A652C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3973" r="3197"/>
          <a:stretch/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A61551-45B8-4979-813A-58420CD05B43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5C5EC2-BF47-4B56-8C74-5186E7035801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2E2F86-D946-488E-851C-D8455FD8E6B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F2A3FF-349C-4A77-B4E4-30B91612AF58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D43C20-4F27-4C91-AEAA-CF5C31A80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616902-5391-4A6F-829E-AD2830E6904C}"/>
              </a:ext>
            </a:extLst>
          </p:cNvPr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35A62-787F-4D0F-902F-C6A602FEBB80}"/>
              </a:ext>
            </a:extLst>
          </p:cNvPr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30E292-1289-47A7-B19B-DBEC054F4388}"/>
              </a:ext>
            </a:extLst>
          </p:cNvPr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</a:p>
        </p:txBody>
      </p:sp>
    </p:spTree>
    <p:extLst>
      <p:ext uri="{BB962C8B-B14F-4D97-AF65-F5344CB8AC3E}">
        <p14:creationId xmlns:p14="http://schemas.microsoft.com/office/powerpoint/2010/main" val="28472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BE1FDF5-4923-43E1-8950-8527649FE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D0C4E5-D655-41D1-8AC5-975561F1C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D1933B-16C3-4999-98BD-F73EBEC916D2}"/>
              </a:ext>
            </a:extLst>
          </p:cNvPr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>
            <a:extLst>
              <a:ext uri="{FF2B5EF4-FFF2-40B4-BE49-F238E27FC236}">
                <a16:creationId xmlns:a16="http://schemas.microsoft.com/office/drawing/2014/main" id="{B94F3640-73A4-452A-B43A-9C6BC3DA0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E81BD90-8A64-4ED5-A552-F6BD597FB9AE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>
            <a:extLst>
              <a:ext uri="{FF2B5EF4-FFF2-40B4-BE49-F238E27FC236}">
                <a16:creationId xmlns:a16="http://schemas.microsoft.com/office/drawing/2014/main" id="{6E06DE62-527A-47C4-87BF-FFC53A66E7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>
            <a:extLst>
              <a:ext uri="{FF2B5EF4-FFF2-40B4-BE49-F238E27FC236}">
                <a16:creationId xmlns:a16="http://schemas.microsoft.com/office/drawing/2014/main" id="{028BE167-9388-4F73-B56C-D2C5AA5D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4C2BD-8375-4CA5-A006-B014FC0FB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>
            <a:extLst>
              <a:ext uri="{FF2B5EF4-FFF2-40B4-BE49-F238E27FC236}">
                <a16:creationId xmlns:a16="http://schemas.microsoft.com/office/drawing/2014/main" id="{E32F64F0-3B16-41D3-A21E-C57551DE70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F48AE7D4-DFEE-4825-B27E-30333F4A9B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04CF1101-69DB-4A33-A9E2-33249567E3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>
            <a:extLst>
              <a:ext uri="{FF2B5EF4-FFF2-40B4-BE49-F238E27FC236}">
                <a16:creationId xmlns:a16="http://schemas.microsoft.com/office/drawing/2014/main" id="{5723A9D1-EED7-4450-8C0A-D4F40F2B0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D828F617-93F6-4A6A-9A46-2F3977BC7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751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033EB741-EFF7-4BA9-9D9F-8D39CB76B557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340CE4CD-6751-47F9-A2C4-46D3B98564CC}"/>
              </a:ext>
            </a:extLst>
          </p:cNvPr>
          <p:cNvSpPr txBox="1">
            <a:spLocks/>
          </p:cNvSpPr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900DEE-6164-48C3-8797-16E7213B0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9C0F90-B4B1-48B6-B1D3-91ACC9BAE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B2C31BE-C0C5-4899-948E-BC783E5331C4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 descr="图片包含 建筑物&#10;&#10;自动生成的说明">
            <a:extLst>
              <a:ext uri="{FF2B5EF4-FFF2-40B4-BE49-F238E27FC236}">
                <a16:creationId xmlns:a16="http://schemas.microsoft.com/office/drawing/2014/main" id="{05619C6E-49A8-4320-BAA1-41C03E721E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C8161E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>
            <a:extLst>
              <a:ext uri="{FF2B5EF4-FFF2-40B4-BE49-F238E27FC236}">
                <a16:creationId xmlns:a16="http://schemas.microsoft.com/office/drawing/2014/main" id="{545C6A52-683F-4BB0-A406-3D050A96C0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2AC7F3C-7382-4A84-A86E-90EDDD72E8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>
            <a:extLst>
              <a:ext uri="{FF2B5EF4-FFF2-40B4-BE49-F238E27FC236}">
                <a16:creationId xmlns:a16="http://schemas.microsoft.com/office/drawing/2014/main" id="{3E65EB6F-1E6F-4BA7-9B1A-87394468F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C851C1A8-2647-4778-B954-91350A3936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67E4451-E515-4CD6-9AC2-80FEED5A33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EB66B9-CD9A-4406-B82A-B301F0B2B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ED13B5-679B-4E26-81FE-6C898B17DE9C}"/>
              </a:ext>
            </a:extLst>
          </p:cNvPr>
          <p:cNvCxnSpPr>
            <a:cxnSpLocks/>
          </p:cNvCxnSpPr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36BD71-E314-4A66-99B1-E39EA1F94132}"/>
              </a:ext>
            </a:extLst>
          </p:cNvPr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8E190D1-AFAC-4AD9-B92E-58B87CBA2BBB}"/>
              </a:ext>
            </a:extLst>
          </p:cNvPr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>
            <a:extLst>
              <a:ext uri="{FF2B5EF4-FFF2-40B4-BE49-F238E27FC236}">
                <a16:creationId xmlns:a16="http://schemas.microsoft.com/office/drawing/2014/main" id="{96682C4B-F3CB-4913-99B2-00AFB7251F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>
            <a:extLst>
              <a:ext uri="{FF2B5EF4-FFF2-40B4-BE49-F238E27FC236}">
                <a16:creationId xmlns:a16="http://schemas.microsoft.com/office/drawing/2014/main" id="{B5A17264-04D1-4C02-832A-A1DA9484B0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6FA3F28-F930-4C1E-80F2-90C73C8F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86D724-0E80-4FBA-8317-A8CE5EF380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3A0ABC-646A-4367-9E96-FFDDE79E6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>
            <a:extLst>
              <a:ext uri="{FF2B5EF4-FFF2-40B4-BE49-F238E27FC236}">
                <a16:creationId xmlns:a16="http://schemas.microsoft.com/office/drawing/2014/main" id="{1E4B9AD9-F42C-42B1-BF19-2BD63A06C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63BFF2-1BD6-4E69-9E37-FE80DFEC27A8}"/>
              </a:ext>
            </a:extLst>
          </p:cNvPr>
          <p:cNvCxnSpPr>
            <a:cxnSpLocks/>
          </p:cNvCxnSpPr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>
            <a:extLst>
              <a:ext uri="{FF2B5EF4-FFF2-40B4-BE49-F238E27FC236}">
                <a16:creationId xmlns:a16="http://schemas.microsoft.com/office/drawing/2014/main" id="{CA3B2481-2E39-4F26-AD96-B5923670E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227DB4D-9A52-41BB-8743-E8038C41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B2D05E36-F937-40FD-97BB-9372B5AC9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C80367-1D9F-485B-B0F7-7C45899F9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>
            <a:extLst>
              <a:ext uri="{FF2B5EF4-FFF2-40B4-BE49-F238E27FC236}">
                <a16:creationId xmlns:a16="http://schemas.microsoft.com/office/drawing/2014/main" id="{61CC23B2-BE5F-4680-96CD-C33FF9374D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88FC1A-7F0D-4A9B-AA04-89AD4994A8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0B84F0-53AC-421B-9FBC-62687BB5AA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E27F61-80B1-40C1-B303-E54548F0A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DC54DA7-8689-4800-BC51-1B5E92F91EBD}"/>
              </a:ext>
            </a:extLst>
          </p:cNvPr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E59BA01-ADDE-45EC-AD9A-30B45C126EF8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C4775BF-17D8-45C0-9CB9-425332699B08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D22151C-5CCD-4390-83DF-F41B623A3BBE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>
                  <a:extLst>
                    <a:ext uri="{FF2B5EF4-FFF2-40B4-BE49-F238E27FC236}">
                      <a16:creationId xmlns:a16="http://schemas.microsoft.com/office/drawing/2014/main" id="{4FA339D9-8197-4F28-8D72-F96BF5158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81911D-2E44-4FD6-A0AD-907AAE52FACB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92C7D20-4DAB-48D5-B9FE-07311B97C222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22A3E5D-FF59-4C7C-A657-F2CE27FA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AF8E3962-2329-4680-827B-C4237CDC5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3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78DC3B0-6545-47FD-A372-07AD4DF09697}"/>
              </a:ext>
            </a:extLst>
          </p:cNvPr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99F2E8-30BC-413E-8034-6A7278D4979C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BFD679A7-DAD2-4984-B6F0-7C9ABE4B8F0F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24CD77E-BBF9-4D46-B301-F75D3222F2E0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>
                  <a:extLst>
                    <a:ext uri="{FF2B5EF4-FFF2-40B4-BE49-F238E27FC236}">
                      <a16:creationId xmlns:a16="http://schemas.microsoft.com/office/drawing/2014/main" id="{83E81D97-88FE-44C4-85F5-ABEF155EA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959A77-64DA-4694-95C2-AD9E38910645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512A63-1AB8-442E-BAE6-AF2B98235281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D253681-53B8-4661-A94B-736B46C3A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D403F116-EFE8-4DEB-B6FE-4D20752B7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0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3E3E6D-D003-4285-9CD3-F9F948F4D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>
            <a:extLst>
              <a:ext uri="{FF2B5EF4-FFF2-40B4-BE49-F238E27FC236}">
                <a16:creationId xmlns:a16="http://schemas.microsoft.com/office/drawing/2014/main" id="{20F80C42-4A81-4868-AA78-9E4FF9811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998610-38B8-4F4F-8E37-98D574A43924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8" r:id="rId4"/>
    <p:sldLayoutId id="2147483683" r:id="rId5"/>
    <p:sldLayoutId id="2147483689" r:id="rId6"/>
    <p:sldLayoutId id="2147483682" r:id="rId7"/>
    <p:sldLayoutId id="2147483684" r:id="rId8"/>
    <p:sldLayoutId id="2147483664" r:id="rId9"/>
    <p:sldLayoutId id="2147483677" r:id="rId10"/>
    <p:sldLayoutId id="2147483678" r:id="rId11"/>
    <p:sldLayoutId id="2147483675" r:id="rId12"/>
    <p:sldLayoutId id="2147483690" r:id="rId13"/>
    <p:sldLayoutId id="2147483685" r:id="rId14"/>
    <p:sldLayoutId id="2147483686" r:id="rId15"/>
    <p:sldLayoutId id="2147483691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6771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27" indent="-241927" algn="l" defTabSz="967710" rtl="0" eaLnBrk="1" latinLnBrk="0" hangingPunct="1">
        <a:lnSpc>
          <a:spcPct val="90000"/>
        </a:lnSpc>
        <a:spcBef>
          <a:spcPts val="1058"/>
        </a:spcBef>
        <a:buFontTx/>
        <a:buBlip>
          <a:blip r:embed="rId19"/>
        </a:buBlip>
        <a:defRPr sz="2963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78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37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7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49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34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0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05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1">
          <p15:clr>
            <a:srgbClr val="F26B43"/>
          </p15:clr>
        </p15:guide>
        <p15:guide id="2" orient="horz" pos="227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041">
          <p15:clr>
            <a:srgbClr val="F26B43"/>
          </p15:clr>
        </p15:guide>
        <p15:guide id="6" pos="7446" userDrawn="1">
          <p15:clr>
            <a:srgbClr val="F26B43"/>
          </p15:clr>
        </p15:guide>
        <p15:guide id="7" orient="horz" pos="3651">
          <p15:clr>
            <a:srgbClr val="F26B43"/>
          </p15:clr>
        </p15:guide>
        <p15:guide id="8" orient="horz" pos="2514">
          <p15:clr>
            <a:srgbClr val="FDE53C"/>
          </p15:clr>
        </p15:guide>
        <p15:guide id="9" orient="horz" pos="1554">
          <p15:clr>
            <a:srgbClr val="FDE53C"/>
          </p15:clr>
        </p15:guide>
        <p15:guide id="12" pos="2418">
          <p15:clr>
            <a:srgbClr val="A4A3A4"/>
          </p15:clr>
        </p15:guide>
        <p15:guide id="13" pos="4830">
          <p15:clr>
            <a:srgbClr val="A4A3A4"/>
          </p15:clr>
        </p15:guide>
        <p15:guide id="14" orient="horz" pos="1356">
          <p15:clr>
            <a:srgbClr val="A4A3A4"/>
          </p15:clr>
        </p15:guide>
        <p15:guide id="15" orient="horz" pos="271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5ECC-F19C-469E-BAA3-7810EC50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ChatGPT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5F1DE-2DCC-43FF-880E-DD12920912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0038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3C7F-6E32-E15A-C384-D24402F2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5BF4A-6004-97DE-4CF7-0B5CABAB7D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368" y="1146452"/>
            <a:ext cx="11429264" cy="4991454"/>
          </a:xfrm>
        </p:spPr>
        <p:txBody>
          <a:bodyPr>
            <a:normAutofit/>
          </a:bodyPr>
          <a:lstStyle/>
          <a:p>
            <a:r>
              <a:rPr lang="zh-CN" altLang="en-US" dirty="0"/>
              <a:t>无监督预学习</a:t>
            </a:r>
            <a:endParaRPr lang="en-US" altLang="zh-CN" dirty="0"/>
          </a:p>
          <a:p>
            <a:r>
              <a:rPr lang="zh-CN" altLang="en-US" dirty="0"/>
              <a:t>目标函数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400" dirty="0"/>
              <a:t>                                                                               从 第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- k </a:t>
            </a:r>
            <a:r>
              <a:rPr lang="zh-CN" altLang="en-US" sz="1400" dirty="0"/>
              <a:t>到第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- 1 </a:t>
            </a:r>
            <a:r>
              <a:rPr lang="zh-CN" altLang="en-US" sz="1400" dirty="0"/>
              <a:t>个词 预测 第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 </a:t>
            </a:r>
            <a:r>
              <a:rPr lang="zh-CN" altLang="en-US" sz="1400" dirty="0"/>
              <a:t>个词 </a:t>
            </a:r>
            <a:r>
              <a:rPr lang="en-US" altLang="zh-CN" sz="1400" dirty="0"/>
              <a:t>-&gt; transformer </a:t>
            </a:r>
            <a:r>
              <a:rPr lang="zh-CN" altLang="en-US" sz="1400" dirty="0"/>
              <a:t>解码器</a:t>
            </a:r>
            <a:endParaRPr lang="en-US" altLang="zh-CN" sz="1400" dirty="0"/>
          </a:p>
          <a:p>
            <a:endParaRPr lang="en-US" altLang="zh-CN" dirty="0"/>
          </a:p>
          <a:p>
            <a:r>
              <a:rPr lang="zh-CN" altLang="en-US" dirty="0"/>
              <a:t>模型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 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                                                        U </a:t>
            </a:r>
            <a:r>
              <a:rPr lang="zh-CN" altLang="en-US" sz="1400" dirty="0"/>
              <a:t>文本词向量   </a:t>
            </a:r>
            <a:r>
              <a:rPr lang="en-US" altLang="zh-CN" sz="1400" dirty="0"/>
              <a:t>W</a:t>
            </a:r>
            <a:r>
              <a:rPr lang="en-US" altLang="zh-CN" sz="1400" baseline="-25000" dirty="0"/>
              <a:t>e</a:t>
            </a:r>
            <a:r>
              <a:rPr lang="en-US" altLang="zh-CN" sz="1400" dirty="0"/>
              <a:t>  </a:t>
            </a:r>
            <a:r>
              <a:rPr lang="zh-CN" altLang="en-US" sz="1400" dirty="0"/>
              <a:t>嵌入矩阵  </a:t>
            </a:r>
            <a:r>
              <a:rPr lang="en-US" altLang="zh-CN" sz="1400" dirty="0"/>
              <a:t>W</a:t>
            </a:r>
            <a:r>
              <a:rPr lang="en-US" altLang="zh-CN" sz="1400" baseline="-25000" dirty="0"/>
              <a:t>p</a:t>
            </a:r>
            <a:r>
              <a:rPr lang="zh-CN" altLang="en-US" sz="1400" baseline="-25000" dirty="0"/>
              <a:t>  </a:t>
            </a:r>
            <a:r>
              <a:rPr lang="zh-CN" altLang="en-US" sz="1400" dirty="0"/>
              <a:t>位置嵌入矩阵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F54983-98E2-5529-381F-92813808C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90" y="2434627"/>
            <a:ext cx="2787650" cy="3683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F5329D-A1B5-0907-8513-43068C680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40" y="4601845"/>
            <a:ext cx="3435350" cy="666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56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3C7F-6E32-E15A-C384-D24402F2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5BF4A-6004-97DE-4CF7-0B5CABAB7D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368" y="1117423"/>
            <a:ext cx="11429264" cy="4991454"/>
          </a:xfrm>
        </p:spPr>
        <p:txBody>
          <a:bodyPr/>
          <a:lstStyle/>
          <a:p>
            <a:r>
              <a:rPr lang="zh-CN" altLang="en-US" dirty="0"/>
              <a:t>监督学习</a:t>
            </a:r>
            <a:endParaRPr lang="en-US" altLang="zh-CN" dirty="0"/>
          </a:p>
          <a:p>
            <a:r>
              <a:rPr lang="zh-CN" altLang="en-US" dirty="0"/>
              <a:t>目标函数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E24BE0-5EBE-3555-1CB5-37A4DA24B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59" y="4470715"/>
            <a:ext cx="2762250" cy="27305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BEA079-0C67-FB73-07B0-473BF8584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34" y="2462688"/>
            <a:ext cx="2400300" cy="4572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3849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3C7F-6E32-E15A-C384-D24402F2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5BF4A-6004-97DE-4CF7-0B5CABAB7D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368" y="1117422"/>
            <a:ext cx="11429264" cy="5212493"/>
          </a:xfrm>
        </p:spPr>
        <p:txBody>
          <a:bodyPr>
            <a:normAutofit/>
          </a:bodyPr>
          <a:lstStyle/>
          <a:p>
            <a:r>
              <a:rPr lang="zh-CN" altLang="en-US" dirty="0"/>
              <a:t>使用大数据集和模型 </a:t>
            </a:r>
            <a:r>
              <a:rPr lang="en-US" altLang="zh-CN" dirty="0"/>
              <a:t>– </a:t>
            </a:r>
            <a:r>
              <a:rPr lang="zh-CN" altLang="en-US" dirty="0"/>
              <a:t>参数达到十亿级别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zero-shot</a:t>
            </a:r>
          </a:p>
          <a:p>
            <a:pPr marL="0" indent="0">
              <a:buNone/>
            </a:pPr>
            <a:r>
              <a:rPr lang="en-US" altLang="zh-CN" sz="1800" dirty="0"/>
              <a:t>GPT-1: </a:t>
            </a:r>
            <a:r>
              <a:rPr lang="zh-CN" altLang="en-US" sz="1800" dirty="0"/>
              <a:t>监督学习微调时对不同任务进行标注</a:t>
            </a:r>
            <a:r>
              <a:rPr lang="en-US" altLang="zh-CN" sz="1800" dirty="0"/>
              <a:t>                GPT-2 :</a:t>
            </a:r>
            <a:r>
              <a:rPr lang="zh-CN" altLang="en-US" sz="1800" dirty="0"/>
              <a:t>没有监督学习阶段，在下游任务</a:t>
            </a:r>
            <a:r>
              <a:rPr lang="en-US" altLang="zh-CN" sz="1800" dirty="0"/>
              <a:t>(</a:t>
            </a:r>
            <a:r>
              <a:rPr lang="zh-CN" altLang="en-US" sz="1800" dirty="0"/>
              <a:t>测试</a:t>
            </a:r>
            <a:r>
              <a:rPr lang="en-US" altLang="zh-CN" sz="1800" dirty="0"/>
              <a:t>)</a:t>
            </a:r>
            <a:r>
              <a:rPr lang="zh-CN" altLang="en-US" sz="1800" dirty="0"/>
              <a:t>给予提示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                        translation training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                         (</a:t>
            </a:r>
            <a:r>
              <a:rPr lang="en-US" altLang="zh-CN" sz="2000" dirty="0">
                <a:solidFill>
                  <a:srgbClr val="FF0000"/>
                </a:solidFill>
              </a:rPr>
              <a:t>translate to French</a:t>
            </a:r>
            <a:r>
              <a:rPr lang="en-US" altLang="zh-CN" sz="2000" dirty="0"/>
              <a:t>, English text , French text.)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                        reading comprehension training 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                        (</a:t>
            </a:r>
            <a:r>
              <a:rPr lang="en-US" altLang="zh-CN" sz="2000" dirty="0">
                <a:solidFill>
                  <a:srgbClr val="FF0000"/>
                </a:solidFill>
              </a:rPr>
              <a:t>answer the question</a:t>
            </a:r>
            <a:r>
              <a:rPr lang="en-US" altLang="zh-CN" sz="2000" dirty="0"/>
              <a:t>, document, question, answer.)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9202E9-3B79-1B33-5798-D1B12BA8A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8" y="3429000"/>
            <a:ext cx="4655510" cy="255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3C7F-6E32-E15A-C384-D24402F2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5BF4A-6004-97DE-4CF7-0B5CABAB7D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368" y="1117423"/>
            <a:ext cx="11429264" cy="5375526"/>
          </a:xfrm>
        </p:spPr>
        <p:txBody>
          <a:bodyPr>
            <a:normAutofit/>
          </a:bodyPr>
          <a:lstStyle/>
          <a:p>
            <a:r>
              <a:rPr lang="zh-CN" altLang="en-US" dirty="0"/>
              <a:t>使用更大的数剧集和模型 </a:t>
            </a:r>
            <a:r>
              <a:rPr lang="en-US" altLang="zh-CN" dirty="0"/>
              <a:t>– </a:t>
            </a:r>
            <a:r>
              <a:rPr lang="zh-CN" altLang="en-US" dirty="0"/>
              <a:t>参数达到千亿级别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Few-shot and in-context learning</a:t>
            </a:r>
          </a:p>
          <a:p>
            <a:pPr marL="0" indent="0">
              <a:buNone/>
            </a:pPr>
            <a:r>
              <a:rPr lang="en-US" altLang="zh-CN" sz="2000" dirty="0"/>
              <a:t>Zero-shot                                                                       Few-shot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One-shot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32E132-8A27-0AE8-E9A4-BC077F60E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8" y="5143500"/>
            <a:ext cx="3911600" cy="111125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48D53-4AC8-9D8D-7A6F-ABAE93F28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10" y="3429000"/>
            <a:ext cx="4083050" cy="17145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2B502E-A7DB-4A2F-268C-530CD6457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2" y="3429000"/>
            <a:ext cx="3962400" cy="8255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95193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泰迪熊, 建筑, 熊, 装满&#10;&#10;描述已自动生成">
            <a:extLst>
              <a:ext uri="{FF2B5EF4-FFF2-40B4-BE49-F238E27FC236}">
                <a16:creationId xmlns:a16="http://schemas.microsoft.com/office/drawing/2014/main" id="{71FC82FA-0DC3-4228-A6AB-9FB9A0CA56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r="20389"/>
          <a:stretch/>
        </p:blipFill>
        <p:spPr/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B8457E3-9FED-46BF-ADA6-6F922D4F2578}"/>
              </a:ext>
            </a:extLst>
          </p:cNvPr>
          <p:cNvSpPr/>
          <p:nvPr/>
        </p:nvSpPr>
        <p:spPr>
          <a:xfrm>
            <a:off x="6618650" y="1983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介绍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6BA19C-2A59-4169-A9AF-D30EF2FB4DAF}"/>
              </a:ext>
            </a:extLst>
          </p:cNvPr>
          <p:cNvGrpSpPr/>
          <p:nvPr/>
        </p:nvGrpSpPr>
        <p:grpSpPr>
          <a:xfrm>
            <a:off x="5688375" y="1983700"/>
            <a:ext cx="720000" cy="720000"/>
            <a:chOff x="5412150" y="1180600"/>
            <a:chExt cx="720000" cy="72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57DE09-A430-406B-A844-CB736CCD4BD9}"/>
                </a:ext>
              </a:extLst>
            </p:cNvPr>
            <p:cNvSpPr/>
            <p:nvPr/>
          </p:nvSpPr>
          <p:spPr>
            <a:xfrm>
              <a:off x="5412150" y="118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44B665-1FA9-44DF-B2BD-11729D313FF8}"/>
                </a:ext>
              </a:extLst>
            </p:cNvPr>
            <p:cNvSpPr/>
            <p:nvPr/>
          </p:nvSpPr>
          <p:spPr>
            <a:xfrm>
              <a:off x="5412150" y="181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2310B0-6824-49AF-BF4A-B2594D4AD361}"/>
              </a:ext>
            </a:extLst>
          </p:cNvPr>
          <p:cNvGrpSpPr/>
          <p:nvPr/>
        </p:nvGrpSpPr>
        <p:grpSpPr>
          <a:xfrm>
            <a:off x="5688375" y="3378700"/>
            <a:ext cx="720000" cy="720000"/>
            <a:chOff x="5412150" y="3340600"/>
            <a:chExt cx="720000" cy="72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DAEC36-4DE0-4B07-AB4B-BBD38DA98017}"/>
                </a:ext>
              </a:extLst>
            </p:cNvPr>
            <p:cNvSpPr/>
            <p:nvPr/>
          </p:nvSpPr>
          <p:spPr>
            <a:xfrm>
              <a:off x="5412150" y="334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2</a:t>
              </a:r>
              <a:endParaRPr lang="zh-CN" altLang="en-US" sz="32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A61687F-3A22-4C28-934B-66A59E06F982}"/>
                </a:ext>
              </a:extLst>
            </p:cNvPr>
            <p:cNvSpPr/>
            <p:nvPr/>
          </p:nvSpPr>
          <p:spPr>
            <a:xfrm>
              <a:off x="5412150" y="397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1D726FC8-315A-4E01-BC76-6016CA1B59E6}"/>
              </a:ext>
            </a:extLst>
          </p:cNvPr>
          <p:cNvSpPr/>
          <p:nvPr/>
        </p:nvSpPr>
        <p:spPr>
          <a:xfrm>
            <a:off x="6618650" y="337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原理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C9B6454-04CB-4AD1-A51C-807E37232997}"/>
              </a:ext>
            </a:extLst>
          </p:cNvPr>
          <p:cNvSpPr/>
          <p:nvPr/>
        </p:nvSpPr>
        <p:spPr>
          <a:xfrm>
            <a:off x="0" y="0"/>
            <a:ext cx="2032000" cy="11430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DDFD52-617B-446D-A57C-43A10239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2" y="1355320"/>
            <a:ext cx="8796337" cy="1060855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C8161E"/>
                </a:solidFill>
                <a:latin typeface="+mj-ea"/>
                <a:ea typeface="+mj-ea"/>
                <a:cs typeface="+mj-cs"/>
              </a:rPr>
              <a:t>介绍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ïṥļiḋe">
            <a:extLst>
              <a:ext uri="{FF2B5EF4-FFF2-40B4-BE49-F238E27FC236}">
                <a16:creationId xmlns:a16="http://schemas.microsoft.com/office/drawing/2014/main" id="{0BBF4F21-8386-41B1-9046-EBC7BE2DE090}"/>
              </a:ext>
            </a:extLst>
          </p:cNvPr>
          <p:cNvSpPr txBox="1"/>
          <p:nvPr/>
        </p:nvSpPr>
        <p:spPr>
          <a:xfrm>
            <a:off x="1154827" y="1885747"/>
            <a:ext cx="268374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400" b="1" spc="-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</a:t>
            </a:r>
            <a:endParaRPr lang="en-GB" sz="34400" b="1" spc="-3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A048031C-ACCD-4F47-AC1D-F55A1029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ChatGPT</a:t>
            </a:r>
            <a:endParaRPr lang="zh-CN" altLang="en-US" dirty="0"/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DD1CC97B-827D-430E-B8C4-D5CB49F6B1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ChatGPT: </a:t>
            </a:r>
            <a:r>
              <a:rPr lang="zh-CN" altLang="en-US" dirty="0"/>
              <a:t>由</a:t>
            </a:r>
            <a:r>
              <a:rPr lang="en-US" altLang="zh-CN" dirty="0"/>
              <a:t>Open AI </a:t>
            </a:r>
            <a:r>
              <a:rPr lang="zh-CN" altLang="en-US" dirty="0"/>
              <a:t>推出的对话模型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写一首诗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89DC8-5C58-1DB5-FC11-6980F0D71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23" y="1789897"/>
            <a:ext cx="1485900" cy="4064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CDB6DB-7983-C4B7-BA6E-F55304C7F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23" y="2672213"/>
            <a:ext cx="4495800" cy="3683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191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40344CF-58CC-4B50-9449-739EE7AA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上海交通大学简介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51D8969-4AD9-43EF-A9A7-9D9CF4835A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工具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70DACF-14F7-8B07-EAA6-DE99DE6A2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09" y="715924"/>
            <a:ext cx="5594718" cy="55493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12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DDFD52-617B-446D-A57C-43A10239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2" y="1355320"/>
            <a:ext cx="8796337" cy="1060855"/>
          </a:xfrm>
        </p:spPr>
        <p:txBody>
          <a:bodyPr/>
          <a:lstStyle/>
          <a:p>
            <a:r>
              <a:rPr lang="zh-CN" altLang="en-US" b="1" dirty="0">
                <a:solidFill>
                  <a:srgbClr val="C8161E"/>
                </a:solidFill>
                <a:latin typeface="+mj-ea"/>
              </a:rPr>
              <a:t>原理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ïṥļiḋe">
            <a:extLst>
              <a:ext uri="{FF2B5EF4-FFF2-40B4-BE49-F238E27FC236}">
                <a16:creationId xmlns:a16="http://schemas.microsoft.com/office/drawing/2014/main" id="{0BBF4F21-8386-41B1-9046-EBC7BE2DE090}"/>
              </a:ext>
            </a:extLst>
          </p:cNvPr>
          <p:cNvSpPr txBox="1"/>
          <p:nvPr/>
        </p:nvSpPr>
        <p:spPr>
          <a:xfrm>
            <a:off x="1154827" y="1885747"/>
            <a:ext cx="268374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400" b="1" spc="-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</a:t>
            </a:r>
            <a:endParaRPr lang="en-GB" sz="34400" b="1" spc="-3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A048031C-ACCD-4F47-AC1D-F55A1029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ChatGPT</a:t>
            </a:r>
            <a:endParaRPr lang="zh-CN" altLang="en-US" dirty="0"/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DD1CC97B-827D-430E-B8C4-D5CB49F6B1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ChatGPT </a:t>
            </a:r>
            <a:r>
              <a:rPr lang="zh-CN" altLang="en-US" dirty="0"/>
              <a:t>： </a:t>
            </a:r>
            <a:r>
              <a:rPr lang="en-US" altLang="zh-CN" dirty="0"/>
              <a:t>Chat  +   GPT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Fine-tuned from GPT3.5     </a:t>
            </a:r>
            <a:r>
              <a:rPr lang="zh-CN" altLang="en-US" dirty="0"/>
              <a:t>预训练模型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Optimized for dialogue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Reinforcement Learning with Human Feedback</a:t>
            </a:r>
            <a:r>
              <a:rPr lang="zh-CN" altLang="en-US" dirty="0"/>
              <a:t>（</a:t>
            </a:r>
            <a:r>
              <a:rPr lang="en-US" altLang="zh-CN" dirty="0"/>
              <a:t>RLHF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78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A048031C-ACCD-4F47-AC1D-F55A1029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</a:t>
            </a:r>
            <a:endParaRPr lang="zh-CN" altLang="en-US" dirty="0"/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DD1CC97B-827D-430E-B8C4-D5CB49F6B1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Generative Pretrained Transformer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Transformer-&gt; GPT    </a:t>
            </a:r>
            <a:r>
              <a:rPr lang="zh-CN" altLang="en-US" dirty="0"/>
              <a:t>解码器</a:t>
            </a:r>
            <a:r>
              <a:rPr lang="en-US" altLang="zh-CN" dirty="0"/>
              <a:t> -&gt; GPT-2 -&gt; GPT-3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             BERT  </a:t>
            </a:r>
            <a:r>
              <a:rPr lang="zh-CN" altLang="en-US" dirty="0"/>
              <a:t>编码器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94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A048031C-ACCD-4F47-AC1D-F55A1029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GPT-1</a:t>
            </a:r>
            <a:endParaRPr lang="zh-CN" altLang="en-US" dirty="0"/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DD1CC97B-827D-430E-B8C4-D5CB49F6B1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问题：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无标号数据的数量 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&gt;&gt;  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有标号数据的数量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374151"/>
                </a:solidFill>
                <a:latin typeface="Söhne"/>
              </a:rPr>
              <a:t>解决：自监督学习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                 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无标号文本进行无监督预学习 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-&gt;  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有标号文本进行监督学习微调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GPT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/>
              <a:t>                     从 第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- k </a:t>
            </a:r>
            <a:r>
              <a:rPr lang="zh-CN" altLang="en-US" sz="1400" dirty="0"/>
              <a:t>到第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- 1 </a:t>
            </a:r>
            <a:r>
              <a:rPr lang="zh-CN" altLang="en-US" sz="1400" dirty="0"/>
              <a:t>个词 预测 第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 </a:t>
            </a:r>
            <a:r>
              <a:rPr lang="zh-CN" altLang="en-US" sz="1400" dirty="0"/>
              <a:t>个词 ，而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zh-CN" altLang="en-US" sz="1400" dirty="0"/>
              <a:t>个词及其后面的词并不知道</a:t>
            </a:r>
            <a:r>
              <a:rPr lang="en-US" altLang="zh-CN" sz="1400" dirty="0"/>
              <a:t>-&gt; transformer </a:t>
            </a:r>
            <a:r>
              <a:rPr lang="zh-CN" altLang="en-US" sz="1400" dirty="0"/>
              <a:t>解码器（掩码）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solidFill>
                <a:srgbClr val="374151"/>
              </a:solidFill>
              <a:latin typeface="Söhne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63E433-BBF1-38DB-0EE6-7EF32192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59" y="3638167"/>
            <a:ext cx="2787650" cy="3683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401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algn="just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演示文稿1" id="{58207EA5-DF65-41EA-AC31-C4A3CCF3DB63}" vid="{ECDA9F49-FF6D-42F4-A480-1F82BD0E4C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4625</TotalTime>
  <Words>277</Words>
  <Application>Microsoft Office PowerPoint</Application>
  <PresentationFormat>宽屏</PresentationFormat>
  <Paragraphs>94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HarmonyOS Sans SC Black</vt:lpstr>
      <vt:lpstr>Söhne</vt:lpstr>
      <vt:lpstr>等线</vt:lpstr>
      <vt:lpstr>Arial</vt:lpstr>
      <vt:lpstr>Segoe UI</vt:lpstr>
      <vt:lpstr>自定义设计方案</vt:lpstr>
      <vt:lpstr>ChatGPT</vt:lpstr>
      <vt:lpstr>PowerPoint 演示文稿</vt:lpstr>
      <vt:lpstr>介绍</vt:lpstr>
      <vt:lpstr>ChatGPT</vt:lpstr>
      <vt:lpstr>上海交通大学简介</vt:lpstr>
      <vt:lpstr>原理</vt:lpstr>
      <vt:lpstr>ChatGPT</vt:lpstr>
      <vt:lpstr>GPT</vt:lpstr>
      <vt:lpstr>GPT-1</vt:lpstr>
      <vt:lpstr>GPT-1</vt:lpstr>
      <vt:lpstr>GPT-1</vt:lpstr>
      <vt:lpstr>GPT-2</vt:lpstr>
      <vt:lpstr>GPT-3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lastModifiedBy>肖 侃</cp:lastModifiedBy>
  <cp:revision>281</cp:revision>
  <cp:lastPrinted>2017-10-17T16:00:00Z</cp:lastPrinted>
  <dcterms:created xsi:type="dcterms:W3CDTF">2017-10-17T16:00:00Z</dcterms:created>
  <dcterms:modified xsi:type="dcterms:W3CDTF">2022-12-12T11:10:24Z</dcterms:modified>
  <cp:category>work report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