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0" r:id="rId4"/>
    <p:sldId id="261" r:id="rId5"/>
    <p:sldId id="272" r:id="rId6"/>
    <p:sldId id="274" r:id="rId7"/>
    <p:sldId id="275" r:id="rId8"/>
    <p:sldId id="273" r:id="rId9"/>
    <p:sldId id="258" r:id="rId10"/>
    <p:sldId id="268" r:id="rId11"/>
    <p:sldId id="269" r:id="rId12"/>
    <p:sldId id="270" r:id="rId13"/>
    <p:sldId id="271" r:id="rId14"/>
    <p:sldId id="259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434" autoAdjust="0"/>
  </p:normalViewPr>
  <p:slideViewPr>
    <p:cSldViewPr snapToGrid="0">
      <p:cViewPr varScale="1">
        <p:scale>
          <a:sx n="59" d="100"/>
          <a:sy n="59" d="100"/>
        </p:scale>
        <p:origin x="96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EE69C-A511-489D-9735-98F84310A8BC}" type="datetimeFigureOut">
              <a:rPr lang="de-DE" smtClean="0"/>
              <a:t>10.03.2019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3A23EE-73BF-44EE-AD97-BE4BD81AF0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5632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3A23EE-73BF-44EE-AD97-BE4BD81AF0C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638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3A23EE-73BF-44EE-AD97-BE4BD81AF0CF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8676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3A23EE-73BF-44EE-AD97-BE4BD81AF0CF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5903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3A23EE-73BF-44EE-AD97-BE4BD81AF0CF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3494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3A23EE-73BF-44EE-AD97-BE4BD81AF0CF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1957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Einführung Pair </a:t>
            </a:r>
            <a:r>
              <a:rPr lang="de-DE" dirty="0" err="1"/>
              <a:t>Programming</a:t>
            </a:r>
            <a:r>
              <a:rPr lang="de-DE" dirty="0"/>
              <a:t>: Vincent &amp; Christopher; Orlando &amp; Ich; Benjamin</a:t>
            </a:r>
          </a:p>
          <a:p>
            <a:r>
              <a:rPr lang="de-DE" dirty="0"/>
              <a:t>UI: Vincent &amp; Christopher; Oberfläche auf die der Nutzer zugreift, programmiert durch JSP Dateien VIEW: JSP Darstellung auf dem Bildschirm</a:t>
            </a:r>
          </a:p>
          <a:p>
            <a:r>
              <a:rPr lang="de-DE" dirty="0"/>
              <a:t>Servlet: Orlando &amp; Ich; Schnittpunkt zwischen Frontend (JSP &amp; UI) und den Daten ( Datenbank) </a:t>
            </a:r>
          </a:p>
          <a:p>
            <a:r>
              <a:rPr lang="de-DE" dirty="0"/>
              <a:t>Datenbank: Benjamin; Alle Daten der Fahrzeuge und später auch Nutzer. ( Model)</a:t>
            </a:r>
          </a:p>
          <a:p>
            <a:r>
              <a:rPr lang="de-DE" dirty="0"/>
              <a:t>Analyse: Funktioniert super: Aufgabenteilung funktioniert und </a:t>
            </a:r>
            <a:r>
              <a:rPr lang="de-DE"/>
              <a:t>Projekt funktioniert.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3A23EE-73BF-44EE-AD97-BE4BD81AF0CF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2776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4211" y="6172200"/>
            <a:ext cx="11177109" cy="365125"/>
          </a:xfrm>
        </p:spPr>
        <p:txBody>
          <a:bodyPr/>
          <a:lstStyle>
            <a:lvl1pPr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7218EC6A-A6BF-467F-BEC3-E1D85F6129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0DE54A8-A89F-4481-B79F-AD747A0DD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18612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1" y="6172200"/>
            <a:ext cx="11177109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 dirty="0"/>
              <a:t>KA-Share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E76EFC3-C360-4719-ADD1-EE95FFB706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2.svg"/><Relationship Id="rId9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E02C24-53B1-4B4C-9DC5-02DFD3E812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2932" y="696185"/>
            <a:ext cx="8001000" cy="2971801"/>
          </a:xfrm>
        </p:spPr>
        <p:txBody>
          <a:bodyPr/>
          <a:lstStyle/>
          <a:p>
            <a:r>
              <a:rPr lang="de-DE"/>
              <a:t>KA-Sharing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E33732D-78B0-4AAA-AB26-D1B5702C7D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457406"/>
            <a:ext cx="9530942" cy="400594"/>
          </a:xfrm>
        </p:spPr>
        <p:txBody>
          <a:bodyPr>
            <a:normAutofit/>
          </a:bodyPr>
          <a:lstStyle/>
          <a:p>
            <a:r>
              <a:rPr lang="de-DE" sz="1400" dirty="0">
                <a:solidFill>
                  <a:schemeClr val="tx1"/>
                </a:solidFill>
              </a:rPr>
              <a:t>Benjamin Kanzler, Christopher </a:t>
            </a:r>
            <a:r>
              <a:rPr lang="de-DE" sz="1400" dirty="0" err="1">
                <a:solidFill>
                  <a:schemeClr val="tx1"/>
                </a:solidFill>
              </a:rPr>
              <a:t>Pschibila</a:t>
            </a:r>
            <a:r>
              <a:rPr lang="de-DE" sz="1400" dirty="0">
                <a:solidFill>
                  <a:schemeClr val="tx1"/>
                </a:solidFill>
              </a:rPr>
              <a:t>, Dominik Kunzmann, Vincent Neuhoff, Orlando Jähde</a:t>
            </a:r>
          </a:p>
        </p:txBody>
      </p:sp>
      <p:pic>
        <p:nvPicPr>
          <p:cNvPr id="5" name="Grafik 4" descr="Auto">
            <a:extLst>
              <a:ext uri="{FF2B5EF4-FFF2-40B4-BE49-F238E27FC236}">
                <a16:creationId xmlns:a16="http://schemas.microsoft.com/office/drawing/2014/main" id="{DB52C320-6C6E-4E0B-A959-D9C53A608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6921887" y="500039"/>
            <a:ext cx="3364089" cy="336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776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E7E1272E-DBA6-4C09-A303-DD0B15BE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DFD3153-86A9-4D4B-A1DF-7A2F6F0BA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11.03.2019</a:t>
            </a:r>
            <a:endParaRPr lang="en-US" dirty="0"/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BB1CAF7E-22C8-4388-9AE5-9DB1D0690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ED39B3-FC6D-4359-BCAC-59F383486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4" name="Grafik 1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3B1EAFDF-EF42-40F1-B6F8-59198E81F2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70" t="1730" r="1299" b="17578"/>
          <a:stretch/>
        </p:blipFill>
        <p:spPr>
          <a:xfrm>
            <a:off x="2144196" y="135649"/>
            <a:ext cx="6886682" cy="642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786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E7E1272E-DBA6-4C09-A303-DD0B15BE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DFD3153-86A9-4D4B-A1DF-7A2F6F0BA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11.03.2019</a:t>
            </a:r>
            <a:endParaRPr lang="en-US" dirty="0"/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BB1CAF7E-22C8-4388-9AE5-9DB1D0690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ED39B3-FC6D-4359-BCAC-59F383486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B846A31-7A03-44F6-9403-62EDB85613C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70" t="2521" r="2267" b="4989"/>
          <a:stretch/>
        </p:blipFill>
        <p:spPr>
          <a:xfrm>
            <a:off x="2448852" y="207350"/>
            <a:ext cx="6344240" cy="638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297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E7E1272E-DBA6-4C09-A303-DD0B15BE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DFD3153-86A9-4D4B-A1DF-7A2F6F0BA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11.03.2019</a:t>
            </a:r>
            <a:endParaRPr lang="en-US" dirty="0"/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BB1CAF7E-22C8-4388-9AE5-9DB1D0690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ED39B3-FC6D-4359-BCAC-59F383486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2809B1C6-A8EB-4CA7-B4D3-0E616396B1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41" t="5364" r="3215" b="4778"/>
          <a:stretch/>
        </p:blipFill>
        <p:spPr>
          <a:xfrm>
            <a:off x="1941922" y="160254"/>
            <a:ext cx="7158114" cy="617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810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E7E1272E-DBA6-4C09-A303-DD0B15BE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DFD3153-86A9-4D4B-A1DF-7A2F6F0BA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11.03.2019</a:t>
            </a:r>
            <a:endParaRPr lang="en-US" dirty="0"/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BB1CAF7E-22C8-4388-9AE5-9DB1D0690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ED39B3-FC6D-4359-BCAC-59F383486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Grafik 7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247DAF33-2F68-4465-98A3-E4F519807D6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80" t="2801" r="2323" b="2477"/>
          <a:stretch/>
        </p:blipFill>
        <p:spPr>
          <a:xfrm>
            <a:off x="1942044" y="203230"/>
            <a:ext cx="6732166" cy="625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189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4C68109-468E-4320-A347-CD61565AB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389394"/>
            <a:ext cx="8661124" cy="737005"/>
          </a:xfrm>
        </p:spPr>
        <p:txBody>
          <a:bodyPr/>
          <a:lstStyle/>
          <a:p>
            <a:r>
              <a:rPr lang="de-DE" dirty="0"/>
              <a:t>IT-Architektur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127A5F6-278C-46F5-B682-739817FF04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Dominik Kunzmann / IT-Architekt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EE19599-E843-4699-BB14-BFFA47EE5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C0874B5-6CE0-4569-96F9-A299B8752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11.03.2019</a:t>
            </a:r>
            <a:endParaRPr lang="en-US" dirty="0"/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60F30CBD-42F4-4C44-974C-BC1991F683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3C64041-F474-4836-AAA7-EDDA382CA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9" name="Grafik 8" descr="Benutzer">
            <a:extLst>
              <a:ext uri="{FF2B5EF4-FFF2-40B4-BE49-F238E27FC236}">
                <a16:creationId xmlns:a16="http://schemas.microsoft.com/office/drawing/2014/main" id="{F7BE0C6A-5A4D-43CB-B9F3-E9D33B9BE9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54521" y="591939"/>
            <a:ext cx="914400" cy="914400"/>
          </a:xfrm>
          <a:prstGeom prst="rect">
            <a:avLst/>
          </a:prstGeom>
        </p:spPr>
      </p:pic>
      <p:pic>
        <p:nvPicPr>
          <p:cNvPr id="10" name="Grafik 9" descr="Benutzer">
            <a:extLst>
              <a:ext uri="{FF2B5EF4-FFF2-40B4-BE49-F238E27FC236}">
                <a16:creationId xmlns:a16="http://schemas.microsoft.com/office/drawing/2014/main" id="{E0C2D39B-4E07-4BB1-89A7-40CC38A76A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0842" y="1828153"/>
            <a:ext cx="914400" cy="914400"/>
          </a:xfrm>
          <a:prstGeom prst="rect">
            <a:avLst/>
          </a:prstGeom>
        </p:spPr>
      </p:pic>
      <p:pic>
        <p:nvPicPr>
          <p:cNvPr id="11" name="Grafik 10" descr="Benutzer">
            <a:extLst>
              <a:ext uri="{FF2B5EF4-FFF2-40B4-BE49-F238E27FC236}">
                <a16:creationId xmlns:a16="http://schemas.microsoft.com/office/drawing/2014/main" id="{D1E46FD0-CE5F-4746-B18F-4E507E6BB5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94187" y="3186069"/>
            <a:ext cx="914400" cy="914400"/>
          </a:xfrm>
          <a:prstGeom prst="rect">
            <a:avLst/>
          </a:prstGeom>
        </p:spPr>
      </p:pic>
      <p:pic>
        <p:nvPicPr>
          <p:cNvPr id="13" name="Grafik 12" descr="Computer">
            <a:extLst>
              <a:ext uri="{FF2B5EF4-FFF2-40B4-BE49-F238E27FC236}">
                <a16:creationId xmlns:a16="http://schemas.microsoft.com/office/drawing/2014/main" id="{ADD82EE7-888F-49FC-AA60-05BF9A0BCC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94930" y="1756759"/>
            <a:ext cx="1191936" cy="1191936"/>
          </a:xfrm>
          <a:prstGeom prst="rect">
            <a:avLst/>
          </a:prstGeom>
        </p:spPr>
      </p:pic>
      <p:pic>
        <p:nvPicPr>
          <p:cNvPr id="17" name="Grafik 16" descr="Datenbank">
            <a:extLst>
              <a:ext uri="{FF2B5EF4-FFF2-40B4-BE49-F238E27FC236}">
                <a16:creationId xmlns:a16="http://schemas.microsoft.com/office/drawing/2014/main" id="{F6FCBACB-99D0-4966-98E8-96B9297E5FA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220201" y="1554519"/>
            <a:ext cx="1367462" cy="1367462"/>
          </a:xfrm>
          <a:prstGeom prst="rect">
            <a:avLst/>
          </a:prstGeom>
        </p:spPr>
      </p:pic>
      <p:pic>
        <p:nvPicPr>
          <p:cNvPr id="19" name="Grafik 18" descr="Zahnräder">
            <a:extLst>
              <a:ext uri="{FF2B5EF4-FFF2-40B4-BE49-F238E27FC236}">
                <a16:creationId xmlns:a16="http://schemas.microsoft.com/office/drawing/2014/main" id="{E686C77A-3EFE-424C-BB59-DF1912136DF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005574" y="1668992"/>
            <a:ext cx="1252598" cy="1252598"/>
          </a:xfrm>
          <a:prstGeom prst="rect">
            <a:avLst/>
          </a:prstGeom>
        </p:spPr>
      </p:pic>
      <p:sp>
        <p:nvSpPr>
          <p:cNvPr id="25" name="Pfeil: nach rechts 24">
            <a:extLst>
              <a:ext uri="{FF2B5EF4-FFF2-40B4-BE49-F238E27FC236}">
                <a16:creationId xmlns:a16="http://schemas.microsoft.com/office/drawing/2014/main" id="{B43260A3-F1B9-4585-B8A1-AAA1563709EA}"/>
              </a:ext>
            </a:extLst>
          </p:cNvPr>
          <p:cNvSpPr/>
          <p:nvPr/>
        </p:nvSpPr>
        <p:spPr>
          <a:xfrm>
            <a:off x="4683288" y="2094101"/>
            <a:ext cx="1207422" cy="149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Pfeil: nach rechts 25">
            <a:extLst>
              <a:ext uri="{FF2B5EF4-FFF2-40B4-BE49-F238E27FC236}">
                <a16:creationId xmlns:a16="http://schemas.microsoft.com/office/drawing/2014/main" id="{347064ED-7079-4EF4-BC9A-ED818840C13B}"/>
              </a:ext>
            </a:extLst>
          </p:cNvPr>
          <p:cNvSpPr/>
          <p:nvPr/>
        </p:nvSpPr>
        <p:spPr>
          <a:xfrm>
            <a:off x="7342598" y="2067175"/>
            <a:ext cx="1652385" cy="182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Pfeil: nach rechts 26">
            <a:extLst>
              <a:ext uri="{FF2B5EF4-FFF2-40B4-BE49-F238E27FC236}">
                <a16:creationId xmlns:a16="http://schemas.microsoft.com/office/drawing/2014/main" id="{F4EDBFF1-513F-4828-B372-BD0E9A2354BE}"/>
              </a:ext>
            </a:extLst>
          </p:cNvPr>
          <p:cNvSpPr/>
          <p:nvPr/>
        </p:nvSpPr>
        <p:spPr>
          <a:xfrm rot="10800000">
            <a:off x="7342598" y="2428743"/>
            <a:ext cx="1652385" cy="176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Pfeil: nach rechts 27">
            <a:extLst>
              <a:ext uri="{FF2B5EF4-FFF2-40B4-BE49-F238E27FC236}">
                <a16:creationId xmlns:a16="http://schemas.microsoft.com/office/drawing/2014/main" id="{169DF363-44EA-4211-85CE-58AE155ACE45}"/>
              </a:ext>
            </a:extLst>
          </p:cNvPr>
          <p:cNvSpPr/>
          <p:nvPr/>
        </p:nvSpPr>
        <p:spPr>
          <a:xfrm rot="10800000">
            <a:off x="4683288" y="2422161"/>
            <a:ext cx="1191936" cy="1492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Pfeil: nach rechts 28">
            <a:extLst>
              <a:ext uri="{FF2B5EF4-FFF2-40B4-BE49-F238E27FC236}">
                <a16:creationId xmlns:a16="http://schemas.microsoft.com/office/drawing/2014/main" id="{3C4B5C6F-C2A8-4581-9048-67DCE6352459}"/>
              </a:ext>
            </a:extLst>
          </p:cNvPr>
          <p:cNvSpPr/>
          <p:nvPr/>
        </p:nvSpPr>
        <p:spPr>
          <a:xfrm rot="19727563">
            <a:off x="1980622" y="3043036"/>
            <a:ext cx="1280833" cy="1466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Pfeil: nach rechts 29">
            <a:extLst>
              <a:ext uri="{FF2B5EF4-FFF2-40B4-BE49-F238E27FC236}">
                <a16:creationId xmlns:a16="http://schemas.microsoft.com/office/drawing/2014/main" id="{6E5D3465-AF14-4B9C-A0BE-997BD049236A}"/>
              </a:ext>
            </a:extLst>
          </p:cNvPr>
          <p:cNvSpPr/>
          <p:nvPr/>
        </p:nvSpPr>
        <p:spPr>
          <a:xfrm>
            <a:off x="1718344" y="2317427"/>
            <a:ext cx="1271652" cy="1351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Pfeil: nach rechts 30">
            <a:extLst>
              <a:ext uri="{FF2B5EF4-FFF2-40B4-BE49-F238E27FC236}">
                <a16:creationId xmlns:a16="http://schemas.microsoft.com/office/drawing/2014/main" id="{1887BC96-3116-4A17-9718-27036483DBD4}"/>
              </a:ext>
            </a:extLst>
          </p:cNvPr>
          <p:cNvSpPr/>
          <p:nvPr/>
        </p:nvSpPr>
        <p:spPr>
          <a:xfrm rot="2210081">
            <a:off x="2268030" y="1643864"/>
            <a:ext cx="1001393" cy="1244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DAE6C97E-577D-4552-B589-1444679D2960}"/>
              </a:ext>
            </a:extLst>
          </p:cNvPr>
          <p:cNvSpPr txBox="1"/>
          <p:nvPr/>
        </p:nvSpPr>
        <p:spPr>
          <a:xfrm>
            <a:off x="6176530" y="3100408"/>
            <a:ext cx="1457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Controller</a:t>
            </a:r>
          </a:p>
          <a:p>
            <a:r>
              <a:rPr lang="de-DE" dirty="0"/>
              <a:t>- Servlets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6C419ED5-1AA4-4973-BC15-C0D3E66D2910}"/>
              </a:ext>
            </a:extLst>
          </p:cNvPr>
          <p:cNvSpPr txBox="1"/>
          <p:nvPr/>
        </p:nvSpPr>
        <p:spPr>
          <a:xfrm>
            <a:off x="9188303" y="861320"/>
            <a:ext cx="2894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Model</a:t>
            </a:r>
          </a:p>
          <a:p>
            <a:r>
              <a:rPr lang="de-DE" dirty="0"/>
              <a:t>- Enterprise Java </a:t>
            </a:r>
            <a:r>
              <a:rPr lang="de-DE" dirty="0" err="1"/>
              <a:t>Beans</a:t>
            </a:r>
            <a:endParaRPr lang="de-DE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22F2ACA0-EDA8-4708-963B-DF62131A34FE}"/>
              </a:ext>
            </a:extLst>
          </p:cNvPr>
          <p:cNvSpPr txBox="1"/>
          <p:nvPr/>
        </p:nvSpPr>
        <p:spPr>
          <a:xfrm>
            <a:off x="3145623" y="916291"/>
            <a:ext cx="2384623" cy="668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View</a:t>
            </a:r>
          </a:p>
          <a:p>
            <a:r>
              <a:rPr lang="de-DE" dirty="0"/>
              <a:t>- Java Server Pages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6A7FD5AD-735E-4F05-9A30-20DF4A3F8A17}"/>
              </a:ext>
            </a:extLst>
          </p:cNvPr>
          <p:cNvSpPr txBox="1"/>
          <p:nvPr/>
        </p:nvSpPr>
        <p:spPr>
          <a:xfrm>
            <a:off x="302092" y="670342"/>
            <a:ext cx="102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Nutzer</a:t>
            </a:r>
          </a:p>
        </p:txBody>
      </p:sp>
    </p:spTree>
    <p:extLst>
      <p:ext uri="{BB962C8B-B14F-4D97-AF65-F5344CB8AC3E}">
        <p14:creationId xmlns:p14="http://schemas.microsoft.com/office/powerpoint/2010/main" val="2766168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4C68109-468E-4320-A347-CD61565AB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3"/>
            <a:ext cx="8534400" cy="1058268"/>
          </a:xfrm>
        </p:spPr>
        <p:txBody>
          <a:bodyPr/>
          <a:lstStyle/>
          <a:p>
            <a:r>
              <a:rPr lang="de-DE" dirty="0"/>
              <a:t>Datenbank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7F37089-E0D7-4721-9818-6F58D6F24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11.03.2019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EC4A702-6041-4042-9E95-76C25F4F7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2">
                    <a:lumMod val="20000"/>
                    <a:lumOff val="80000"/>
                  </a:schemeClr>
                </a:solidFill>
              </a:rPr>
              <a:t>KA-Share</a:t>
            </a:r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0BBF157-124A-4B08-AF72-A5EF9841D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Grafik 6" descr="Auto">
            <a:extLst>
              <a:ext uri="{FF2B5EF4-FFF2-40B4-BE49-F238E27FC236}">
                <a16:creationId xmlns:a16="http://schemas.microsoft.com/office/drawing/2014/main" id="{E22131F2-98A3-4859-A680-0372D9EDC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18" name="Textplatzhalter 4">
            <a:extLst>
              <a:ext uri="{FF2B5EF4-FFF2-40B4-BE49-F238E27FC236}">
                <a16:creationId xmlns:a16="http://schemas.microsoft.com/office/drawing/2014/main" id="{79A759CD-A5B6-45B0-93FC-60D96E4FBB0A}"/>
              </a:ext>
            </a:extLst>
          </p:cNvPr>
          <p:cNvSpPr txBox="1">
            <a:spLocks/>
          </p:cNvSpPr>
          <p:nvPr/>
        </p:nvSpPr>
        <p:spPr>
          <a:xfrm>
            <a:off x="684211" y="5251507"/>
            <a:ext cx="8535990" cy="7418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b="1" dirty="0"/>
              <a:t>Benjamin Kanzler / Datenbank-Administrator</a:t>
            </a:r>
          </a:p>
          <a:p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BF818BB-F74D-4A95-8DEF-EBB1B1B21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211" y="444307"/>
            <a:ext cx="8801319" cy="386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731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8">
            <a:extLst>
              <a:ext uri="{FF2B5EF4-FFF2-40B4-BE49-F238E27FC236}">
                <a16:creationId xmlns:a16="http://schemas.microsoft.com/office/drawing/2014/main" id="{BEE5E614-1F9C-43EF-BC7E-11D9F2BB3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20" name="Inhaltsplatzhalter 19">
            <a:extLst>
              <a:ext uri="{FF2B5EF4-FFF2-40B4-BE49-F238E27FC236}">
                <a16:creationId xmlns:a16="http://schemas.microsoft.com/office/drawing/2014/main" id="{4D04D41A-0730-4AE9-8531-3CDF5D11F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sz="1800" dirty="0">
                <a:solidFill>
                  <a:schemeClr val="tx1"/>
                </a:solidFill>
              </a:rPr>
              <a:t>Projektstatus</a:t>
            </a:r>
          </a:p>
          <a:p>
            <a:endParaRPr lang="de-DE" dirty="0">
              <a:solidFill>
                <a:schemeClr val="tx1"/>
              </a:solidFill>
            </a:endParaRPr>
          </a:p>
          <a:p>
            <a:r>
              <a:rPr lang="de-DE" sz="1800" dirty="0">
                <a:solidFill>
                  <a:schemeClr val="tx1"/>
                </a:solidFill>
              </a:rPr>
              <a:t>Mock-</a:t>
            </a:r>
            <a:r>
              <a:rPr lang="de-DE" sz="1800" dirty="0" err="1">
                <a:solidFill>
                  <a:schemeClr val="tx1"/>
                </a:solidFill>
              </a:rPr>
              <a:t>Ups</a:t>
            </a:r>
            <a:endParaRPr lang="de-DE" sz="1800" dirty="0">
              <a:solidFill>
                <a:schemeClr val="tx1"/>
              </a:solidFill>
            </a:endParaRPr>
          </a:p>
          <a:p>
            <a:endParaRPr lang="de-DE" dirty="0"/>
          </a:p>
          <a:p>
            <a:r>
              <a:rPr lang="de-DE" sz="1800" dirty="0">
                <a:solidFill>
                  <a:schemeClr val="tx1"/>
                </a:solidFill>
              </a:rPr>
              <a:t>Use Cases &amp; </a:t>
            </a:r>
            <a:r>
              <a:rPr lang="de-DE" sz="1800" dirty="0" err="1">
                <a:solidFill>
                  <a:schemeClr val="tx1"/>
                </a:solidFill>
              </a:rPr>
              <a:t>Product</a:t>
            </a:r>
            <a:r>
              <a:rPr lang="de-DE" sz="1800" dirty="0">
                <a:solidFill>
                  <a:schemeClr val="tx1"/>
                </a:solidFill>
              </a:rPr>
              <a:t> Backlog</a:t>
            </a:r>
          </a:p>
          <a:p>
            <a:endParaRPr lang="de-DE" dirty="0"/>
          </a:p>
          <a:p>
            <a:r>
              <a:rPr lang="de-DE" sz="1800" dirty="0">
                <a:solidFill>
                  <a:schemeClr val="tx1"/>
                </a:solidFill>
              </a:rPr>
              <a:t>IT-Architektur</a:t>
            </a:r>
          </a:p>
          <a:p>
            <a:endParaRPr lang="de-DE" sz="1800" dirty="0">
              <a:solidFill>
                <a:schemeClr val="tx1"/>
              </a:solidFill>
            </a:endParaRPr>
          </a:p>
          <a:p>
            <a:r>
              <a:rPr lang="de-DE" sz="1800" dirty="0">
                <a:solidFill>
                  <a:schemeClr val="tx1"/>
                </a:solidFill>
              </a:rPr>
              <a:t>Datenbank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7F37089-E0D7-4721-9818-6F58D6F24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11.03.2019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EC4A702-6041-4042-9E95-76C25F4F7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KA-Share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0BBF157-124A-4B08-AF72-A5EF9841D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Grafik 6" descr="Auto">
            <a:extLst>
              <a:ext uri="{FF2B5EF4-FFF2-40B4-BE49-F238E27FC236}">
                <a16:creationId xmlns:a16="http://schemas.microsoft.com/office/drawing/2014/main" id="{E22131F2-98A3-4859-A680-0372D9EDC3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8952507">
            <a:off x="10617607" y="2747839"/>
            <a:ext cx="1228875" cy="1228875"/>
          </a:xfrm>
          <a:prstGeom prst="rect">
            <a:avLst/>
          </a:prstGeom>
        </p:spPr>
      </p:pic>
      <p:pic>
        <p:nvPicPr>
          <p:cNvPr id="22" name="Grafik 21" descr="Liste">
            <a:extLst>
              <a:ext uri="{FF2B5EF4-FFF2-40B4-BE49-F238E27FC236}">
                <a16:creationId xmlns:a16="http://schemas.microsoft.com/office/drawing/2014/main" id="{89E9E0A9-CBF7-45A2-A1C5-4E5EBB31D5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278003">
            <a:off x="4336977" y="4626429"/>
            <a:ext cx="1228869" cy="122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352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lussdiagramm: Grenzstelle 34">
            <a:extLst>
              <a:ext uri="{FF2B5EF4-FFF2-40B4-BE49-F238E27FC236}">
                <a16:creationId xmlns:a16="http://schemas.microsoft.com/office/drawing/2014/main" id="{FE8721C4-B7B8-41DB-BBF0-733FEAEA0A1B}"/>
              </a:ext>
            </a:extLst>
          </p:cNvPr>
          <p:cNvSpPr/>
          <p:nvPr/>
        </p:nvSpPr>
        <p:spPr>
          <a:xfrm>
            <a:off x="7797576" y="955735"/>
            <a:ext cx="776614" cy="2091914"/>
          </a:xfrm>
          <a:prstGeom prst="flowChartTerminator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4658EC0F-A25A-4EA7-9FAA-1CD2B567B530}"/>
              </a:ext>
            </a:extLst>
          </p:cNvPr>
          <p:cNvSpPr/>
          <p:nvPr/>
        </p:nvSpPr>
        <p:spPr>
          <a:xfrm>
            <a:off x="8005883" y="1211938"/>
            <a:ext cx="360000" cy="36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87742A38-5DD0-4AB5-AE1A-EDA2FDAE2273}"/>
              </a:ext>
            </a:extLst>
          </p:cNvPr>
          <p:cNvSpPr/>
          <p:nvPr/>
        </p:nvSpPr>
        <p:spPr>
          <a:xfrm>
            <a:off x="8005883" y="1830329"/>
            <a:ext cx="360000" cy="360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6850FC60-3917-44D0-8767-58944B90C05E}"/>
              </a:ext>
            </a:extLst>
          </p:cNvPr>
          <p:cNvSpPr/>
          <p:nvPr/>
        </p:nvSpPr>
        <p:spPr>
          <a:xfrm>
            <a:off x="8007347" y="2421134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4C68109-468E-4320-A347-CD61565AB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/>
          <a:lstStyle/>
          <a:p>
            <a:r>
              <a:rPr lang="de-DE" dirty="0"/>
              <a:t>Projektstatus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127A5F6-278C-46F5-B682-739817FF04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Vincent Neuhoff / </a:t>
            </a:r>
            <a:r>
              <a:rPr lang="de-DE" b="1" dirty="0" err="1"/>
              <a:t>Product</a:t>
            </a:r>
            <a:r>
              <a:rPr lang="de-DE" b="1" dirty="0"/>
              <a:t> </a:t>
            </a:r>
            <a:r>
              <a:rPr lang="de-DE" b="1" dirty="0" err="1"/>
              <a:t>Owner</a:t>
            </a:r>
            <a:endParaRPr lang="de-DE" b="1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3F4C4E6-EE12-43F8-B0EA-3874A5CB4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1B06358-FD9F-4C24-83DE-05707AC93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11.03.2019</a:t>
            </a:r>
            <a:endParaRPr lang="en-US" dirty="0"/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DF950C70-F545-45FB-93F4-9D3A19FC2D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DAF236-19B4-4482-AFE0-330E4A812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7" name="Inhaltsplatzhalter 19">
            <a:extLst>
              <a:ext uri="{FF2B5EF4-FFF2-40B4-BE49-F238E27FC236}">
                <a16:creationId xmlns:a16="http://schemas.microsoft.com/office/drawing/2014/main" id="{8A5C8BA4-12F4-462A-82B0-DBEE81CF397E}"/>
              </a:ext>
            </a:extLst>
          </p:cNvPr>
          <p:cNvSpPr txBox="1">
            <a:spLocks/>
          </p:cNvSpPr>
          <p:nvPr/>
        </p:nvSpPr>
        <p:spPr>
          <a:xfrm>
            <a:off x="1798108" y="666275"/>
            <a:ext cx="3937892" cy="361526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800" dirty="0">
                <a:solidFill>
                  <a:schemeClr val="tx1"/>
                </a:solidFill>
              </a:rPr>
              <a:t>Lastenheft fertiggestellt</a:t>
            </a:r>
          </a:p>
          <a:p>
            <a:pPr algn="r"/>
            <a:endParaRPr lang="de-DE" sz="1800" dirty="0">
              <a:solidFill>
                <a:schemeClr val="tx1"/>
              </a:solidFill>
            </a:endParaRPr>
          </a:p>
          <a:p>
            <a:pPr algn="r"/>
            <a:r>
              <a:rPr lang="de-DE" sz="1800" dirty="0">
                <a:solidFill>
                  <a:schemeClr val="tx1"/>
                </a:solidFill>
              </a:rPr>
              <a:t>Projektzeitplan erstellt</a:t>
            </a:r>
          </a:p>
          <a:p>
            <a:pPr algn="r"/>
            <a:endParaRPr lang="de-DE" sz="1800" dirty="0">
              <a:solidFill>
                <a:schemeClr val="tx1"/>
              </a:solidFill>
            </a:endParaRPr>
          </a:p>
          <a:p>
            <a:pPr algn="r"/>
            <a:r>
              <a:rPr lang="de-DE" sz="1800" dirty="0" err="1">
                <a:solidFill>
                  <a:schemeClr val="tx1"/>
                </a:solidFill>
              </a:rPr>
              <a:t>Scrum</a:t>
            </a:r>
            <a:r>
              <a:rPr lang="de-DE" sz="1800" dirty="0">
                <a:solidFill>
                  <a:schemeClr val="tx1"/>
                </a:solidFill>
              </a:rPr>
              <a:t> Vorbereitungen abgeschlossen</a:t>
            </a:r>
          </a:p>
          <a:p>
            <a:pPr algn="r"/>
            <a:endParaRPr lang="de-DE" sz="1800" dirty="0">
              <a:solidFill>
                <a:schemeClr val="tx1"/>
              </a:solidFill>
            </a:endParaRPr>
          </a:p>
          <a:p>
            <a:pPr algn="r"/>
            <a:r>
              <a:rPr lang="de-DE" sz="1800" dirty="0">
                <a:solidFill>
                  <a:schemeClr val="tx1"/>
                </a:solidFill>
              </a:rPr>
              <a:t>Mock-</a:t>
            </a:r>
            <a:r>
              <a:rPr lang="de-DE" sz="1800" dirty="0" err="1">
                <a:solidFill>
                  <a:schemeClr val="tx1"/>
                </a:solidFill>
              </a:rPr>
              <a:t>Ups</a:t>
            </a:r>
            <a:r>
              <a:rPr lang="de-DE" sz="1800" dirty="0">
                <a:solidFill>
                  <a:schemeClr val="tx1"/>
                </a:solidFill>
              </a:rPr>
              <a:t> erstellt</a:t>
            </a:r>
          </a:p>
          <a:p>
            <a:pPr algn="r"/>
            <a:endParaRPr lang="de-DE" sz="1800" dirty="0">
              <a:solidFill>
                <a:schemeClr val="tx1"/>
              </a:solidFill>
            </a:endParaRPr>
          </a:p>
          <a:p>
            <a:pPr algn="r"/>
            <a:r>
              <a:rPr lang="de-DE" sz="1800" dirty="0">
                <a:solidFill>
                  <a:schemeClr val="tx1"/>
                </a:solidFill>
              </a:rPr>
              <a:t>1. Sprint: abgeschlossen</a:t>
            </a:r>
          </a:p>
          <a:p>
            <a:pPr marL="342900" indent="-342900" algn="r">
              <a:buAutoNum type="arabicPeriod"/>
            </a:pPr>
            <a:endParaRPr lang="de-DE" sz="1800" dirty="0">
              <a:solidFill>
                <a:schemeClr val="tx1"/>
              </a:solidFill>
            </a:endParaRPr>
          </a:p>
          <a:p>
            <a:pPr algn="r"/>
            <a:r>
              <a:rPr lang="de-DE" sz="1800" dirty="0">
                <a:solidFill>
                  <a:schemeClr val="tx1"/>
                </a:solidFill>
              </a:rPr>
              <a:t>2. Sprint: In Bearbeitung </a:t>
            </a:r>
          </a:p>
          <a:p>
            <a:pPr marL="342900" indent="-342900" algn="r">
              <a:buAutoNum type="arabicPeriod"/>
            </a:pPr>
            <a:endParaRPr lang="de-DE" sz="1800" dirty="0">
              <a:solidFill>
                <a:schemeClr val="tx1"/>
              </a:solidFill>
            </a:endParaRPr>
          </a:p>
          <a:p>
            <a:pPr marL="342900" indent="-342900" algn="r">
              <a:buAutoNum type="arabicPeriod"/>
            </a:pPr>
            <a:endParaRPr lang="de-DE" sz="1800" dirty="0">
              <a:solidFill>
                <a:schemeClr val="tx1"/>
              </a:solidFill>
            </a:endParaRPr>
          </a:p>
          <a:p>
            <a:pPr algn="r"/>
            <a:endParaRPr lang="de-DE" sz="1800" dirty="0">
              <a:solidFill>
                <a:schemeClr val="tx1"/>
              </a:solidFill>
            </a:endParaRPr>
          </a:p>
          <a:p>
            <a:pPr algn="r"/>
            <a:endParaRPr lang="de-DE" sz="1800" dirty="0">
              <a:solidFill>
                <a:schemeClr val="tx1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857B4CFA-985D-4C27-A591-CDCD2FC63202}"/>
              </a:ext>
            </a:extLst>
          </p:cNvPr>
          <p:cNvSpPr/>
          <p:nvPr/>
        </p:nvSpPr>
        <p:spPr>
          <a:xfrm>
            <a:off x="5736000" y="597875"/>
            <a:ext cx="360000" cy="36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E58B4AE9-7A13-430B-AD1C-0C9C226A8820}"/>
              </a:ext>
            </a:extLst>
          </p:cNvPr>
          <p:cNvSpPr/>
          <p:nvPr/>
        </p:nvSpPr>
        <p:spPr>
          <a:xfrm>
            <a:off x="5736000" y="1214078"/>
            <a:ext cx="360000" cy="36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EC91B5FB-2C0B-402B-8A3D-B7707C836ECF}"/>
              </a:ext>
            </a:extLst>
          </p:cNvPr>
          <p:cNvSpPr/>
          <p:nvPr/>
        </p:nvSpPr>
        <p:spPr>
          <a:xfrm>
            <a:off x="5736000" y="1832469"/>
            <a:ext cx="360000" cy="36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9A53D296-F510-44D3-826A-4517090DBDE2}"/>
              </a:ext>
            </a:extLst>
          </p:cNvPr>
          <p:cNvSpPr/>
          <p:nvPr/>
        </p:nvSpPr>
        <p:spPr>
          <a:xfrm>
            <a:off x="5736000" y="2423274"/>
            <a:ext cx="360000" cy="36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86FB5E38-0D75-4E12-BCD4-85799FAAE2AD}"/>
              </a:ext>
            </a:extLst>
          </p:cNvPr>
          <p:cNvSpPr/>
          <p:nvPr/>
        </p:nvSpPr>
        <p:spPr>
          <a:xfrm>
            <a:off x="5736000" y="3049789"/>
            <a:ext cx="360000" cy="36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A26ADB9A-71A3-490F-AC8D-8FDF48ACAF36}"/>
              </a:ext>
            </a:extLst>
          </p:cNvPr>
          <p:cNvSpPr/>
          <p:nvPr/>
        </p:nvSpPr>
        <p:spPr>
          <a:xfrm>
            <a:off x="5736000" y="3667878"/>
            <a:ext cx="360000" cy="360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25" name="Grafik 24" descr="Stoppuhr">
            <a:extLst>
              <a:ext uri="{FF2B5EF4-FFF2-40B4-BE49-F238E27FC236}">
                <a16:creationId xmlns:a16="http://schemas.microsoft.com/office/drawing/2014/main" id="{340EE08C-92CA-4E38-80C4-E09B89F4C3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3708" y="31920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063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4C68109-468E-4320-A347-CD61565AB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/>
          <a:lstStyle/>
          <a:p>
            <a:r>
              <a:rPr lang="de-DE" dirty="0"/>
              <a:t>Funktionale Anforderungen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127A5F6-278C-46F5-B682-739817FF0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/>
          <a:lstStyle/>
          <a:p>
            <a:r>
              <a:rPr lang="de-DE" b="1" dirty="0"/>
              <a:t>Orlando Jähde / </a:t>
            </a:r>
            <a:r>
              <a:rPr lang="de-DE" b="1" dirty="0" err="1"/>
              <a:t>Requirements</a:t>
            </a:r>
            <a:r>
              <a:rPr lang="de-DE" b="1" dirty="0"/>
              <a:t> Engineer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306E8936-FEFA-4DDD-A3E6-EB4DE1F01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1" y="6172200"/>
            <a:ext cx="11177109" cy="365125"/>
          </a:xfrm>
        </p:spPr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C032F13-4FCD-45A5-B5A7-EA3E25D974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</p:spPr>
        <p:txBody>
          <a:bodyPr/>
          <a:lstStyle/>
          <a:p>
            <a:r>
              <a:rPr lang="de-DE"/>
              <a:t>11.03.2019</a:t>
            </a:r>
            <a:endParaRPr lang="en-US" dirty="0"/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2AEF1B7A-EF9B-4553-BDEE-5CE100830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8C30B81-E412-473B-9A64-1F7956213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39DDA01-B586-4779-848E-49D77B534978}"/>
              </a:ext>
            </a:extLst>
          </p:cNvPr>
          <p:cNvSpPr txBox="1"/>
          <p:nvPr/>
        </p:nvSpPr>
        <p:spPr>
          <a:xfrm>
            <a:off x="684211" y="1114095"/>
            <a:ext cx="54646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600" dirty="0"/>
              <a:t>Benutzerverwaltung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600" dirty="0"/>
              <a:t>Auto ausleihen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600" dirty="0"/>
              <a:t>Fuhrparkverwaltung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600" dirty="0" err="1"/>
              <a:t>Reportings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3105482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4C68109-468E-4320-A347-CD61565AB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 CASES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127A5F6-278C-46F5-B682-739817FF04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Orlando Jähde / </a:t>
            </a:r>
            <a:r>
              <a:rPr lang="de-DE" b="1" dirty="0" err="1"/>
              <a:t>Requirements</a:t>
            </a:r>
            <a:r>
              <a:rPr lang="de-DE" b="1" dirty="0"/>
              <a:t> Engineer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306E8936-FEFA-4DDD-A3E6-EB4DE1F01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C032F13-4FCD-45A5-B5A7-EA3E25D97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11.03.2019</a:t>
            </a:r>
            <a:endParaRPr lang="en-US" dirty="0"/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2AEF1B7A-EF9B-4553-BDEE-5CE1008306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8C30B81-E412-473B-9A64-1F7956213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1BE6E23C-2228-43B8-9EC6-F485658F4D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211" y="208418"/>
            <a:ext cx="7597540" cy="416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26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4C68109-468E-4320-A347-CD61565AB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Burndown</a:t>
            </a:r>
            <a:r>
              <a:rPr lang="de-DE" dirty="0"/>
              <a:t>-Chart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127A5F6-278C-46F5-B682-739817FF04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Orlando Jähde / </a:t>
            </a:r>
            <a:r>
              <a:rPr lang="de-DE" b="1" dirty="0" err="1"/>
              <a:t>Requirements</a:t>
            </a:r>
            <a:r>
              <a:rPr lang="de-DE" b="1" dirty="0"/>
              <a:t> Engineer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306E8936-FEFA-4DDD-A3E6-EB4DE1F01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C032F13-4FCD-45A5-B5A7-EA3E25D97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11.03.2019</a:t>
            </a:r>
            <a:endParaRPr lang="en-US" dirty="0"/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2AEF1B7A-EF9B-4553-BDEE-5CE1008306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8C30B81-E412-473B-9A64-1F7956213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935EFA3-6B11-4C5C-B7EC-B919A8CD3B07}"/>
              </a:ext>
            </a:extLst>
          </p:cNvPr>
          <p:cNvSpPr txBox="1"/>
          <p:nvPr/>
        </p:nvSpPr>
        <p:spPr>
          <a:xfrm>
            <a:off x="684211" y="1114095"/>
            <a:ext cx="73712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600" dirty="0"/>
              <a:t>Angelegt auf </a:t>
            </a:r>
            <a:r>
              <a:rPr lang="de-DE" sz="3600" dirty="0" err="1"/>
              <a:t>Github</a:t>
            </a:r>
            <a:endParaRPr lang="de-DE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600" dirty="0"/>
              <a:t>Bewertung der Use-Cases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600" dirty="0"/>
              <a:t>Anschließend Festlegung der einzelnen Sprint-Elemente</a:t>
            </a:r>
          </a:p>
        </p:txBody>
      </p:sp>
    </p:spTree>
    <p:extLst>
      <p:ext uri="{BB962C8B-B14F-4D97-AF65-F5344CB8AC3E}">
        <p14:creationId xmlns:p14="http://schemas.microsoft.com/office/powerpoint/2010/main" val="2614388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4C68109-468E-4320-A347-CD61565AB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Burndown</a:t>
            </a:r>
            <a:r>
              <a:rPr lang="de-DE" dirty="0"/>
              <a:t>-Chart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127A5F6-278C-46F5-B682-739817FF04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Orlando Jähde / </a:t>
            </a:r>
            <a:r>
              <a:rPr lang="de-DE" b="1" dirty="0" err="1"/>
              <a:t>Requirements</a:t>
            </a:r>
            <a:r>
              <a:rPr lang="de-DE" b="1" dirty="0"/>
              <a:t> Engineer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306E8936-FEFA-4DDD-A3E6-EB4DE1F01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C032F13-4FCD-45A5-B5A7-EA3E25D97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11.03.2019</a:t>
            </a:r>
            <a:endParaRPr lang="en-US" dirty="0"/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2AEF1B7A-EF9B-4553-BDEE-5CE1008306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8C30B81-E412-473B-9A64-1F7956213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4628F95-0FB8-4B18-BEE1-9DB5C9D925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761" y="320675"/>
            <a:ext cx="9202500" cy="403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795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4C68109-468E-4320-A347-CD61565AB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Nicht-Funktionale </a:t>
            </a:r>
            <a:r>
              <a:rPr lang="de-DE" dirty="0" err="1"/>
              <a:t>anforderungen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127A5F6-278C-46F5-B682-739817FF04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Orlando Jähde / </a:t>
            </a:r>
            <a:r>
              <a:rPr lang="de-DE" b="1" dirty="0" err="1"/>
              <a:t>Requirements</a:t>
            </a:r>
            <a:r>
              <a:rPr lang="de-DE" b="1" dirty="0"/>
              <a:t> Engineer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306E8936-FEFA-4DDD-A3E6-EB4DE1F01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C032F13-4FCD-45A5-B5A7-EA3E25D97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11.03.2019</a:t>
            </a:r>
            <a:endParaRPr lang="en-US" dirty="0"/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2AEF1B7A-EF9B-4553-BDEE-5CE1008306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8C30B81-E412-473B-9A64-1F7956213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722E5EA-D3FF-4693-A658-4E82EDBF5B5A}"/>
              </a:ext>
            </a:extLst>
          </p:cNvPr>
          <p:cNvSpPr txBox="1"/>
          <p:nvPr/>
        </p:nvSpPr>
        <p:spPr>
          <a:xfrm>
            <a:off x="684211" y="1114095"/>
            <a:ext cx="54646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600" dirty="0"/>
              <a:t>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600" dirty="0"/>
              <a:t>Konsistenz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600" dirty="0"/>
              <a:t>Usability</a:t>
            </a:r>
          </a:p>
        </p:txBody>
      </p:sp>
    </p:spTree>
    <p:extLst>
      <p:ext uri="{BB962C8B-B14F-4D97-AF65-F5344CB8AC3E}">
        <p14:creationId xmlns:p14="http://schemas.microsoft.com/office/powerpoint/2010/main" val="3361000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4C68109-468E-4320-A347-CD61565AB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11744"/>
            <a:ext cx="8534400" cy="714656"/>
          </a:xfrm>
        </p:spPr>
        <p:txBody>
          <a:bodyPr/>
          <a:lstStyle/>
          <a:p>
            <a:r>
              <a:rPr lang="de-DE" dirty="0"/>
              <a:t>Mock-</a:t>
            </a:r>
            <a:r>
              <a:rPr lang="de-DE" dirty="0" err="1"/>
              <a:t>ups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127A5F6-278C-46F5-B682-739817FF04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Christopher Pschibila / Programmierer / UX-Manager</a:t>
            </a:r>
          </a:p>
          <a:p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E7E1272E-DBA6-4C09-A303-DD0B15BE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DFD3153-86A9-4D4B-A1DF-7A2F6F0BA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11.03.2019</a:t>
            </a:r>
            <a:endParaRPr lang="en-US" dirty="0"/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BB1CAF7E-22C8-4388-9AE5-9DB1D0690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ED39B3-FC6D-4359-BCAC-59F383486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itel 3">
            <a:extLst>
              <a:ext uri="{FF2B5EF4-FFF2-40B4-BE49-F238E27FC236}">
                <a16:creationId xmlns:a16="http://schemas.microsoft.com/office/drawing/2014/main" id="{CC9F845A-93E8-4B2B-ADEF-BED8801FF075}"/>
              </a:ext>
            </a:extLst>
          </p:cNvPr>
          <p:cNvSpPr txBox="1">
            <a:spLocks/>
          </p:cNvSpPr>
          <p:nvPr/>
        </p:nvSpPr>
        <p:spPr>
          <a:xfrm>
            <a:off x="749614" y="1132787"/>
            <a:ext cx="9212361" cy="229621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cap="none" dirty="0"/>
              <a:t>Hauptaugenmerk:</a:t>
            </a:r>
          </a:p>
          <a:p>
            <a:endParaRPr lang="de-DE" cap="non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cap="none" dirty="0"/>
              <a:t>einfache Bedienbarkeit (Usability)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cap="none" dirty="0"/>
              <a:t>intuitive Nutzung</a:t>
            </a:r>
          </a:p>
        </p:txBody>
      </p:sp>
    </p:spTree>
    <p:extLst>
      <p:ext uri="{BB962C8B-B14F-4D97-AF65-F5344CB8AC3E}">
        <p14:creationId xmlns:p14="http://schemas.microsoft.com/office/powerpoint/2010/main" val="1795233669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275</Words>
  <Application>Microsoft Office PowerPoint</Application>
  <PresentationFormat>Breitbild</PresentationFormat>
  <Paragraphs>117</Paragraphs>
  <Slides>15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Wingdings 3</vt:lpstr>
      <vt:lpstr>Segment</vt:lpstr>
      <vt:lpstr>KA-Sharing </vt:lpstr>
      <vt:lpstr>Agenda</vt:lpstr>
      <vt:lpstr>Projektstatus</vt:lpstr>
      <vt:lpstr>Funktionale Anforderungen</vt:lpstr>
      <vt:lpstr>USE CASES</vt:lpstr>
      <vt:lpstr>Burndown-Chart</vt:lpstr>
      <vt:lpstr>Burndown-Chart</vt:lpstr>
      <vt:lpstr>Nicht-Funktionale anforderungen</vt:lpstr>
      <vt:lpstr>Mock-ups</vt:lpstr>
      <vt:lpstr>PowerPoint-Präsentation</vt:lpstr>
      <vt:lpstr>PowerPoint-Präsentation</vt:lpstr>
      <vt:lpstr>PowerPoint-Präsentation</vt:lpstr>
      <vt:lpstr>PowerPoint-Präsentation</vt:lpstr>
      <vt:lpstr>IT-Architektur</vt:lpstr>
      <vt:lpstr>Datenbank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CarSharing</dc:title>
  <dc:creator>Orlando Jähde</dc:creator>
  <cp:lastModifiedBy>Orlando Jähde</cp:lastModifiedBy>
  <cp:revision>43</cp:revision>
  <dcterms:created xsi:type="dcterms:W3CDTF">2019-02-08T11:09:46Z</dcterms:created>
  <dcterms:modified xsi:type="dcterms:W3CDTF">2019-03-10T18:24:07Z</dcterms:modified>
</cp:coreProperties>
</file>