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6" r:id="rId4"/>
    <p:sldId id="260" r:id="rId5"/>
    <p:sldId id="267" r:id="rId6"/>
    <p:sldId id="259" r:id="rId7"/>
    <p:sldId id="269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434" autoAdjust="0"/>
  </p:normalViewPr>
  <p:slideViewPr>
    <p:cSldViewPr snapToGrid="0">
      <p:cViewPr varScale="1">
        <p:scale>
          <a:sx n="93" d="100"/>
          <a:sy n="93" d="100"/>
        </p:scale>
        <p:origin x="12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E69C-A511-489D-9735-98F84310A8BC}" type="datetimeFigureOut">
              <a:rPr lang="de-DE" smtClean="0"/>
              <a:t>24.03.2019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A23EE-73BF-44EE-AD97-BE4BD81AF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63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Oli=</a:t>
            </a:r>
            <a:r>
              <a:rPr lang="de-DE" dirty="0" err="1"/>
              <a:t>Requirements</a:t>
            </a:r>
            <a:r>
              <a:rPr lang="de-DE" dirty="0"/>
              <a:t>-Engineer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670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38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Kernfunktionalität zu 100%</a:t>
            </a:r>
          </a:p>
          <a:p>
            <a:r>
              <a:rPr lang="de-DE" dirty="0"/>
              <a:t>Sprint 1 (Fahrzeug ausleihen): Fertigstellung 12.03</a:t>
            </a:r>
          </a:p>
          <a:p>
            <a:r>
              <a:rPr lang="de-DE" dirty="0"/>
              <a:t>Sprint 2 (Fahrzeug zurückgeben): Fertigstellung 15.03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Sprint 3 (Fahrzeug hinzufügen): Fertigstellung 17.03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Sprint 4 (Fahrzeug ausbuchen): Fertigstellung 18.03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Sprint 5 (Benutzerverwaltung): Fertigstellung 25.03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922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Sprint 6-8 nicht gemacht -&gt; kommen gleich nochmal drauf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781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Von Beginn in Kernfunktionalität und Optional unterteilt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56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Zuerst: Was ist unsere Architektur nochmal ? Warum ist dass für Sie wichtig zu wissen ? Möchte Sie natürlich nicht langweilig mit technischen Details, deshalb nur kurz. </a:t>
            </a:r>
          </a:p>
          <a:p>
            <a:endParaRPr lang="de-DE" dirty="0"/>
          </a:p>
          <a:p>
            <a:r>
              <a:rPr lang="de-DE" dirty="0"/>
              <a:t>Der Grund für die Aufteilung hat für uns 2 Gründe zum einen die Pair </a:t>
            </a:r>
            <a:r>
              <a:rPr lang="de-DE" dirty="0" err="1"/>
              <a:t>Programming</a:t>
            </a:r>
            <a:r>
              <a:rPr lang="de-DE" dirty="0"/>
              <a:t> „Funktion“ und zum anderen die Wartbarkeit für die Zukunft. </a:t>
            </a:r>
          </a:p>
          <a:p>
            <a:r>
              <a:rPr lang="de-DE" dirty="0"/>
              <a:t>Der Soll / Ist Zustand:  JSP / Servlets / Enterprise Java </a:t>
            </a:r>
            <a:r>
              <a:rPr lang="de-DE" dirty="0" err="1"/>
              <a:t>Beans</a:t>
            </a:r>
            <a:r>
              <a:rPr lang="de-DE" dirty="0"/>
              <a:t> = JSP / Servlets / EJB. Alles eingehalten und der geplante Rahmen wurde nicht gebrochen. </a:t>
            </a:r>
            <a:br>
              <a:rPr lang="de-DE" dirty="0"/>
            </a:br>
            <a:r>
              <a:rPr lang="de-DE" dirty="0"/>
              <a:t>Dadurch haben alle Mitglieder eine geregelte Inhaltliche Abteilung in der Sie arbeiten konnten und zusätzlich hat die Wartbarkeit für die Zukunft bzw. für uns aktuell einen großen Vorteil gezeigt.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776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Kernfunktionalität zu 100%</a:t>
            </a:r>
          </a:p>
          <a:p>
            <a:r>
              <a:rPr lang="de-DE" dirty="0"/>
              <a:t>Sprint 1 (Fahrzeug ausleihen): Fertigstellung 12.03</a:t>
            </a:r>
          </a:p>
          <a:p>
            <a:r>
              <a:rPr lang="de-DE" dirty="0"/>
              <a:t>Sprint 2 (Fahrzeug zurückgeben): Fertigstellung 15.03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Sprint 3 (Fahrzeug hinzufügen): Fertigstellung 17.03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Sprint 4 (Fahrzeug ausbuchen): Fertigstellung 18.03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Sprint 5 (Benutzerverwaltung): Fertigstellung 25.03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77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1" y="6172200"/>
            <a:ext cx="11177109" cy="365125"/>
          </a:xfrm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218EC6A-A6BF-467F-BEC3-E1D85F61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DE54A8-A89F-4481-B79F-AD747A0D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18612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1" y="6172200"/>
            <a:ext cx="11177109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KA-Share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E76EFC3-C360-4719-ADD1-EE95FFB70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2.sv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jp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02C24-53B1-4B4C-9DC5-02DFD3E81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932" y="696185"/>
            <a:ext cx="8001000" cy="2971801"/>
          </a:xfrm>
        </p:spPr>
        <p:txBody>
          <a:bodyPr/>
          <a:lstStyle/>
          <a:p>
            <a:r>
              <a:rPr lang="de-DE" dirty="0"/>
              <a:t>KA-Sharing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33732D-78B0-4AAA-AB26-D1B5702C7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57406"/>
            <a:ext cx="9530942" cy="400594"/>
          </a:xfrm>
        </p:spPr>
        <p:txBody>
          <a:bodyPr>
            <a:norm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Benjamin Kanzler, Christopher </a:t>
            </a:r>
            <a:r>
              <a:rPr lang="de-DE" sz="1400" dirty="0" err="1">
                <a:solidFill>
                  <a:schemeClr val="tx1"/>
                </a:solidFill>
              </a:rPr>
              <a:t>Pschibila</a:t>
            </a:r>
            <a:r>
              <a:rPr lang="de-DE" sz="1400" dirty="0">
                <a:solidFill>
                  <a:schemeClr val="tx1"/>
                </a:solidFill>
              </a:rPr>
              <a:t>, Dominik Kunzmann, Vincent Neuhoff, Orlando Jähde</a:t>
            </a:r>
          </a:p>
        </p:txBody>
      </p:sp>
      <p:pic>
        <p:nvPicPr>
          <p:cNvPr id="5" name="Grafik 4" descr="Auto">
            <a:extLst>
              <a:ext uri="{FF2B5EF4-FFF2-40B4-BE49-F238E27FC236}">
                <a16:creationId xmlns:a16="http://schemas.microsoft.com/office/drawing/2014/main" id="{DB52C320-6C6E-4E0B-A959-D9C53A608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6921887" y="500039"/>
            <a:ext cx="3364089" cy="336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7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>
            <a:extLst>
              <a:ext uri="{FF2B5EF4-FFF2-40B4-BE49-F238E27FC236}">
                <a16:creationId xmlns:a16="http://schemas.microsoft.com/office/drawing/2014/main" id="{BEE5E614-1F9C-43EF-BC7E-11D9F2BB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4D04D41A-0730-4AE9-8531-3CDF5D11F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sz="1800" dirty="0">
                <a:solidFill>
                  <a:schemeClr val="tx1"/>
                </a:solidFill>
              </a:rPr>
              <a:t>Projektstatus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Projektzeitplan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Lastenheftabgleich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IT-Architektur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Datenbank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Live Demo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F37089-E0D7-4721-9818-6F58D6F2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25.03.2019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C4A702-6041-4042-9E95-76C25F4F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KA-Share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0BBF157-124A-4B08-AF72-A5EF9841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E22131F2-98A3-4859-A680-0372D9EDC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617607" y="2747839"/>
            <a:ext cx="1228875" cy="1228875"/>
          </a:xfrm>
          <a:prstGeom prst="rect">
            <a:avLst/>
          </a:prstGeom>
        </p:spPr>
      </p:pic>
      <p:pic>
        <p:nvPicPr>
          <p:cNvPr id="22" name="Grafik 21" descr="Liste">
            <a:extLst>
              <a:ext uri="{FF2B5EF4-FFF2-40B4-BE49-F238E27FC236}">
                <a16:creationId xmlns:a16="http://schemas.microsoft.com/office/drawing/2014/main" id="{89E9E0A9-CBF7-45A2-A1C5-4E5EBB31D5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78003">
            <a:off x="4336977" y="4626429"/>
            <a:ext cx="1228869" cy="122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5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A45DC87C-E610-4A57-82AC-3770D1639076}"/>
              </a:ext>
            </a:extLst>
          </p:cNvPr>
          <p:cNvSpPr/>
          <p:nvPr/>
        </p:nvSpPr>
        <p:spPr>
          <a:xfrm>
            <a:off x="905765" y="319203"/>
            <a:ext cx="7985730" cy="40699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lussdiagramm: Grenzstelle 34">
            <a:extLst>
              <a:ext uri="{FF2B5EF4-FFF2-40B4-BE49-F238E27FC236}">
                <a16:creationId xmlns:a16="http://schemas.microsoft.com/office/drawing/2014/main" id="{FE8721C4-B7B8-41DB-BBF0-733FEAEA0A1B}"/>
              </a:ext>
            </a:extLst>
          </p:cNvPr>
          <p:cNvSpPr/>
          <p:nvPr/>
        </p:nvSpPr>
        <p:spPr>
          <a:xfrm>
            <a:off x="9600072" y="319203"/>
            <a:ext cx="776614" cy="2091914"/>
          </a:xfrm>
          <a:prstGeom prst="flowChartTerminator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658EC0F-A25A-4EA7-9FAA-1CD2B567B530}"/>
              </a:ext>
            </a:extLst>
          </p:cNvPr>
          <p:cNvSpPr/>
          <p:nvPr/>
        </p:nvSpPr>
        <p:spPr>
          <a:xfrm>
            <a:off x="9808379" y="575406"/>
            <a:ext cx="360000" cy="360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87742A38-5DD0-4AB5-AE1A-EDA2FDAE2273}"/>
              </a:ext>
            </a:extLst>
          </p:cNvPr>
          <p:cNvSpPr/>
          <p:nvPr/>
        </p:nvSpPr>
        <p:spPr>
          <a:xfrm>
            <a:off x="9808379" y="1193797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6850FC60-3917-44D0-8767-58944B90C05E}"/>
              </a:ext>
            </a:extLst>
          </p:cNvPr>
          <p:cNvSpPr/>
          <p:nvPr/>
        </p:nvSpPr>
        <p:spPr>
          <a:xfrm>
            <a:off x="9809843" y="1784602"/>
            <a:ext cx="360000" cy="36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/>
          <a:lstStyle/>
          <a:p>
            <a:r>
              <a:rPr lang="de-DE" dirty="0"/>
              <a:t>Projektstatus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635" y="5014938"/>
            <a:ext cx="8535990" cy="860400"/>
          </a:xfrm>
        </p:spPr>
        <p:txBody>
          <a:bodyPr/>
          <a:lstStyle/>
          <a:p>
            <a:r>
              <a:rPr lang="de-DE" b="1" dirty="0"/>
              <a:t>Vincent Neuhoff / </a:t>
            </a:r>
            <a:r>
              <a:rPr lang="de-DE" b="1" dirty="0" err="1"/>
              <a:t>Product</a:t>
            </a:r>
            <a:r>
              <a:rPr lang="de-DE" b="1" dirty="0"/>
              <a:t> </a:t>
            </a:r>
            <a:r>
              <a:rPr lang="de-DE" b="1" dirty="0" err="1"/>
              <a:t>Owner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F4C4E6-EE12-43F8-B0EA-3874A5CB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B06358-FD9F-4C24-83DE-05707AC9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DF950C70-F545-45FB-93F4-9D3A19FC2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DAF236-19B4-4482-AFE0-330E4A81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Inhaltsplatzhalter 19">
            <a:extLst>
              <a:ext uri="{FF2B5EF4-FFF2-40B4-BE49-F238E27FC236}">
                <a16:creationId xmlns:a16="http://schemas.microsoft.com/office/drawing/2014/main" id="{8A5C8BA4-12F4-462A-82B0-DBEE81CF397E}"/>
              </a:ext>
            </a:extLst>
          </p:cNvPr>
          <p:cNvSpPr txBox="1">
            <a:spLocks/>
          </p:cNvSpPr>
          <p:nvPr/>
        </p:nvSpPr>
        <p:spPr>
          <a:xfrm>
            <a:off x="1098555" y="515146"/>
            <a:ext cx="2948246" cy="38739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>
                <a:solidFill>
                  <a:schemeClr val="bg1"/>
                </a:solidFill>
              </a:rPr>
              <a:t>Status vom 18.03.2019</a:t>
            </a:r>
          </a:p>
          <a:p>
            <a:pPr algn="r"/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1. Sprint: Fertiggestellt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2. Sprint: Fertiggestellt</a:t>
            </a:r>
          </a:p>
          <a:p>
            <a:pPr algn="r"/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3. Sprint: Fertiggestellt</a:t>
            </a:r>
          </a:p>
          <a:p>
            <a:pPr algn="r"/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4. Sprint: In Vorbereitung 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C91B5FB-2C0B-402B-8A3D-B7707C836ECF}"/>
              </a:ext>
            </a:extLst>
          </p:cNvPr>
          <p:cNvSpPr/>
          <p:nvPr/>
        </p:nvSpPr>
        <p:spPr>
          <a:xfrm>
            <a:off x="8228443" y="2128349"/>
            <a:ext cx="360000" cy="3600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A53D296-F510-44D3-826A-4517090DBDE2}"/>
              </a:ext>
            </a:extLst>
          </p:cNvPr>
          <p:cNvSpPr/>
          <p:nvPr/>
        </p:nvSpPr>
        <p:spPr>
          <a:xfrm>
            <a:off x="8228443" y="1368913"/>
            <a:ext cx="360000" cy="3600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25" name="Grafik 24" descr="Stoppuhr">
            <a:extLst>
              <a:ext uri="{FF2B5EF4-FFF2-40B4-BE49-F238E27FC236}">
                <a16:creationId xmlns:a16="http://schemas.microsoft.com/office/drawing/2014/main" id="{340EE08C-92CA-4E38-80C4-E09B89F4C3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737" y="279397"/>
            <a:ext cx="914400" cy="914400"/>
          </a:xfrm>
          <a:prstGeom prst="rect">
            <a:avLst/>
          </a:prstGeom>
        </p:spPr>
      </p:pic>
      <p:sp>
        <p:nvSpPr>
          <p:cNvPr id="24" name="Inhaltsplatzhalter 19">
            <a:extLst>
              <a:ext uri="{FF2B5EF4-FFF2-40B4-BE49-F238E27FC236}">
                <a16:creationId xmlns:a16="http://schemas.microsoft.com/office/drawing/2014/main" id="{144931A6-3E84-4FB2-AC89-E41C8310B795}"/>
              </a:ext>
            </a:extLst>
          </p:cNvPr>
          <p:cNvSpPr txBox="1">
            <a:spLocks/>
          </p:cNvSpPr>
          <p:nvPr/>
        </p:nvSpPr>
        <p:spPr>
          <a:xfrm>
            <a:off x="5191548" y="512275"/>
            <a:ext cx="2948246" cy="39835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>
                <a:solidFill>
                  <a:schemeClr val="bg1"/>
                </a:solidFill>
              </a:rPr>
              <a:t>Status vom 25.03.2019</a:t>
            </a:r>
          </a:p>
          <a:p>
            <a:pPr algn="r"/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4. Sprint: Fertiggestellt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bg1"/>
              </a:solidFill>
            </a:endParaRPr>
          </a:p>
          <a:p>
            <a:pPr algn="r"/>
            <a:r>
              <a:rPr lang="de-DE" sz="1800" dirty="0">
                <a:solidFill>
                  <a:schemeClr val="bg1"/>
                </a:solidFill>
              </a:rPr>
              <a:t>5. Sprint: Fertiggestellt</a:t>
            </a:r>
            <a:endParaRPr lang="de-DE" sz="1800" dirty="0">
              <a:solidFill>
                <a:schemeClr val="tx1"/>
              </a:solidFill>
            </a:endParaRP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1C68BB7-C4DD-4B77-B99E-7CCCC63D8E13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898630" y="319203"/>
            <a:ext cx="0" cy="4069917"/>
          </a:xfrm>
          <a:prstGeom prst="line">
            <a:avLst/>
          </a:prstGeom>
          <a:ln>
            <a:solidFill>
              <a:schemeClr val="bg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B92FF6E-E77F-4878-8402-673C8DE1810A}"/>
              </a:ext>
            </a:extLst>
          </p:cNvPr>
          <p:cNvSpPr/>
          <p:nvPr/>
        </p:nvSpPr>
        <p:spPr>
          <a:xfrm>
            <a:off x="4124100" y="2128349"/>
            <a:ext cx="360000" cy="3600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FDA471C-17ED-42F7-AD0B-EC6C2225C97B}"/>
              </a:ext>
            </a:extLst>
          </p:cNvPr>
          <p:cNvSpPr/>
          <p:nvPr/>
        </p:nvSpPr>
        <p:spPr>
          <a:xfrm>
            <a:off x="4124100" y="1368913"/>
            <a:ext cx="360000" cy="3600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2435A976-EBC9-4ED5-897E-0EB064129BC9}"/>
              </a:ext>
            </a:extLst>
          </p:cNvPr>
          <p:cNvSpPr/>
          <p:nvPr/>
        </p:nvSpPr>
        <p:spPr>
          <a:xfrm>
            <a:off x="4124100" y="2902074"/>
            <a:ext cx="360000" cy="3600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CD70BD4C-B10B-49B9-9C27-0AD94733D768}"/>
              </a:ext>
            </a:extLst>
          </p:cNvPr>
          <p:cNvSpPr/>
          <p:nvPr/>
        </p:nvSpPr>
        <p:spPr>
          <a:xfrm>
            <a:off x="4124100" y="3771128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5780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15" y="322358"/>
            <a:ext cx="8534400" cy="643300"/>
          </a:xfrm>
        </p:spPr>
        <p:txBody>
          <a:bodyPr/>
          <a:lstStyle/>
          <a:p>
            <a:r>
              <a:rPr lang="de-DE" dirty="0"/>
              <a:t>Projektzeitplan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925" y="964320"/>
            <a:ext cx="8535990" cy="543460"/>
          </a:xfrm>
        </p:spPr>
        <p:txBody>
          <a:bodyPr/>
          <a:lstStyle/>
          <a:p>
            <a:r>
              <a:rPr lang="de-DE" b="1" dirty="0"/>
              <a:t>Vincent Neuhoff / </a:t>
            </a:r>
            <a:r>
              <a:rPr lang="de-DE" b="1" dirty="0" err="1"/>
              <a:t>Product</a:t>
            </a:r>
            <a:r>
              <a:rPr lang="de-DE" b="1" dirty="0"/>
              <a:t> </a:t>
            </a:r>
            <a:r>
              <a:rPr lang="de-DE" b="1" dirty="0" err="1"/>
              <a:t>Owner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F4C4E6-EE12-43F8-B0EA-3874A5CB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6555" y="6353079"/>
            <a:ext cx="11177109" cy="365125"/>
          </a:xfrm>
        </p:spPr>
        <p:txBody>
          <a:bodyPr/>
          <a:lstStyle/>
          <a:p>
            <a:r>
              <a:rPr lang="en-US" dirty="0"/>
              <a:t>KA-Share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B06358-FD9F-4C24-83DE-05707AC9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0" y="6353520"/>
            <a:ext cx="1600200" cy="365125"/>
          </a:xfrm>
        </p:spPr>
        <p:txBody>
          <a:bodyPr/>
          <a:lstStyle/>
          <a:p>
            <a:r>
              <a:rPr lang="de-DE" dirty="0"/>
              <a:t>25.03.2019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DF950C70-F545-45FB-93F4-9D3A19FC2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DAF236-19B4-4482-AFE0-330E4A81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D064A805-69FB-4CC2-A9A5-202496FE3A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89100"/>
            <a:ext cx="12215696" cy="4483100"/>
          </a:xfrm>
          <a:prstGeom prst="rect">
            <a:avLst/>
          </a:prstGeom>
        </p:spPr>
      </p:pic>
      <p:pic>
        <p:nvPicPr>
          <p:cNvPr id="10" name="Grafik 9" descr="Tabelle">
            <a:extLst>
              <a:ext uri="{FF2B5EF4-FFF2-40B4-BE49-F238E27FC236}">
                <a16:creationId xmlns:a16="http://schemas.microsoft.com/office/drawing/2014/main" id="{2E283C4F-8714-4200-A31B-3B06926FF5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34322" y="1868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6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/>
          <a:lstStyle/>
          <a:p>
            <a:r>
              <a:rPr lang="de-DE" dirty="0"/>
              <a:t>Lastenheftabgleich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635" y="5014938"/>
            <a:ext cx="8535990" cy="860400"/>
          </a:xfrm>
        </p:spPr>
        <p:txBody>
          <a:bodyPr/>
          <a:lstStyle/>
          <a:p>
            <a:r>
              <a:rPr lang="de-DE" b="1" dirty="0"/>
              <a:t>Vincent Neuhoff / </a:t>
            </a:r>
            <a:r>
              <a:rPr lang="de-DE" b="1" dirty="0" err="1"/>
              <a:t>Product</a:t>
            </a:r>
            <a:r>
              <a:rPr lang="de-DE" b="1" dirty="0"/>
              <a:t> </a:t>
            </a:r>
            <a:r>
              <a:rPr lang="de-DE" b="1" dirty="0" err="1"/>
              <a:t>Owner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F4C4E6-EE12-43F8-B0EA-3874A5CB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B06358-FD9F-4C24-83DE-05707AC9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DF950C70-F545-45FB-93F4-9D3A19FC2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DAF236-19B4-4482-AFE0-330E4A81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6" name="Inhaltsplatzhalter 19">
            <a:extLst>
              <a:ext uri="{FF2B5EF4-FFF2-40B4-BE49-F238E27FC236}">
                <a16:creationId xmlns:a16="http://schemas.microsoft.com/office/drawing/2014/main" id="{57E78CBA-C530-46EE-8ABE-7B2A915FA965}"/>
              </a:ext>
            </a:extLst>
          </p:cNvPr>
          <p:cNvSpPr txBox="1">
            <a:spLocks/>
          </p:cNvSpPr>
          <p:nvPr/>
        </p:nvSpPr>
        <p:spPr>
          <a:xfrm>
            <a:off x="1489166" y="320675"/>
            <a:ext cx="2948246" cy="40684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>
                <a:solidFill>
                  <a:schemeClr val="tx1"/>
                </a:solidFill>
              </a:rPr>
              <a:t>Gesammelte Use-Cases: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Kernfunktionalität: </a:t>
            </a:r>
          </a:p>
          <a:p>
            <a:pPr marL="285750" indent="-285750">
              <a:buFontTx/>
              <a:buChar char="-"/>
            </a:pPr>
            <a:r>
              <a:rPr lang="de-DE" sz="1800" dirty="0">
                <a:solidFill>
                  <a:schemeClr val="tx1"/>
                </a:solidFill>
              </a:rPr>
              <a:t>Fahrzeug ausleihen, zurückgeben, hinzufügen, ausbuchen</a:t>
            </a:r>
          </a:p>
          <a:p>
            <a:pPr marL="285750" indent="-285750">
              <a:buFontTx/>
              <a:buChar char="-"/>
            </a:pPr>
            <a:r>
              <a:rPr lang="de-DE" sz="1800" dirty="0">
                <a:solidFill>
                  <a:schemeClr val="tx1"/>
                </a:solidFill>
              </a:rPr>
              <a:t>Benutzerverwaltung</a:t>
            </a:r>
          </a:p>
          <a:p>
            <a:pPr marL="285750" indent="-285750">
              <a:buFontTx/>
              <a:buChar char="-"/>
            </a:pPr>
            <a:endParaRPr lang="de-DE" sz="1800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Optional:</a:t>
            </a:r>
          </a:p>
          <a:p>
            <a:pPr marL="285750" indent="-285750">
              <a:buFontTx/>
              <a:buChar char="-"/>
            </a:pPr>
            <a:r>
              <a:rPr lang="de-DE" sz="1800" dirty="0">
                <a:solidFill>
                  <a:schemeClr val="tx1"/>
                </a:solidFill>
              </a:rPr>
              <a:t>Suchergebnisse filtern</a:t>
            </a:r>
          </a:p>
          <a:p>
            <a:pPr marL="285750" indent="-285750">
              <a:buFontTx/>
              <a:buChar char="-"/>
            </a:pPr>
            <a:r>
              <a:rPr lang="de-DE" sz="1800" dirty="0">
                <a:solidFill>
                  <a:schemeClr val="tx1"/>
                </a:solidFill>
              </a:rPr>
              <a:t>Statistik</a:t>
            </a:r>
          </a:p>
          <a:p>
            <a:pPr marL="285750" indent="-285750">
              <a:buFontTx/>
              <a:buChar char="-"/>
            </a:pPr>
            <a:r>
              <a:rPr lang="de-DE" sz="1800" dirty="0">
                <a:solidFill>
                  <a:schemeClr val="tx1"/>
                </a:solidFill>
              </a:rPr>
              <a:t>Kundenrezension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27" name="Inhaltsplatzhalter 19">
            <a:extLst>
              <a:ext uri="{FF2B5EF4-FFF2-40B4-BE49-F238E27FC236}">
                <a16:creationId xmlns:a16="http://schemas.microsoft.com/office/drawing/2014/main" id="{0BF6DF9D-2A14-4901-A645-871259E02E81}"/>
              </a:ext>
            </a:extLst>
          </p:cNvPr>
          <p:cNvSpPr txBox="1">
            <a:spLocks/>
          </p:cNvSpPr>
          <p:nvPr/>
        </p:nvSpPr>
        <p:spPr>
          <a:xfrm>
            <a:off x="5582159" y="320675"/>
            <a:ext cx="2948246" cy="417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>
                <a:solidFill>
                  <a:schemeClr val="tx1"/>
                </a:solidFill>
              </a:rPr>
              <a:t>Erledigte Use-Cases:</a:t>
            </a: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1. Fahrzeug ausleihen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2. Fahrzeug zurückgeben</a:t>
            </a: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3. Fahrzeug hinzufügen</a:t>
            </a: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4. Fahrzeug ausbuchen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5. Benutzerverwaltung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</p:txBody>
      </p:sp>
      <p:pic>
        <p:nvPicPr>
          <p:cNvPr id="10" name="Grafik 9" descr="Zahnräder">
            <a:extLst>
              <a:ext uri="{FF2B5EF4-FFF2-40B4-BE49-F238E27FC236}">
                <a16:creationId xmlns:a16="http://schemas.microsoft.com/office/drawing/2014/main" id="{0DCCF918-9584-4922-ACA2-083F6E3763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7011" y="320675"/>
            <a:ext cx="914400" cy="914400"/>
          </a:xfrm>
          <a:prstGeom prst="rect">
            <a:avLst/>
          </a:prstGeom>
        </p:spPr>
      </p:pic>
      <p:pic>
        <p:nvPicPr>
          <p:cNvPr id="15" name="Grafik 14" descr="Prüfliste">
            <a:extLst>
              <a:ext uri="{FF2B5EF4-FFF2-40B4-BE49-F238E27FC236}">
                <a16:creationId xmlns:a16="http://schemas.microsoft.com/office/drawing/2014/main" id="{42DA07E2-0585-49DC-85EC-05EB3B51FD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90012" y="34747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3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389394"/>
            <a:ext cx="8661124" cy="737005"/>
          </a:xfrm>
        </p:spPr>
        <p:txBody>
          <a:bodyPr/>
          <a:lstStyle/>
          <a:p>
            <a:r>
              <a:rPr lang="de-DE" dirty="0"/>
              <a:t>IT-Architektur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Dominik Kunzmann / IT-Architekt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EE19599-E843-4699-BB14-BFFA47EE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874B5-6CE0-4569-96F9-A299B875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60F30CBD-42F4-4C44-974C-BC1991F68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C64041-F474-4836-AAA7-EDDA382C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Grafik 8" descr="Benutzer">
            <a:extLst>
              <a:ext uri="{FF2B5EF4-FFF2-40B4-BE49-F238E27FC236}">
                <a16:creationId xmlns:a16="http://schemas.microsoft.com/office/drawing/2014/main" id="{F7BE0C6A-5A4D-43CB-B9F3-E9D33B9BE9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4521" y="591939"/>
            <a:ext cx="914400" cy="914400"/>
          </a:xfrm>
          <a:prstGeom prst="rect">
            <a:avLst/>
          </a:prstGeom>
        </p:spPr>
      </p:pic>
      <p:pic>
        <p:nvPicPr>
          <p:cNvPr id="10" name="Grafik 9" descr="Benutzer">
            <a:extLst>
              <a:ext uri="{FF2B5EF4-FFF2-40B4-BE49-F238E27FC236}">
                <a16:creationId xmlns:a16="http://schemas.microsoft.com/office/drawing/2014/main" id="{E0C2D39B-4E07-4BB1-89A7-40CC38A76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842" y="1828153"/>
            <a:ext cx="914400" cy="914400"/>
          </a:xfrm>
          <a:prstGeom prst="rect">
            <a:avLst/>
          </a:prstGeom>
        </p:spPr>
      </p:pic>
      <p:pic>
        <p:nvPicPr>
          <p:cNvPr id="11" name="Grafik 10" descr="Benutzer">
            <a:extLst>
              <a:ext uri="{FF2B5EF4-FFF2-40B4-BE49-F238E27FC236}">
                <a16:creationId xmlns:a16="http://schemas.microsoft.com/office/drawing/2014/main" id="{D1E46FD0-CE5F-4746-B18F-4E507E6BB5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4187" y="3186069"/>
            <a:ext cx="914400" cy="914400"/>
          </a:xfrm>
          <a:prstGeom prst="rect">
            <a:avLst/>
          </a:prstGeom>
        </p:spPr>
      </p:pic>
      <p:pic>
        <p:nvPicPr>
          <p:cNvPr id="13" name="Grafik 12" descr="Computer">
            <a:extLst>
              <a:ext uri="{FF2B5EF4-FFF2-40B4-BE49-F238E27FC236}">
                <a16:creationId xmlns:a16="http://schemas.microsoft.com/office/drawing/2014/main" id="{ADD82EE7-888F-49FC-AA60-05BF9A0BCC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4930" y="1756759"/>
            <a:ext cx="1191936" cy="1191936"/>
          </a:xfrm>
          <a:prstGeom prst="rect">
            <a:avLst/>
          </a:prstGeom>
        </p:spPr>
      </p:pic>
      <p:pic>
        <p:nvPicPr>
          <p:cNvPr id="17" name="Grafik 16" descr="Datenbank">
            <a:extLst>
              <a:ext uri="{FF2B5EF4-FFF2-40B4-BE49-F238E27FC236}">
                <a16:creationId xmlns:a16="http://schemas.microsoft.com/office/drawing/2014/main" id="{F6FCBACB-99D0-4966-98E8-96B9297E5F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20201" y="1554519"/>
            <a:ext cx="1367462" cy="1367462"/>
          </a:xfrm>
          <a:prstGeom prst="rect">
            <a:avLst/>
          </a:prstGeom>
        </p:spPr>
      </p:pic>
      <p:pic>
        <p:nvPicPr>
          <p:cNvPr id="19" name="Grafik 18" descr="Zahnräder">
            <a:extLst>
              <a:ext uri="{FF2B5EF4-FFF2-40B4-BE49-F238E27FC236}">
                <a16:creationId xmlns:a16="http://schemas.microsoft.com/office/drawing/2014/main" id="{E686C77A-3EFE-424C-BB59-DF1912136D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05574" y="1668992"/>
            <a:ext cx="1252598" cy="1252598"/>
          </a:xfrm>
          <a:prstGeom prst="rect">
            <a:avLst/>
          </a:prstGeom>
        </p:spPr>
      </p:pic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B43260A3-F1B9-4585-B8A1-AAA1563709EA}"/>
              </a:ext>
            </a:extLst>
          </p:cNvPr>
          <p:cNvSpPr/>
          <p:nvPr/>
        </p:nvSpPr>
        <p:spPr>
          <a:xfrm>
            <a:off x="4683288" y="2094101"/>
            <a:ext cx="1207422" cy="149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347064ED-7079-4EF4-BC9A-ED818840C13B}"/>
              </a:ext>
            </a:extLst>
          </p:cNvPr>
          <p:cNvSpPr/>
          <p:nvPr/>
        </p:nvSpPr>
        <p:spPr>
          <a:xfrm>
            <a:off x="7342598" y="2067175"/>
            <a:ext cx="1652385" cy="182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F4EDBFF1-513F-4828-B372-BD0E9A2354BE}"/>
              </a:ext>
            </a:extLst>
          </p:cNvPr>
          <p:cNvSpPr/>
          <p:nvPr/>
        </p:nvSpPr>
        <p:spPr>
          <a:xfrm rot="10800000">
            <a:off x="7342598" y="2428743"/>
            <a:ext cx="1652385" cy="17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169DF363-44EA-4211-85CE-58AE155ACE45}"/>
              </a:ext>
            </a:extLst>
          </p:cNvPr>
          <p:cNvSpPr/>
          <p:nvPr/>
        </p:nvSpPr>
        <p:spPr>
          <a:xfrm rot="10800000">
            <a:off x="4683288" y="2422161"/>
            <a:ext cx="1191936" cy="14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3C4B5C6F-C2A8-4581-9048-67DCE6352459}"/>
              </a:ext>
            </a:extLst>
          </p:cNvPr>
          <p:cNvSpPr/>
          <p:nvPr/>
        </p:nvSpPr>
        <p:spPr>
          <a:xfrm rot="19727563">
            <a:off x="1980622" y="3043036"/>
            <a:ext cx="1280833" cy="146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6E5D3465-AF14-4B9C-A0BE-997BD049236A}"/>
              </a:ext>
            </a:extLst>
          </p:cNvPr>
          <p:cNvSpPr/>
          <p:nvPr/>
        </p:nvSpPr>
        <p:spPr>
          <a:xfrm>
            <a:off x="1718344" y="2317427"/>
            <a:ext cx="1271652" cy="13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1887BC96-3116-4A17-9718-27036483DBD4}"/>
              </a:ext>
            </a:extLst>
          </p:cNvPr>
          <p:cNvSpPr/>
          <p:nvPr/>
        </p:nvSpPr>
        <p:spPr>
          <a:xfrm rot="2210081">
            <a:off x="2268030" y="1643864"/>
            <a:ext cx="1001393" cy="124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AE6C97E-577D-4552-B589-1444679D2960}"/>
              </a:ext>
            </a:extLst>
          </p:cNvPr>
          <p:cNvSpPr txBox="1"/>
          <p:nvPr/>
        </p:nvSpPr>
        <p:spPr>
          <a:xfrm>
            <a:off x="6176530" y="3100408"/>
            <a:ext cx="1457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Controller</a:t>
            </a:r>
          </a:p>
          <a:p>
            <a:pPr marL="285750" indent="-285750">
              <a:buFontTx/>
              <a:buChar char="-"/>
            </a:pPr>
            <a:r>
              <a:rPr lang="de-DE" dirty="0"/>
              <a:t>Servlets</a:t>
            </a:r>
          </a:p>
          <a:p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C419ED5-1AA4-4973-BC15-C0D3E66D2910}"/>
              </a:ext>
            </a:extLst>
          </p:cNvPr>
          <p:cNvSpPr txBox="1"/>
          <p:nvPr/>
        </p:nvSpPr>
        <p:spPr>
          <a:xfrm>
            <a:off x="9228029" y="795541"/>
            <a:ext cx="2894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Model</a:t>
            </a:r>
          </a:p>
          <a:p>
            <a:r>
              <a:rPr lang="de-DE" dirty="0"/>
              <a:t>- Enterprise Java </a:t>
            </a:r>
            <a:r>
              <a:rPr lang="de-DE" dirty="0" err="1"/>
              <a:t>Beans</a:t>
            </a:r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2F2ACA0-EDA8-4708-963B-DF62131A34FE}"/>
              </a:ext>
            </a:extLst>
          </p:cNvPr>
          <p:cNvSpPr txBox="1"/>
          <p:nvPr/>
        </p:nvSpPr>
        <p:spPr>
          <a:xfrm>
            <a:off x="3145623" y="916291"/>
            <a:ext cx="2384623" cy="668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View</a:t>
            </a:r>
          </a:p>
          <a:p>
            <a:r>
              <a:rPr lang="de-DE" dirty="0"/>
              <a:t>- Java Server Pages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A7FD5AD-735E-4F05-9A30-20DF4A3F8A17}"/>
              </a:ext>
            </a:extLst>
          </p:cNvPr>
          <p:cNvSpPr txBox="1"/>
          <p:nvPr/>
        </p:nvSpPr>
        <p:spPr>
          <a:xfrm>
            <a:off x="302092" y="670342"/>
            <a:ext cx="102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Nutzer</a:t>
            </a:r>
          </a:p>
        </p:txBody>
      </p:sp>
    </p:spTree>
    <p:extLst>
      <p:ext uri="{BB962C8B-B14F-4D97-AF65-F5344CB8AC3E}">
        <p14:creationId xmlns:p14="http://schemas.microsoft.com/office/powerpoint/2010/main" val="276616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635" y="5014938"/>
            <a:ext cx="8535990" cy="860400"/>
          </a:xfrm>
        </p:spPr>
        <p:txBody>
          <a:bodyPr/>
          <a:lstStyle/>
          <a:p>
            <a:r>
              <a:rPr lang="de-DE" b="1" dirty="0"/>
              <a:t>Benjamin Kanzler / Datenbank-Administrator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F4C4E6-EE12-43F8-B0EA-3874A5CB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B06358-FD9F-4C24-83DE-05707AC9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DF950C70-F545-45FB-93F4-9D3A19FC2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DAF236-19B4-4482-AFE0-330E4A81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1C48761-9D71-4D51-B97E-BA3FE5064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10" y="476565"/>
            <a:ext cx="8801319" cy="3864206"/>
          </a:xfrm>
          <a:prstGeom prst="rect">
            <a:avLst/>
          </a:prstGeom>
        </p:spPr>
      </p:pic>
      <p:sp>
        <p:nvSpPr>
          <p:cNvPr id="9" name="Rechteck: eine Ecke abgeschnitten 8">
            <a:extLst>
              <a:ext uri="{FF2B5EF4-FFF2-40B4-BE49-F238E27FC236}">
                <a16:creationId xmlns:a16="http://schemas.microsoft.com/office/drawing/2014/main" id="{408E0297-8FC7-41D2-B022-1BE98342624F}"/>
              </a:ext>
            </a:extLst>
          </p:cNvPr>
          <p:cNvSpPr/>
          <p:nvPr/>
        </p:nvSpPr>
        <p:spPr>
          <a:xfrm>
            <a:off x="6096000" y="1683848"/>
            <a:ext cx="1222625" cy="538355"/>
          </a:xfrm>
          <a:prstGeom prst="snip1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50" dirty="0"/>
              <a:t>Tabelle in Buchung umbenannt</a:t>
            </a:r>
          </a:p>
        </p:txBody>
      </p:sp>
      <p:sp>
        <p:nvSpPr>
          <p:cNvPr id="10" name="Rechteck: eine Ecke abgeschnitten 9">
            <a:extLst>
              <a:ext uri="{FF2B5EF4-FFF2-40B4-BE49-F238E27FC236}">
                <a16:creationId xmlns:a16="http://schemas.microsoft.com/office/drawing/2014/main" id="{C18538EC-CB6D-480E-9057-0EF56180055F}"/>
              </a:ext>
            </a:extLst>
          </p:cNvPr>
          <p:cNvSpPr/>
          <p:nvPr/>
        </p:nvSpPr>
        <p:spPr>
          <a:xfrm>
            <a:off x="3863084" y="2383200"/>
            <a:ext cx="1533843" cy="578103"/>
          </a:xfrm>
          <a:prstGeom prst="snip1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50" dirty="0"/>
              <a:t>Generisch für Mitarbeiter und Kunde</a:t>
            </a:r>
          </a:p>
        </p:txBody>
      </p:sp>
    </p:spTree>
    <p:extLst>
      <p:ext uri="{BB962C8B-B14F-4D97-AF65-F5344CB8AC3E}">
        <p14:creationId xmlns:p14="http://schemas.microsoft.com/office/powerpoint/2010/main" val="2978457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C8176073-E419-4937-AE13-EE684378145D}"/>
              </a:ext>
            </a:extLst>
          </p:cNvPr>
          <p:cNvSpPr txBox="1">
            <a:spLocks/>
          </p:cNvSpPr>
          <p:nvPr/>
        </p:nvSpPr>
        <p:spPr>
          <a:xfrm>
            <a:off x="2870851" y="1844299"/>
            <a:ext cx="5715210" cy="14052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80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14551817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374</Words>
  <Application>Microsoft Office PowerPoint</Application>
  <PresentationFormat>Breitbild</PresentationFormat>
  <Paragraphs>122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3</vt:lpstr>
      <vt:lpstr>Segment</vt:lpstr>
      <vt:lpstr>KA-Sharing </vt:lpstr>
      <vt:lpstr>Agenda</vt:lpstr>
      <vt:lpstr>Projektstatus</vt:lpstr>
      <vt:lpstr>Projektzeitplan</vt:lpstr>
      <vt:lpstr>Lastenheftabgleich</vt:lpstr>
      <vt:lpstr>IT-Architektur</vt:lpstr>
      <vt:lpstr>Datenbank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CarSharing</dc:title>
  <dc:creator>Orlando Jähde</dc:creator>
  <cp:lastModifiedBy>Benjamin Kanzler</cp:lastModifiedBy>
  <cp:revision>74</cp:revision>
  <dcterms:created xsi:type="dcterms:W3CDTF">2019-02-08T11:09:46Z</dcterms:created>
  <dcterms:modified xsi:type="dcterms:W3CDTF">2019-03-24T20:23:39Z</dcterms:modified>
</cp:coreProperties>
</file>