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3" r:id="rId2"/>
    <p:sldId id="257" r:id="rId3"/>
    <p:sldId id="258" r:id="rId4"/>
    <p:sldId id="262" r:id="rId5"/>
    <p:sldId id="288" r:id="rId6"/>
    <p:sldId id="286" r:id="rId7"/>
    <p:sldId id="287" r:id="rId8"/>
    <p:sldId id="284" r:id="rId9"/>
    <p:sldId id="28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955" autoAdjust="0"/>
  </p:normalViewPr>
  <p:slideViewPr>
    <p:cSldViewPr snapToGrid="0">
      <p:cViewPr varScale="1">
        <p:scale>
          <a:sx n="64" d="100"/>
          <a:sy n="64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002CA-BEE2-4794-A49A-0505DA7485A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C8CA3A-0F82-4ED2-9A29-26E5B1EEADF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Problemstellung</a:t>
          </a:r>
          <a:endParaRPr lang="en-US" dirty="0"/>
        </a:p>
      </dgm:t>
    </dgm:pt>
    <dgm:pt modelId="{FE6C39BB-0996-43D5-8A13-4E071167D71A}" type="parTrans" cxnId="{5C257EBE-DE38-48D2-856B-FC8B1C747AD1}">
      <dgm:prSet/>
      <dgm:spPr/>
      <dgm:t>
        <a:bodyPr/>
        <a:lstStyle/>
        <a:p>
          <a:endParaRPr lang="en-US"/>
        </a:p>
      </dgm:t>
    </dgm:pt>
    <dgm:pt modelId="{BA358C5D-5851-4C2B-930F-1B56D1F29D98}" type="sibTrans" cxnId="{5C257EBE-DE38-48D2-856B-FC8B1C747AD1}">
      <dgm:prSet/>
      <dgm:spPr/>
      <dgm:t>
        <a:bodyPr/>
        <a:lstStyle/>
        <a:p>
          <a:endParaRPr lang="en-US"/>
        </a:p>
      </dgm:t>
    </dgm:pt>
    <dgm:pt modelId="{B1296B25-DEDB-4922-9A75-5CD6D5C4F9D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Zielsetzung</a:t>
          </a:r>
        </a:p>
      </dgm:t>
    </dgm:pt>
    <dgm:pt modelId="{4DFB90B1-5C81-4773-B0C4-28C5D1FD3608}" type="parTrans" cxnId="{A93932FB-A4DF-40BD-8E1A-444911F438D6}">
      <dgm:prSet/>
      <dgm:spPr/>
      <dgm:t>
        <a:bodyPr/>
        <a:lstStyle/>
        <a:p>
          <a:endParaRPr lang="de-DE"/>
        </a:p>
      </dgm:t>
    </dgm:pt>
    <dgm:pt modelId="{F1EA8C57-A36F-466B-B744-8199FB1F17D8}" type="sibTrans" cxnId="{A93932FB-A4DF-40BD-8E1A-444911F438D6}">
      <dgm:prSet/>
      <dgm:spPr/>
      <dgm:t>
        <a:bodyPr/>
        <a:lstStyle/>
        <a:p>
          <a:endParaRPr lang="de-DE"/>
        </a:p>
      </dgm:t>
    </dgm:pt>
    <dgm:pt modelId="{82896348-52D4-49DC-875A-0D5900B8DBA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Lösungsvorschläge</a:t>
          </a:r>
        </a:p>
      </dgm:t>
    </dgm:pt>
    <dgm:pt modelId="{043F20F5-DA0D-4289-A205-97E16190FC86}" type="parTrans" cxnId="{6B697F47-E4EB-4E55-91A5-541BC95C7E47}">
      <dgm:prSet/>
      <dgm:spPr/>
      <dgm:t>
        <a:bodyPr/>
        <a:lstStyle/>
        <a:p>
          <a:endParaRPr lang="de-DE"/>
        </a:p>
      </dgm:t>
    </dgm:pt>
    <dgm:pt modelId="{F8961409-3E37-41DF-8929-E86B743F7A50}" type="sibTrans" cxnId="{6B697F47-E4EB-4E55-91A5-541BC95C7E47}">
      <dgm:prSet/>
      <dgm:spPr/>
      <dgm:t>
        <a:bodyPr/>
        <a:lstStyle/>
        <a:p>
          <a:endParaRPr lang="de-DE"/>
        </a:p>
      </dgm:t>
    </dgm:pt>
    <dgm:pt modelId="{EC84EEFD-4694-49E3-BB8A-D474728D0C6F}" type="pres">
      <dgm:prSet presAssocID="{0B9002CA-BEE2-4794-A49A-0505DA7485AB}" presName="root" presStyleCnt="0">
        <dgm:presLayoutVars>
          <dgm:dir/>
          <dgm:resizeHandles val="exact"/>
        </dgm:presLayoutVars>
      </dgm:prSet>
      <dgm:spPr/>
    </dgm:pt>
    <dgm:pt modelId="{994660D0-3879-4DEA-99B7-B3327D3AB307}" type="pres">
      <dgm:prSet presAssocID="{80C8CA3A-0F82-4ED2-9A29-26E5B1EEADF7}" presName="compNode" presStyleCnt="0"/>
      <dgm:spPr/>
    </dgm:pt>
    <dgm:pt modelId="{3DE53CBC-DCE6-4A38-8853-DE2992A9E60F}" type="pres">
      <dgm:prSet presAssocID="{80C8CA3A-0F82-4ED2-9A29-26E5B1EEADF7}" presName="bgRect" presStyleLbl="bgShp" presStyleIdx="0" presStyleCnt="3"/>
      <dgm:spPr/>
    </dgm:pt>
    <dgm:pt modelId="{7094F326-BCAA-46D4-A889-B898290F5E6A}" type="pres">
      <dgm:prSet presAssocID="{80C8CA3A-0F82-4ED2-9A29-26E5B1EEAD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409B011-9484-4F44-B79D-C2A824EAA3B3}" type="pres">
      <dgm:prSet presAssocID="{80C8CA3A-0F82-4ED2-9A29-26E5B1EEADF7}" presName="spaceRect" presStyleCnt="0"/>
      <dgm:spPr/>
    </dgm:pt>
    <dgm:pt modelId="{8F8666C4-68CA-41FA-8F66-1B6576341256}" type="pres">
      <dgm:prSet presAssocID="{80C8CA3A-0F82-4ED2-9A29-26E5B1EEADF7}" presName="parTx" presStyleLbl="revTx" presStyleIdx="0" presStyleCnt="3">
        <dgm:presLayoutVars>
          <dgm:chMax val="0"/>
          <dgm:chPref val="0"/>
        </dgm:presLayoutVars>
      </dgm:prSet>
      <dgm:spPr/>
    </dgm:pt>
    <dgm:pt modelId="{E2B30D9A-2C24-4F82-8DBB-30007F336542}" type="pres">
      <dgm:prSet presAssocID="{BA358C5D-5851-4C2B-930F-1B56D1F29D98}" presName="sibTrans" presStyleCnt="0"/>
      <dgm:spPr/>
    </dgm:pt>
    <dgm:pt modelId="{58B4AED0-4231-47EC-BE5C-07E0DF5F90D9}" type="pres">
      <dgm:prSet presAssocID="{B1296B25-DEDB-4922-9A75-5CD6D5C4F9D1}" presName="compNode" presStyleCnt="0"/>
      <dgm:spPr/>
    </dgm:pt>
    <dgm:pt modelId="{3D8708F6-9DCB-4F30-8374-684F1334312B}" type="pres">
      <dgm:prSet presAssocID="{B1296B25-DEDB-4922-9A75-5CD6D5C4F9D1}" presName="bgRect" presStyleLbl="bgShp" presStyleIdx="1" presStyleCnt="3"/>
      <dgm:spPr/>
    </dgm:pt>
    <dgm:pt modelId="{D2A6A97A-2AAE-4669-9DCD-EE3061367620}" type="pres">
      <dgm:prSet presAssocID="{B1296B25-DEDB-4922-9A75-5CD6D5C4F9D1}" presName="iconRect" presStyleLbl="node1" presStyleIdx="1" presStyleCnt="3"/>
      <dgm:spPr/>
    </dgm:pt>
    <dgm:pt modelId="{57CC7FF4-F932-4969-9053-EC56C0BD9C29}" type="pres">
      <dgm:prSet presAssocID="{B1296B25-DEDB-4922-9A75-5CD6D5C4F9D1}" presName="spaceRect" presStyleCnt="0"/>
      <dgm:spPr/>
    </dgm:pt>
    <dgm:pt modelId="{7AC24BC2-7771-44AF-B18E-046BE8277A77}" type="pres">
      <dgm:prSet presAssocID="{B1296B25-DEDB-4922-9A75-5CD6D5C4F9D1}" presName="parTx" presStyleLbl="revTx" presStyleIdx="1" presStyleCnt="3">
        <dgm:presLayoutVars>
          <dgm:chMax val="0"/>
          <dgm:chPref val="0"/>
        </dgm:presLayoutVars>
      </dgm:prSet>
      <dgm:spPr/>
    </dgm:pt>
    <dgm:pt modelId="{036BAB58-77D5-4147-92AA-C33BB8B4CBFD}" type="pres">
      <dgm:prSet presAssocID="{F1EA8C57-A36F-466B-B744-8199FB1F17D8}" presName="sibTrans" presStyleCnt="0"/>
      <dgm:spPr/>
    </dgm:pt>
    <dgm:pt modelId="{A9746D73-121A-4319-9DA4-694453322523}" type="pres">
      <dgm:prSet presAssocID="{82896348-52D4-49DC-875A-0D5900B8DBA4}" presName="compNode" presStyleCnt="0"/>
      <dgm:spPr/>
    </dgm:pt>
    <dgm:pt modelId="{7A094460-2BD1-4A9D-ACD8-6C295E7C4C36}" type="pres">
      <dgm:prSet presAssocID="{82896348-52D4-49DC-875A-0D5900B8DBA4}" presName="bgRect" presStyleLbl="bgShp" presStyleIdx="2" presStyleCnt="3"/>
      <dgm:spPr/>
    </dgm:pt>
    <dgm:pt modelId="{12348EE1-38BD-4AD1-99BF-19BD68681AD8}" type="pres">
      <dgm:prSet presAssocID="{82896348-52D4-49DC-875A-0D5900B8DBA4}" presName="iconRect" presStyleLbl="node1" presStyleIdx="2" presStyleCnt="3"/>
      <dgm:spPr/>
    </dgm:pt>
    <dgm:pt modelId="{779ED739-03E7-453C-8404-8FF851D725DB}" type="pres">
      <dgm:prSet presAssocID="{82896348-52D4-49DC-875A-0D5900B8DBA4}" presName="spaceRect" presStyleCnt="0"/>
      <dgm:spPr/>
    </dgm:pt>
    <dgm:pt modelId="{61F1B654-C392-4534-8F56-2520AAE70205}" type="pres">
      <dgm:prSet presAssocID="{82896348-52D4-49DC-875A-0D5900B8DB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72020A-C299-4A17-AD10-5EF17AEF523B}" type="presOf" srcId="{82896348-52D4-49DC-875A-0D5900B8DBA4}" destId="{61F1B654-C392-4534-8F56-2520AAE70205}" srcOrd="0" destOrd="0" presId="urn:microsoft.com/office/officeart/2018/2/layout/IconVerticalSolidList"/>
    <dgm:cxn modelId="{267F6E15-9320-44CF-9B03-44D7C4BBA120}" type="presOf" srcId="{0B9002CA-BEE2-4794-A49A-0505DA7485AB}" destId="{EC84EEFD-4694-49E3-BB8A-D474728D0C6F}" srcOrd="0" destOrd="0" presId="urn:microsoft.com/office/officeart/2018/2/layout/IconVerticalSolidList"/>
    <dgm:cxn modelId="{2DBC9326-FC4D-49F9-935A-FC33D1772FBF}" type="presOf" srcId="{B1296B25-DEDB-4922-9A75-5CD6D5C4F9D1}" destId="{7AC24BC2-7771-44AF-B18E-046BE8277A77}" srcOrd="0" destOrd="0" presId="urn:microsoft.com/office/officeart/2018/2/layout/IconVerticalSolidList"/>
    <dgm:cxn modelId="{6B697F47-E4EB-4E55-91A5-541BC95C7E47}" srcId="{0B9002CA-BEE2-4794-A49A-0505DA7485AB}" destId="{82896348-52D4-49DC-875A-0D5900B8DBA4}" srcOrd="2" destOrd="0" parTransId="{043F20F5-DA0D-4289-A205-97E16190FC86}" sibTransId="{F8961409-3E37-41DF-8929-E86B743F7A50}"/>
    <dgm:cxn modelId="{D79F679C-DCC5-4974-B324-22F616549C14}" type="presOf" srcId="{80C8CA3A-0F82-4ED2-9A29-26E5B1EEADF7}" destId="{8F8666C4-68CA-41FA-8F66-1B6576341256}" srcOrd="0" destOrd="0" presId="urn:microsoft.com/office/officeart/2018/2/layout/IconVerticalSolidList"/>
    <dgm:cxn modelId="{5C257EBE-DE38-48D2-856B-FC8B1C747AD1}" srcId="{0B9002CA-BEE2-4794-A49A-0505DA7485AB}" destId="{80C8CA3A-0F82-4ED2-9A29-26E5B1EEADF7}" srcOrd="0" destOrd="0" parTransId="{FE6C39BB-0996-43D5-8A13-4E071167D71A}" sibTransId="{BA358C5D-5851-4C2B-930F-1B56D1F29D98}"/>
    <dgm:cxn modelId="{A93932FB-A4DF-40BD-8E1A-444911F438D6}" srcId="{0B9002CA-BEE2-4794-A49A-0505DA7485AB}" destId="{B1296B25-DEDB-4922-9A75-5CD6D5C4F9D1}" srcOrd="1" destOrd="0" parTransId="{4DFB90B1-5C81-4773-B0C4-28C5D1FD3608}" sibTransId="{F1EA8C57-A36F-466B-B744-8199FB1F17D8}"/>
    <dgm:cxn modelId="{2E9FA8EE-53E6-4CD4-996E-486D1DCACF81}" type="presParOf" srcId="{EC84EEFD-4694-49E3-BB8A-D474728D0C6F}" destId="{994660D0-3879-4DEA-99B7-B3327D3AB307}" srcOrd="0" destOrd="0" presId="urn:microsoft.com/office/officeart/2018/2/layout/IconVerticalSolidList"/>
    <dgm:cxn modelId="{174D8BD7-CD41-48E1-8C00-F88435461B48}" type="presParOf" srcId="{994660D0-3879-4DEA-99B7-B3327D3AB307}" destId="{3DE53CBC-DCE6-4A38-8853-DE2992A9E60F}" srcOrd="0" destOrd="0" presId="urn:microsoft.com/office/officeart/2018/2/layout/IconVerticalSolidList"/>
    <dgm:cxn modelId="{8C3F86A9-AB41-48B4-A171-0E3374FD205F}" type="presParOf" srcId="{994660D0-3879-4DEA-99B7-B3327D3AB307}" destId="{7094F326-BCAA-46D4-A889-B898290F5E6A}" srcOrd="1" destOrd="0" presId="urn:microsoft.com/office/officeart/2018/2/layout/IconVerticalSolidList"/>
    <dgm:cxn modelId="{A4B9578D-669E-469F-9F4B-7A39FED9447D}" type="presParOf" srcId="{994660D0-3879-4DEA-99B7-B3327D3AB307}" destId="{2409B011-9484-4F44-B79D-C2A824EAA3B3}" srcOrd="2" destOrd="0" presId="urn:microsoft.com/office/officeart/2018/2/layout/IconVerticalSolidList"/>
    <dgm:cxn modelId="{5B1DBBEE-3043-4BA4-9533-1D03C8298331}" type="presParOf" srcId="{994660D0-3879-4DEA-99B7-B3327D3AB307}" destId="{8F8666C4-68CA-41FA-8F66-1B6576341256}" srcOrd="3" destOrd="0" presId="urn:microsoft.com/office/officeart/2018/2/layout/IconVerticalSolidList"/>
    <dgm:cxn modelId="{D3629FC7-1598-4C3B-8121-A64F38664280}" type="presParOf" srcId="{EC84EEFD-4694-49E3-BB8A-D474728D0C6F}" destId="{E2B30D9A-2C24-4F82-8DBB-30007F336542}" srcOrd="1" destOrd="0" presId="urn:microsoft.com/office/officeart/2018/2/layout/IconVerticalSolidList"/>
    <dgm:cxn modelId="{37EF6C00-6CD3-40AF-A486-19A938501E90}" type="presParOf" srcId="{EC84EEFD-4694-49E3-BB8A-D474728D0C6F}" destId="{58B4AED0-4231-47EC-BE5C-07E0DF5F90D9}" srcOrd="2" destOrd="0" presId="urn:microsoft.com/office/officeart/2018/2/layout/IconVerticalSolidList"/>
    <dgm:cxn modelId="{5E259164-69DD-4BCE-AD80-CEC62F4BBBFE}" type="presParOf" srcId="{58B4AED0-4231-47EC-BE5C-07E0DF5F90D9}" destId="{3D8708F6-9DCB-4F30-8374-684F1334312B}" srcOrd="0" destOrd="0" presId="urn:microsoft.com/office/officeart/2018/2/layout/IconVerticalSolidList"/>
    <dgm:cxn modelId="{C0784FC3-B77F-4548-B89E-160189E0315A}" type="presParOf" srcId="{58B4AED0-4231-47EC-BE5C-07E0DF5F90D9}" destId="{D2A6A97A-2AAE-4669-9DCD-EE3061367620}" srcOrd="1" destOrd="0" presId="urn:microsoft.com/office/officeart/2018/2/layout/IconVerticalSolidList"/>
    <dgm:cxn modelId="{959C82B3-16BA-459D-9775-6C6A54E9D771}" type="presParOf" srcId="{58B4AED0-4231-47EC-BE5C-07E0DF5F90D9}" destId="{57CC7FF4-F932-4969-9053-EC56C0BD9C29}" srcOrd="2" destOrd="0" presId="urn:microsoft.com/office/officeart/2018/2/layout/IconVerticalSolidList"/>
    <dgm:cxn modelId="{025EC0B3-7568-4422-8DF2-5F21C22090F8}" type="presParOf" srcId="{58B4AED0-4231-47EC-BE5C-07E0DF5F90D9}" destId="{7AC24BC2-7771-44AF-B18E-046BE8277A77}" srcOrd="3" destOrd="0" presId="urn:microsoft.com/office/officeart/2018/2/layout/IconVerticalSolidList"/>
    <dgm:cxn modelId="{1B4E412B-3E31-4488-AF58-18F7E5B13C5B}" type="presParOf" srcId="{EC84EEFD-4694-49E3-BB8A-D474728D0C6F}" destId="{036BAB58-77D5-4147-92AA-C33BB8B4CBFD}" srcOrd="3" destOrd="0" presId="urn:microsoft.com/office/officeart/2018/2/layout/IconVerticalSolidList"/>
    <dgm:cxn modelId="{0C6B229E-9E58-443D-89F3-7C87DB078DFA}" type="presParOf" srcId="{EC84EEFD-4694-49E3-BB8A-D474728D0C6F}" destId="{A9746D73-121A-4319-9DA4-694453322523}" srcOrd="4" destOrd="0" presId="urn:microsoft.com/office/officeart/2018/2/layout/IconVerticalSolidList"/>
    <dgm:cxn modelId="{DCD77884-0CC2-4EF4-A471-20FE5EA6B351}" type="presParOf" srcId="{A9746D73-121A-4319-9DA4-694453322523}" destId="{7A094460-2BD1-4A9D-ACD8-6C295E7C4C36}" srcOrd="0" destOrd="0" presId="urn:microsoft.com/office/officeart/2018/2/layout/IconVerticalSolidList"/>
    <dgm:cxn modelId="{BEEEB247-6660-4FDF-8CFD-71F1BDE48835}" type="presParOf" srcId="{A9746D73-121A-4319-9DA4-694453322523}" destId="{12348EE1-38BD-4AD1-99BF-19BD68681AD8}" srcOrd="1" destOrd="0" presId="urn:microsoft.com/office/officeart/2018/2/layout/IconVerticalSolidList"/>
    <dgm:cxn modelId="{D4DB6B66-C993-498A-9F7A-6FC65FF1E4FB}" type="presParOf" srcId="{A9746D73-121A-4319-9DA4-694453322523}" destId="{779ED739-03E7-453C-8404-8FF851D725DB}" srcOrd="2" destOrd="0" presId="urn:microsoft.com/office/officeart/2018/2/layout/IconVerticalSolidList"/>
    <dgm:cxn modelId="{BF22EEFA-D152-4F9D-8209-2A2D35AF36B6}" type="presParOf" srcId="{A9746D73-121A-4319-9DA4-694453322523}" destId="{61F1B654-C392-4534-8F56-2520AAE702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53CBC-DCE6-4A38-8853-DE2992A9E60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94F326-BCAA-46D4-A889-B898290F5E6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8666C4-68CA-41FA-8F66-1B657634125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Problemstellung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3D8708F6-9DCB-4F30-8374-684F1334312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A6A97A-2AAE-4669-9DCD-EE306136762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bg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C24BC2-7771-44AF-B18E-046BE8277A7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/>
            <a:t>Zielsetzung</a:t>
          </a:r>
        </a:p>
      </dsp:txBody>
      <dsp:txXfrm>
        <a:off x="1941716" y="2102143"/>
        <a:ext cx="4571887" cy="1681139"/>
      </dsp:txXfrm>
    </dsp:sp>
    <dsp:sp modelId="{7A094460-2BD1-4A9D-ACD8-6C295E7C4C3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348EE1-38BD-4AD1-99BF-19BD68681AD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bg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F1B654-C392-4534-8F56-2520AAE70205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/>
            <a:t>Lösungsvorschläge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FC443-CD40-4212-9182-D05FC3714B07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FCDDD-52CA-42E1-B33C-5CA35827E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54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84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PPT1 Content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Was ist das Problem? Warum ist das ein Problem?</a:t>
            </a:r>
          </a:p>
          <a:p>
            <a:pPr marL="171450" indent="-171450">
              <a:buFontTx/>
              <a:buChar char="-"/>
            </a:pPr>
            <a:r>
              <a:rPr lang="de-DE" dirty="0"/>
              <a:t>Zustand wenn Problem gelöst – Link zu Vision/Mission/BSC der DHBW</a:t>
            </a:r>
          </a:p>
          <a:p>
            <a:pPr marL="171450" indent="-171450">
              <a:buFontTx/>
              <a:buChar char="-"/>
            </a:pPr>
            <a:r>
              <a:rPr lang="de-DE" dirty="0"/>
              <a:t>Seriöse Problemanalyse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Problem </a:t>
            </a:r>
            <a:r>
              <a:rPr lang="de-DE" dirty="0" err="1"/>
              <a:t>Profiling</a:t>
            </a:r>
            <a:r>
              <a:rPr lang="de-DE" dirty="0"/>
              <a:t>, Stakeholder, Persona, Erwartungen Kunden, Interviews, CJM</a:t>
            </a:r>
          </a:p>
          <a:p>
            <a:pPr marL="171450" indent="-171450">
              <a:buFontTx/>
              <a:buChar char="-"/>
            </a:pPr>
            <a:r>
              <a:rPr lang="de-DE" dirty="0"/>
              <a:t>Top </a:t>
            </a:r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77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9D19E-5F7E-4475-A3A0-A0C1CDB89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483E1B-02E4-4AC3-A7F2-0D802495C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E7B41-9F4A-4FA9-AF79-854476D7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CD6444-112C-4E4A-85F2-7D5696E6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836D1-568A-492C-960B-2DC0B012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67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99A7D-9397-4B71-BF73-287C3743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B4B56B-6278-42D5-8F48-F12092AE0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9B4A19-AC87-4DD1-AC9D-AA1CA46B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7B1554-2F21-4A6E-8910-4FE026F8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A321C-FF15-4AE6-AA17-1837CE7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9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DBD542-015F-4E98-8FF3-880C269E9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3DF216-FBDD-4275-BE6E-7A911D67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BE140-C6D2-4417-B356-79605233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09C08-9552-4058-9E58-D84781F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82F143-3A8E-4FD1-8C70-7F136F53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6F5C6-266C-4E5D-A32C-A12D27D3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71855-B305-487B-90FE-221799B8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C20A6-B423-4A27-AAC9-13275690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4808A6-7D97-40F9-89A4-95D4ED9A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70D3C-1DB6-4DD4-96A4-637CBCE8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3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A7257-7EB4-4B79-96E0-1E97B736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C5627-E135-446C-8476-7262D356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A8CAA-FEC4-4620-9D91-56D3E42B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E462C-D5B8-4DB9-BC4D-9CA2BA2B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1D2D8-BD6A-4385-A937-3630053E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49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63C97-37BF-41B8-9A6C-90AADD41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2E149A-ACDF-41D4-BFC4-C773329FB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55997D-F023-4C6F-A182-59E93BFD4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852D35-E156-481A-8F4F-EDDAC410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B7FA83-3D22-4D0B-B0A2-716AD7DE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D9D07B-9AD8-4674-9DA4-61AEDBAC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14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BE013-16D3-46A2-B132-BABBE729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8F7916-F3FB-468F-9AE9-C69E30D3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425F13-4D60-4D2E-8289-2A1E80AEB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5CB73F-9D97-49FC-B8FF-9329EAE1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DAB721-DD47-4440-8A16-319C728BF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EC1521-5AF3-4C06-A8E1-1F78E81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32C707-618E-4916-8890-44572E8C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68E36E-0E7E-4FA5-A94C-1C46A71F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36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B57DC-54C0-4EE2-868B-19C36FEC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7F0CA-59AB-430F-B70C-02BC8D1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C34924-0875-4A8D-94DA-3BCB8249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EFA72A-84E0-4493-BAA0-51C167D2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21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3E747F-8DBB-4D35-91FE-0301CB71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9E847B-6EA6-4667-917C-92A567EE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F5E876-D895-43FA-AB96-388DE9ED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12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A187E-C0C6-4210-893E-2713C6F9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9AAB6-77C0-4B9E-AB69-252F7D95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473E1E-1158-4AA5-BB70-5750B9673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398BA-891A-4E4F-806A-9763F76B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E2D5B4-DAEF-4AC3-B772-7CF4A920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A7D17-9811-431B-A40A-7F861551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36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F2C-DF02-4203-9029-962B45A0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169EBF-C156-407F-A21B-D29FAA445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097856-D8FF-4A61-B5F3-69C9C159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BB7FB7-A4DA-4DB2-9461-EAAB3EDE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6FEB3E-C07C-480A-AE1B-AD2BF210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DAD296-C644-4F4C-8115-CA531197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83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578597-D9DB-4DF2-923A-FF03D1A1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BE08AC-1378-4554-9844-05E55804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8AE2C-C3CA-4C0E-BEA5-DBF1ACA8E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784B-2979-4455-B7AE-11349993F77E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7EF07B-409E-4FBF-A004-55A248F2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AB43B2-20D6-4DAB-B4E2-01B6E14D7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2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Filmklappe enthält.&#10;&#10;Automatisch generierte Beschreibung">
            <a:extLst>
              <a:ext uri="{FF2B5EF4-FFF2-40B4-BE49-F238E27FC236}">
                <a16:creationId xmlns:a16="http://schemas.microsoft.com/office/drawing/2014/main" id="{D34CCC50-6D73-46C3-8BD1-6C2582FFEE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/>
          <a:stretch/>
        </p:blipFill>
        <p:spPr>
          <a:xfrm>
            <a:off x="4229196" y="-122257"/>
            <a:ext cx="8079466" cy="7353883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8BB57-B766-4C54-A38D-7A87EAFC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921954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Lieb, Fabian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Kanzler, Benjamin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Klein, Evelyn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Kuttler, Moritz</a:t>
            </a:r>
          </a:p>
          <a:p>
            <a:r>
              <a:rPr lang="de-DE" sz="2000" dirty="0">
                <a:solidFill>
                  <a:srgbClr val="FFFFFF"/>
                </a:solidFill>
              </a:rPr>
              <a:t>Pfeffer, Kevin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Salam Al </a:t>
            </a:r>
            <a:r>
              <a:rPr lang="de-DE" sz="2000" dirty="0" err="1">
                <a:solidFill>
                  <a:srgbClr val="FFFFFF"/>
                </a:solidFill>
              </a:rPr>
              <a:t>Hamoud</a:t>
            </a:r>
            <a:endParaRPr lang="de-DE" sz="2000" dirty="0">
              <a:solidFill>
                <a:srgbClr val="FFFFFF"/>
              </a:solidFill>
            </a:endParaRPr>
          </a:p>
          <a:p>
            <a:endParaRPr lang="de-DE" sz="20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4F8BA5A-4BCA-4DDC-9FCD-DB4BAF1EEFB2}"/>
              </a:ext>
            </a:extLst>
          </p:cNvPr>
          <p:cNvSpPr/>
          <p:nvPr/>
        </p:nvSpPr>
        <p:spPr>
          <a:xfrm rot="21001648">
            <a:off x="5931656" y="3712090"/>
            <a:ext cx="20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Sneak Preview </a:t>
            </a:r>
            <a:r>
              <a:rPr lang="de-DE" dirty="0" err="1">
                <a:solidFill>
                  <a:srgbClr val="FFFFFF"/>
                </a:solidFill>
              </a:rPr>
              <a:t>No</a:t>
            </a:r>
            <a:r>
              <a:rPr lang="de-DE" dirty="0">
                <a:solidFill>
                  <a:srgbClr val="FFFFFF"/>
                </a:solidFill>
              </a:rPr>
              <a:t>. 2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747FD01-6621-423C-A516-6122C4FD3AA1}"/>
              </a:ext>
            </a:extLst>
          </p:cNvPr>
          <p:cNvCxnSpPr>
            <a:cxnSpLocks/>
          </p:cNvCxnSpPr>
          <p:nvPr/>
        </p:nvCxnSpPr>
        <p:spPr>
          <a:xfrm flipV="1">
            <a:off x="6001082" y="3410953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AF8AD72-D7E8-4D38-B1DA-A9C8D2236FA9}"/>
              </a:ext>
            </a:extLst>
          </p:cNvPr>
          <p:cNvCxnSpPr>
            <a:cxnSpLocks/>
          </p:cNvCxnSpPr>
          <p:nvPr/>
        </p:nvCxnSpPr>
        <p:spPr>
          <a:xfrm flipV="1">
            <a:off x="6137832" y="4365569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0156653-3FAF-42D8-AC69-AE46E23DA981}"/>
              </a:ext>
            </a:extLst>
          </p:cNvPr>
          <p:cNvSpPr/>
          <p:nvPr/>
        </p:nvSpPr>
        <p:spPr>
          <a:xfrm rot="21001648">
            <a:off x="6246617" y="3952607"/>
            <a:ext cx="402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Du bist ein </a:t>
            </a:r>
            <a:r>
              <a:rPr lang="de-DE" sz="4000" dirty="0">
                <a:solidFill>
                  <a:srgbClr val="FF0000"/>
                </a:solidFill>
              </a:rPr>
              <a:t>Uni</a:t>
            </a:r>
            <a:r>
              <a:rPr lang="de-DE" sz="4000" dirty="0">
                <a:solidFill>
                  <a:srgbClr val="FFFFFF"/>
                </a:solidFill>
              </a:rPr>
              <a:t>kat!</a:t>
            </a:r>
            <a:endParaRPr lang="de-DE" sz="400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2293B00-820D-4E15-A4AE-26389D8E93DB}"/>
              </a:ext>
            </a:extLst>
          </p:cNvPr>
          <p:cNvCxnSpPr>
            <a:cxnSpLocks/>
          </p:cNvCxnSpPr>
          <p:nvPr/>
        </p:nvCxnSpPr>
        <p:spPr>
          <a:xfrm>
            <a:off x="8395556" y="4784924"/>
            <a:ext cx="165947" cy="8344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55BE6B57-03F1-406D-947A-5415CFB4DBF6}"/>
              </a:ext>
            </a:extLst>
          </p:cNvPr>
          <p:cNvSpPr/>
          <p:nvPr/>
        </p:nvSpPr>
        <p:spPr>
          <a:xfrm rot="21001648">
            <a:off x="6433119" y="5142328"/>
            <a:ext cx="145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So kann es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funktionieren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6474223-2873-4DD8-8C6B-3016C1E85BEA}"/>
              </a:ext>
            </a:extLst>
          </p:cNvPr>
          <p:cNvSpPr/>
          <p:nvPr/>
        </p:nvSpPr>
        <p:spPr>
          <a:xfrm rot="21001648">
            <a:off x="8732867" y="4679603"/>
            <a:ext cx="1741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28.03.2019</a:t>
            </a:r>
          </a:p>
          <a:p>
            <a:r>
              <a:rPr lang="de-DE" dirty="0">
                <a:solidFill>
                  <a:srgbClr val="FFFFFF"/>
                </a:solidFill>
              </a:rPr>
              <a:t>DHBW Karlsruhe</a:t>
            </a:r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0B6179AC-B406-4EFE-813E-02899B1DBAC9}"/>
              </a:ext>
            </a:extLst>
          </p:cNvPr>
          <p:cNvSpPr txBox="1">
            <a:spLocks/>
          </p:cNvSpPr>
          <p:nvPr/>
        </p:nvSpPr>
        <p:spPr>
          <a:xfrm>
            <a:off x="674237" y="2254553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600" dirty="0">
                <a:solidFill>
                  <a:srgbClr val="FFFFFF"/>
                </a:solidFill>
              </a:rPr>
              <a:t>P  I  S</a:t>
            </a:r>
          </a:p>
        </p:txBody>
      </p:sp>
    </p:spTree>
    <p:extLst>
      <p:ext uri="{BB962C8B-B14F-4D97-AF65-F5344CB8AC3E}">
        <p14:creationId xmlns:p14="http://schemas.microsoft.com/office/powerpoint/2010/main" val="107891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4450-30BF-4864-805E-65F7381E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5B5CD81-77C9-402A-9623-BF041ADD6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0667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964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9" name="Grafik 8" descr="Ein Bild, das Gebäude, Bogen enthält.&#10;&#10;Automatisch generierte Beschreibung">
            <a:extLst>
              <a:ext uri="{FF2B5EF4-FFF2-40B4-BE49-F238E27FC236}">
                <a16:creationId xmlns:a16="http://schemas.microsoft.com/office/drawing/2014/main" id="{B6362186-C06E-4400-B9D0-5A9AA890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44" y="3675474"/>
            <a:ext cx="7177448" cy="3594099"/>
          </a:xfrm>
          <a:prstGeom prst="rect">
            <a:avLst/>
          </a:prstGeom>
        </p:spPr>
      </p:pic>
      <p:sp>
        <p:nvSpPr>
          <p:cNvPr id="15" name="Sprechblase: oval 14">
            <a:extLst>
              <a:ext uri="{FF2B5EF4-FFF2-40B4-BE49-F238E27FC236}">
                <a16:creationId xmlns:a16="http://schemas.microsoft.com/office/drawing/2014/main" id="{FE9EF360-37D3-421D-9BA3-A9C2DCA31DFF}"/>
              </a:ext>
            </a:extLst>
          </p:cNvPr>
          <p:cNvSpPr/>
          <p:nvPr/>
        </p:nvSpPr>
        <p:spPr>
          <a:xfrm>
            <a:off x="2724396" y="371916"/>
            <a:ext cx="3918999" cy="1281149"/>
          </a:xfrm>
          <a:prstGeom prst="wedgeEllipseCallout">
            <a:avLst>
              <a:gd name="adj1" fmla="val 45222"/>
              <a:gd name="adj2" fmla="val 78598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Individualität der Studenten wird nicht gefördert </a:t>
            </a:r>
          </a:p>
        </p:txBody>
      </p:sp>
      <p:sp>
        <p:nvSpPr>
          <p:cNvPr id="17" name="Sprechblase: oval 16">
            <a:extLst>
              <a:ext uri="{FF2B5EF4-FFF2-40B4-BE49-F238E27FC236}">
                <a16:creationId xmlns:a16="http://schemas.microsoft.com/office/drawing/2014/main" id="{AB4204A1-0372-48A9-9B75-AC3D202CA03E}"/>
              </a:ext>
            </a:extLst>
          </p:cNvPr>
          <p:cNvSpPr/>
          <p:nvPr/>
        </p:nvSpPr>
        <p:spPr>
          <a:xfrm>
            <a:off x="3680474" y="2192694"/>
            <a:ext cx="3460754" cy="1601676"/>
          </a:xfrm>
          <a:prstGeom prst="wedgeEllipseCallout">
            <a:avLst>
              <a:gd name="adj1" fmla="val -27337"/>
              <a:gd name="adj2" fmla="val 6097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Stärken und Schwächen stehen nicht im Fokus</a:t>
            </a:r>
          </a:p>
        </p:txBody>
      </p:sp>
      <p:sp>
        <p:nvSpPr>
          <p:cNvPr id="18" name="Sprechblase: oval 17">
            <a:extLst>
              <a:ext uri="{FF2B5EF4-FFF2-40B4-BE49-F238E27FC236}">
                <a16:creationId xmlns:a16="http://schemas.microsoft.com/office/drawing/2014/main" id="{EF825D1D-087E-49B1-9DDB-5DB9C76B21DE}"/>
              </a:ext>
            </a:extLst>
          </p:cNvPr>
          <p:cNvSpPr/>
          <p:nvPr/>
        </p:nvSpPr>
        <p:spPr>
          <a:xfrm>
            <a:off x="8603728" y="2074363"/>
            <a:ext cx="3460754" cy="1531257"/>
          </a:xfrm>
          <a:prstGeom prst="wedgeEllipseCallout">
            <a:avLst>
              <a:gd name="adj1" fmla="val -58128"/>
              <a:gd name="adj2" fmla="val 78409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Starrer Studienverlaufsplan</a:t>
            </a:r>
          </a:p>
        </p:txBody>
      </p:sp>
      <p:sp>
        <p:nvSpPr>
          <p:cNvPr id="19" name="Sprechblase: oval 18">
            <a:extLst>
              <a:ext uri="{FF2B5EF4-FFF2-40B4-BE49-F238E27FC236}">
                <a16:creationId xmlns:a16="http://schemas.microsoft.com/office/drawing/2014/main" id="{3E840220-1097-45E7-901B-DAC5462DD6B3}"/>
              </a:ext>
            </a:extLst>
          </p:cNvPr>
          <p:cNvSpPr/>
          <p:nvPr/>
        </p:nvSpPr>
        <p:spPr>
          <a:xfrm>
            <a:off x="7687320" y="246861"/>
            <a:ext cx="3460754" cy="1531257"/>
          </a:xfrm>
          <a:prstGeom prst="wedgeEllipseCallout">
            <a:avLst>
              <a:gd name="adj1" fmla="val -6872"/>
              <a:gd name="adj2" fmla="val 60652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Mehr Zufriedenheit!</a:t>
            </a:r>
          </a:p>
        </p:txBody>
      </p:sp>
    </p:spTree>
    <p:extLst>
      <p:ext uri="{BB962C8B-B14F-4D97-AF65-F5344CB8AC3E}">
        <p14:creationId xmlns:p14="http://schemas.microsoft.com/office/powerpoint/2010/main" val="250088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0225C142-3D6F-4F8E-97B0-5A22A495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9437" r="18825" b="5763"/>
          <a:stretch/>
        </p:blipFill>
        <p:spPr>
          <a:xfrm>
            <a:off x="4398274" y="0"/>
            <a:ext cx="7504166" cy="68963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 &amp; Persona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CCE8B6-3CC5-4A47-9E3B-44123EC46608}"/>
              </a:ext>
            </a:extLst>
          </p:cNvPr>
          <p:cNvSpPr/>
          <p:nvPr/>
        </p:nvSpPr>
        <p:spPr>
          <a:xfrm>
            <a:off x="6287283" y="2480449"/>
            <a:ext cx="18630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F4B922-DA8A-48CC-8DA6-F79BDB13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08" y="3044185"/>
            <a:ext cx="478933" cy="47893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117C8E5D-274D-4640-8250-8C083935A20E}"/>
              </a:ext>
            </a:extLst>
          </p:cNvPr>
          <p:cNvSpPr/>
          <p:nvPr/>
        </p:nvSpPr>
        <p:spPr>
          <a:xfrm>
            <a:off x="8316191" y="2575480"/>
            <a:ext cx="16800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Dozent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24DD4C9-A66B-4FCF-82D8-0F0C7812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00" y="3005866"/>
            <a:ext cx="478933" cy="47893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20F03E5-2E8E-47F2-B18D-A74B0846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12" y="3349205"/>
            <a:ext cx="478933" cy="478933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798B273-5ADE-4134-BDD6-AF2FCD7E8D32}"/>
              </a:ext>
            </a:extLst>
          </p:cNvPr>
          <p:cNvSpPr/>
          <p:nvPr/>
        </p:nvSpPr>
        <p:spPr>
          <a:xfrm>
            <a:off x="4722641" y="3364405"/>
            <a:ext cx="31863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Studiengangs-</a:t>
            </a:r>
          </a:p>
          <a:p>
            <a:pPr algn="ctr"/>
            <a:r>
              <a:rPr lang="de-DE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leitung</a:t>
            </a:r>
            <a:endParaRPr lang="de-DE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0B0EA3A-B849-4656-ACDD-73662A510F04}"/>
              </a:ext>
            </a:extLst>
          </p:cNvPr>
          <p:cNvSpPr/>
          <p:nvPr/>
        </p:nvSpPr>
        <p:spPr>
          <a:xfrm>
            <a:off x="541746" y="5156870"/>
            <a:ext cx="93006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4465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Issues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034D47-EF7A-472B-8407-0909CBD8899B}"/>
              </a:ext>
            </a:extLst>
          </p:cNvPr>
          <p:cNvSpPr txBox="1"/>
          <p:nvPr/>
        </p:nvSpPr>
        <p:spPr>
          <a:xfrm>
            <a:off x="3875178" y="1668078"/>
            <a:ext cx="7819369" cy="369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74% der Studierenden würden gerne Einfluss auf die </a:t>
            </a:r>
            <a:r>
              <a:rPr lang="de-DE" sz="2800" dirty="0" err="1"/>
              <a:t>Studiengangsgestaltung</a:t>
            </a:r>
            <a:r>
              <a:rPr lang="de-DE" sz="2800" dirty="0"/>
              <a:t> nehmen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Mehr Auswahl, bessere Qualität, mehr Informationen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Wahlmöglichkeit von Spezialisierungen</a:t>
            </a:r>
            <a:br>
              <a:rPr lang="de-DE" dirty="0"/>
            </a:b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A30C1D7-0B09-442D-AB3F-2A4150A6D57B}"/>
              </a:ext>
            </a:extLst>
          </p:cNvPr>
          <p:cNvSpPr/>
          <p:nvPr/>
        </p:nvSpPr>
        <p:spPr>
          <a:xfrm>
            <a:off x="8458950" y="5161717"/>
            <a:ext cx="6096000" cy="13874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de-DE" b="1" dirty="0"/>
              <a:t>Auszug aus der P.I.S. Umfrage</a:t>
            </a:r>
            <a:br>
              <a:rPr lang="de-DE" sz="2800" dirty="0"/>
            </a:b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0391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Zielsetzung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AE372B-9055-4663-B752-981012FFC754}"/>
              </a:ext>
            </a:extLst>
          </p:cNvPr>
          <p:cNvSpPr txBox="1"/>
          <p:nvPr/>
        </p:nvSpPr>
        <p:spPr>
          <a:xfrm>
            <a:off x="4004753" y="2339370"/>
            <a:ext cx="7659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„25% meiner Kurse möchte Ich selber wählen können“</a:t>
            </a:r>
          </a:p>
        </p:txBody>
      </p:sp>
      <p:sp>
        <p:nvSpPr>
          <p:cNvPr id="4" name="AutoShape 2" descr="\lnot">
            <a:extLst>
              <a:ext uri="{FF2B5EF4-FFF2-40B4-BE49-F238E27FC236}">
                <a16:creationId xmlns:a16="http://schemas.microsoft.com/office/drawing/2014/main" id="{5A498C0E-DF14-4041-AD1E-C351441FA7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BC0FADC-7640-4D65-B335-53C8C6F10453}"/>
              </a:ext>
            </a:extLst>
          </p:cNvPr>
          <p:cNvSpPr/>
          <p:nvPr/>
        </p:nvSpPr>
        <p:spPr>
          <a:xfrm>
            <a:off x="7834660" y="3909030"/>
            <a:ext cx="6321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¬Stefan der Student</a:t>
            </a:r>
          </a:p>
        </p:txBody>
      </p:sp>
    </p:spTree>
    <p:extLst>
      <p:ext uri="{BB962C8B-B14F-4D97-AF65-F5344CB8AC3E}">
        <p14:creationId xmlns:p14="http://schemas.microsoft.com/office/powerpoint/2010/main" val="270911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Zielsetzung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AE372B-9055-4663-B752-981012FFC754}"/>
              </a:ext>
            </a:extLst>
          </p:cNvPr>
          <p:cNvSpPr txBox="1"/>
          <p:nvPr/>
        </p:nvSpPr>
        <p:spPr>
          <a:xfrm>
            <a:off x="4004753" y="2339370"/>
            <a:ext cx="7659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„Ich möchte die Zukunft von </a:t>
            </a:r>
            <a:r>
              <a:rPr lang="de-DE" sz="4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motivierten</a:t>
            </a:r>
            <a:r>
              <a:rPr lang="de-DE" sz="4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Studierenden mitgestalten“</a:t>
            </a:r>
          </a:p>
        </p:txBody>
      </p:sp>
      <p:sp>
        <p:nvSpPr>
          <p:cNvPr id="4" name="AutoShape 2" descr="\lnot">
            <a:extLst>
              <a:ext uri="{FF2B5EF4-FFF2-40B4-BE49-F238E27FC236}">
                <a16:creationId xmlns:a16="http://schemas.microsoft.com/office/drawing/2014/main" id="{5A498C0E-DF14-4041-AD1E-C351441FA7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BC0FADC-7640-4D65-B335-53C8C6F10453}"/>
              </a:ext>
            </a:extLst>
          </p:cNvPr>
          <p:cNvSpPr/>
          <p:nvPr/>
        </p:nvSpPr>
        <p:spPr>
          <a:xfrm>
            <a:off x="7799753" y="4522028"/>
            <a:ext cx="2752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Daniel der Dozent</a:t>
            </a:r>
          </a:p>
        </p:txBody>
      </p:sp>
    </p:spTree>
    <p:extLst>
      <p:ext uri="{BB962C8B-B14F-4D97-AF65-F5344CB8AC3E}">
        <p14:creationId xmlns:p14="http://schemas.microsoft.com/office/powerpoint/2010/main" val="118422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Anpassung des </a:t>
            </a:r>
            <a:r>
              <a:rPr lang="de-DE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Curriclum</a:t>
            </a:r>
            <a:endParaRPr lang="de-DE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AE372B-9055-4663-B752-981012FFC754}"/>
              </a:ext>
            </a:extLst>
          </p:cNvPr>
          <p:cNvSpPr txBox="1"/>
          <p:nvPr/>
        </p:nvSpPr>
        <p:spPr>
          <a:xfrm>
            <a:off x="4032514" y="2074363"/>
            <a:ext cx="7659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„Studierende sollen 25% Ihrer Kurse selbstständig wählen dürfen“</a:t>
            </a:r>
          </a:p>
        </p:txBody>
      </p:sp>
    </p:spTree>
    <p:extLst>
      <p:ext uri="{BB962C8B-B14F-4D97-AF65-F5344CB8AC3E}">
        <p14:creationId xmlns:p14="http://schemas.microsoft.com/office/powerpoint/2010/main" val="143346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Online-Vorlesung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AE372B-9055-4663-B752-981012FFC754}"/>
              </a:ext>
            </a:extLst>
          </p:cNvPr>
          <p:cNvSpPr txBox="1"/>
          <p:nvPr/>
        </p:nvSpPr>
        <p:spPr>
          <a:xfrm>
            <a:off x="3712474" y="2551837"/>
            <a:ext cx="815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</a:t>
            </a:r>
            <a:r>
              <a:rPr lang="de-DE" sz="5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Moodle</a:t>
            </a:r>
            <a:r>
              <a:rPr lang="de-DE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als zentrale Lern- und Wissensplattform“</a:t>
            </a:r>
          </a:p>
        </p:txBody>
      </p:sp>
    </p:spTree>
    <p:extLst>
      <p:ext uri="{BB962C8B-B14F-4D97-AF65-F5344CB8AC3E}">
        <p14:creationId xmlns:p14="http://schemas.microsoft.com/office/powerpoint/2010/main" val="319699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50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Agenda</vt:lpstr>
      <vt:lpstr>Problem</vt:lpstr>
      <vt:lpstr>Stakeholder &amp; Persona</vt:lpstr>
      <vt:lpstr>Top Issues</vt:lpstr>
      <vt:lpstr>Zielsetzung</vt:lpstr>
      <vt:lpstr>Zielsetzung</vt:lpstr>
      <vt:lpstr>Anpassung des Curriclum</vt:lpstr>
      <vt:lpstr>Online-Vorlesung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Kuttler</dc:creator>
  <cp:lastModifiedBy>Pfeffer, Kevin</cp:lastModifiedBy>
  <cp:revision>43</cp:revision>
  <dcterms:created xsi:type="dcterms:W3CDTF">2019-03-20T08:44:03Z</dcterms:created>
  <dcterms:modified xsi:type="dcterms:W3CDTF">2019-03-28T09:16:15Z</dcterms:modified>
</cp:coreProperties>
</file>