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1DC8-B17C-48BF-92E6-C3DE0D230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B69C31-7FDA-45A0-B3B5-2654C3B84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3B027-6A37-4153-A6AD-9708F98A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A69A6-22FA-47A3-B923-177D51D8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6156E6-71DA-4E34-ABE6-0E768871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F041E-5B7E-4EE1-B454-AFAAD979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9DAE42-7282-46AF-8A50-DEC04017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5556E-1208-448B-9A15-4F8B2E29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208CD-0D5E-4FBC-B553-CEF661A2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04350-C314-42DF-BE40-31EB4855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BE4-488F-402B-A742-ADF580ED3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7EB3CD-2596-4713-A96D-A5AA717B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7E363-5573-48EA-AFB7-1187D041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E220A-F1D4-4C8F-9B49-D5289C8C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83C99-1A63-43F7-A340-52195663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9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71A2F-6736-40ED-B253-9226FB7E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21FE2-11E4-4D61-B0BC-01AAC2E2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3C73D-2048-4EB4-B9F0-DCC16C8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8D54EB-8829-4734-85B3-F2C72E5D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468E3-4309-44D8-861C-85BA965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0F6C2-BE32-4753-A6D4-5E419B9C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3175-F62B-443F-8DFA-85C1ED70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9E8A27-1318-4C90-B045-15B1B7B9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C9D8-3525-4862-81AE-002109F0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6111-0B8F-4FE6-AB6F-7C52C048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79AEC-4AA7-4064-AE38-04724E67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8CD2B-9954-4899-9EEF-9E7767EA2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A76E94-FBEE-458B-A88B-B6899F98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BE2B0C-94C1-4FEF-AF6E-88BB25B7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1DDE1F-98E4-4F31-BD80-D97E95D2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A5FC-3237-420C-9A09-BA43C7F3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2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DCD1E-F689-44BD-8F89-995A19E7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61528A-7B7F-459E-BC7F-E4FDEB63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F60BBB-24B9-4C15-B929-70AFED38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3344A0-0587-409B-A108-D3DD06D9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A32852-38BD-48ED-9858-C1F348FEF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3DA86A-8ECF-48AD-B114-560465F6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DE3D96-F258-4211-9413-DB07F9C8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B17136-E087-4BDB-AA32-5AFCB488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25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31B6F-3F87-41E9-95B3-45187A69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B09755-6FA1-4604-B7EB-C6B88D71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05DAA2-1641-4EBA-8F9C-8DB219FF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DCED1-B5DD-4E9B-8AB4-4104A11F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A4FF27-F371-4C27-8FDF-AC443F97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DBA6E5-44C5-4B72-B704-AA017C1C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17401D-0E7D-4F24-8BFB-D89C86C7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36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4DB62-ECB5-4B8B-B48A-C1D06B0C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990B1-17C4-4725-94D9-C2B29C17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76DB20-7F5F-4AB7-A716-BA111D4A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11EF9-79F9-4F1F-B5F8-AA8DF119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CAEC05-72A1-4841-AB41-82823A88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7F27CE-12EA-44DD-837B-9DE48832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8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F08B-E855-4741-8976-2FCA2049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DAAD48-1054-4D98-BA1F-8E848A29D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ED8664-8E19-4797-A77D-63099C42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6821D-51E8-484D-91EB-0E1A4C0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568B6F-93B1-4B67-A5EC-ECDAAC8F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3EF12C-D02E-48D6-8D8D-E03F466B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1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B52C20-2273-4970-928E-ABE5F4D2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2FB0D0-BAA2-4D93-B104-27BCD5E7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1DD09-A2D5-4239-B92E-FBAFE31B6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BFA11-3EB0-444F-AD30-87402968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78A18-38A0-4D80-BA8E-9347A0374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6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Profile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B18B1CB-F84A-4F12-8D0A-7ADAA8821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56715"/>
              </p:ext>
            </p:extLst>
          </p:nvPr>
        </p:nvGraphicFramePr>
        <p:xfrm>
          <a:off x="4139365" y="354564"/>
          <a:ext cx="6986669" cy="60369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1337">
                  <a:extLst>
                    <a:ext uri="{9D8B030D-6E8A-4147-A177-3AD203B41FA5}">
                      <a16:colId xmlns:a16="http://schemas.microsoft.com/office/drawing/2014/main" val="279215558"/>
                    </a:ext>
                  </a:extLst>
                </a:gridCol>
                <a:gridCol w="5185332">
                  <a:extLst>
                    <a:ext uri="{9D8B030D-6E8A-4147-A177-3AD203B41FA5}">
                      <a16:colId xmlns:a16="http://schemas.microsoft.com/office/drawing/2014/main" val="2520023908"/>
                    </a:ext>
                  </a:extLst>
                </a:gridCol>
              </a:tblGrid>
              <a:tr h="10336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00" dirty="0"/>
                    </a:p>
                  </a:txBody>
                  <a:tcPr marL="59394" marR="59394" marT="29697" marB="2969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00" dirty="0"/>
                    </a:p>
                  </a:txBody>
                  <a:tcPr marL="59394" marR="59394" marT="29697" marB="29697"/>
                </a:tc>
                <a:extLst>
                  <a:ext uri="{0D108BD9-81ED-4DB2-BD59-A6C34878D82A}">
                    <a16:rowId xmlns:a16="http://schemas.microsoft.com/office/drawing/2014/main" val="3575020632"/>
                  </a:ext>
                </a:extLst>
              </a:tr>
              <a:tr h="53576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/>
                        <a:t>Problem Statement</a:t>
                      </a:r>
                    </a:p>
                  </a:txBody>
                  <a:tcPr marL="59394" marR="59394" marT="29697" marB="2969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/>
                        <a:t>Individualität der DHBW-Studenten wird durch den Rahmenstudienplan nicht gefördert, somit stehen ihre Stärken nicht im Fokus</a:t>
                      </a:r>
                    </a:p>
                  </a:txBody>
                  <a:tcPr marL="59394" marR="59394" marT="29697" marB="29697"/>
                </a:tc>
                <a:extLst>
                  <a:ext uri="{0D108BD9-81ED-4DB2-BD59-A6C34878D82A}">
                    <a16:rowId xmlns:a16="http://schemas.microsoft.com/office/drawing/2014/main" val="2909876838"/>
                  </a:ext>
                </a:extLst>
              </a:tr>
              <a:tr h="163292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/>
                        <a:t>Pain Point</a:t>
                      </a:r>
                    </a:p>
                  </a:txBody>
                  <a:tcPr marL="59394" marR="59394" marT="29697" marB="2969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Studenten: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Langeweile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Schlechte Noten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Student kann Potential nicht entfalten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Dozent: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Inhalte können nicht Fächerübergreifend gestaltet werden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Mehraufwand durch Nachklausuren</a:t>
                      </a:r>
                    </a:p>
                  </a:txBody>
                  <a:tcPr marL="59394" marR="59394" marT="29697" marB="29697"/>
                </a:tc>
                <a:extLst>
                  <a:ext uri="{0D108BD9-81ED-4DB2-BD59-A6C34878D82A}">
                    <a16:rowId xmlns:a16="http://schemas.microsoft.com/office/drawing/2014/main" val="3064671825"/>
                  </a:ext>
                </a:extLst>
              </a:tr>
              <a:tr h="75297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/>
                        <a:t>Supporting Facts</a:t>
                      </a:r>
                    </a:p>
                  </a:txBody>
                  <a:tcPr marL="59394" marR="59394" marT="29697" marB="2969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/>
                        <a:t>Durchfallquote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/>
                        <a:t>Demotivation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/>
                        <a:t>Präsenz / Anwesenheit</a:t>
                      </a:r>
                    </a:p>
                  </a:txBody>
                  <a:tcPr marL="59394" marR="59394" marT="29697" marB="29697"/>
                </a:tc>
                <a:extLst>
                  <a:ext uri="{0D108BD9-81ED-4DB2-BD59-A6C34878D82A}">
                    <a16:rowId xmlns:a16="http://schemas.microsoft.com/office/drawing/2014/main" val="1726331600"/>
                  </a:ext>
                </a:extLst>
              </a:tr>
              <a:tr h="53576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/>
                        <a:t>Root Cause</a:t>
                      </a:r>
                    </a:p>
                  </a:txBody>
                  <a:tcPr marL="59394" marR="59394" marT="29697" marB="2969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/>
                        <a:t>Starrer Studienverlaufsplan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/>
                        <a:t>Firmen haben Interessen an gewissen Studieninhalten</a:t>
                      </a:r>
                    </a:p>
                  </a:txBody>
                  <a:tcPr marL="59394" marR="59394" marT="29697" marB="29697"/>
                </a:tc>
                <a:extLst>
                  <a:ext uri="{0D108BD9-81ED-4DB2-BD59-A6C34878D82A}">
                    <a16:rowId xmlns:a16="http://schemas.microsoft.com/office/drawing/2014/main" val="512625137"/>
                  </a:ext>
                </a:extLst>
              </a:tr>
              <a:tr h="97017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/>
                        <a:t>Desired State</a:t>
                      </a:r>
                    </a:p>
                  </a:txBody>
                  <a:tcPr marL="59394" marR="59394" marT="29697" marB="2969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/>
                        <a:t>Grundstudienplan für jeden Studium (50%)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/>
                        <a:t>Firmenspezifische Studieninhalte (25%)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/>
                        <a:t>Wählbare Studieninhalte der Dozenten (25%)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/>
                        <a:t>Mehr Freizeitaktivitäten oder AG‘s </a:t>
                      </a:r>
                    </a:p>
                  </a:txBody>
                  <a:tcPr marL="59394" marR="59394" marT="29697" marB="29697"/>
                </a:tc>
                <a:extLst>
                  <a:ext uri="{0D108BD9-81ED-4DB2-BD59-A6C34878D82A}">
                    <a16:rowId xmlns:a16="http://schemas.microsoft.com/office/drawing/2014/main" val="3313483472"/>
                  </a:ext>
                </a:extLst>
              </a:tr>
              <a:tr h="97017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/>
                        <a:t>Constraints</a:t>
                      </a:r>
                    </a:p>
                  </a:txBody>
                  <a:tcPr marL="59394" marR="59394" marT="29697" marB="2969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/>
                        <a:t>Vorgaben der DHBW und der Unternehmen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/>
                        <a:t>Personalmangel (Verwaltung, Dozenten)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/>
                        <a:t>Öffnungszeiten der DHBW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/>
                        <a:t>Räumliche Verfügbarkeit </a:t>
                      </a:r>
                    </a:p>
                  </a:txBody>
                  <a:tcPr marL="59394" marR="59394" marT="29697" marB="29697"/>
                </a:tc>
                <a:extLst>
                  <a:ext uri="{0D108BD9-81ED-4DB2-BD59-A6C34878D82A}">
                    <a16:rowId xmlns:a16="http://schemas.microsoft.com/office/drawing/2014/main" val="1213686260"/>
                  </a:ext>
                </a:extLst>
              </a:tr>
              <a:tr h="53576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/>
                        <a:t>Vision</a:t>
                      </a:r>
                    </a:p>
                  </a:txBody>
                  <a:tcPr marL="59394" marR="59394" marT="29697" marB="2969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Zufriedenheit und Leistungen sollen sich verbessern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DHBW steigt im Hochschulranking</a:t>
                      </a:r>
                    </a:p>
                  </a:txBody>
                  <a:tcPr marL="59394" marR="59394" marT="29697" marB="29697"/>
                </a:tc>
                <a:extLst>
                  <a:ext uri="{0D108BD9-81ED-4DB2-BD59-A6C34878D82A}">
                    <a16:rowId xmlns:a16="http://schemas.microsoft.com/office/drawing/2014/main" val="56084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97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B18B1CB-F84A-4F12-8D0A-7ADAA8821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93162"/>
              </p:ext>
            </p:extLst>
          </p:nvPr>
        </p:nvGraphicFramePr>
        <p:xfrm>
          <a:off x="4038600" y="839755"/>
          <a:ext cx="7188200" cy="49834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0214">
                  <a:extLst>
                    <a:ext uri="{9D8B030D-6E8A-4147-A177-3AD203B41FA5}">
                      <a16:colId xmlns:a16="http://schemas.microsoft.com/office/drawing/2014/main" val="279215558"/>
                    </a:ext>
                  </a:extLst>
                </a:gridCol>
                <a:gridCol w="3738476">
                  <a:extLst>
                    <a:ext uri="{9D8B030D-6E8A-4147-A177-3AD203B41FA5}">
                      <a16:colId xmlns:a16="http://schemas.microsoft.com/office/drawing/2014/main" val="2520023908"/>
                    </a:ext>
                  </a:extLst>
                </a:gridCol>
                <a:gridCol w="979510">
                  <a:extLst>
                    <a:ext uri="{9D8B030D-6E8A-4147-A177-3AD203B41FA5}">
                      <a16:colId xmlns:a16="http://schemas.microsoft.com/office/drawing/2014/main" val="3585727493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00" dirty="0"/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00" dirty="0"/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00" dirty="0"/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3575020632"/>
                  </a:ext>
                </a:extLst>
              </a:tr>
              <a:tr h="30573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Dekan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Hochschulranking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B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2909876838"/>
                  </a:ext>
                </a:extLst>
              </a:tr>
              <a:tr h="71362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Studiengangsleitung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Relativer Verwaltungsaufwand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Entscheidungsspielraum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300"/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A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3064671825"/>
                  </a:ext>
                </a:extLst>
              </a:tr>
              <a:tr h="30573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 err="1"/>
                        <a:t>Sekretatiat</a:t>
                      </a:r>
                      <a:endParaRPr lang="de-DE" sz="1300" dirty="0"/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Geringer Verwaltungsaufwand 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B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1726331600"/>
                  </a:ext>
                </a:extLst>
              </a:tr>
              <a:tr h="50968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Dozenten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Motivierte Studenten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Wissen vermitteln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A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512625137"/>
                  </a:ext>
                </a:extLst>
              </a:tr>
              <a:tr h="71362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Studenten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Stärken fördern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Neues lernen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Qualität steigern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A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3313483472"/>
                  </a:ext>
                </a:extLst>
              </a:tr>
              <a:tr h="50968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Ausbildungsleiter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Spezifische Qualifikationen für das Geschäftsfeld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B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1213686260"/>
                  </a:ext>
                </a:extLst>
              </a:tr>
              <a:tr h="30573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Ausbilder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Qualifizierte Fachkraft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B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560840022"/>
                  </a:ext>
                </a:extLst>
              </a:tr>
              <a:tr h="50968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Geldgeber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Gelder sollen sinnvoll eingesetzt 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Qualität 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3821035557"/>
                  </a:ext>
                </a:extLst>
              </a:tr>
              <a:tr h="50968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Gesetzgeber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Einhalten der Rahmenbedingung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Sinnvolles Einsetzen der Fördermittel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3590013041"/>
                  </a:ext>
                </a:extLst>
              </a:tr>
              <a:tr h="50968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/>
                        <a:t>Studierendenwerk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Interessen der Studenten fördern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Stäken der Studierenden 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C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90832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88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69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Problem Profile</vt:lpstr>
      <vt:lpstr>Stakeholder 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Profile</dc:title>
  <dc:creator>Moritz Kuttler</dc:creator>
  <cp:lastModifiedBy>Moritz Kuttler</cp:lastModifiedBy>
  <cp:revision>1</cp:revision>
  <dcterms:created xsi:type="dcterms:W3CDTF">2019-02-14T15:20:19Z</dcterms:created>
  <dcterms:modified xsi:type="dcterms:W3CDTF">2019-02-14T15:22:15Z</dcterms:modified>
</cp:coreProperties>
</file>