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57" r:id="rId3"/>
    <p:sldId id="258" r:id="rId4"/>
    <p:sldId id="261" r:id="rId5"/>
    <p:sldId id="268" r:id="rId6"/>
    <p:sldId id="262" r:id="rId7"/>
    <p:sldId id="284" r:id="rId8"/>
    <p:sldId id="285" r:id="rId9"/>
    <p:sldId id="269" r:id="rId10"/>
    <p:sldId id="263" r:id="rId11"/>
    <p:sldId id="272" r:id="rId12"/>
    <p:sldId id="273" r:id="rId13"/>
    <p:sldId id="274" r:id="rId14"/>
    <p:sldId id="278" r:id="rId15"/>
    <p:sldId id="264" r:id="rId16"/>
    <p:sldId id="275" r:id="rId17"/>
    <p:sldId id="276" r:id="rId18"/>
    <p:sldId id="280" r:id="rId19"/>
    <p:sldId id="265" r:id="rId20"/>
    <p:sldId id="279" r:id="rId21"/>
    <p:sldId id="25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>
        <p:scale>
          <a:sx n="72" d="100"/>
          <a:sy n="72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Industrie</c:v>
                </c:pt>
                <c:pt idx="1">
                  <c:v>Dienstleistung &amp; Consulting</c:v>
                </c:pt>
                <c:pt idx="2">
                  <c:v>Finanzen, Versicherung</c:v>
                </c:pt>
                <c:pt idx="3">
                  <c:v>Service-Management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30-4E9F-B439-A69838393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30-4E9F-B439-A69838393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30-4E9F-B439-A69838393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30-4E9F-B439-A698383937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30-4E9F-B439-A6983839376E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0-4E9F-B439-A6983839376E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30-4E9F-B439-A6983839376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30-4E9F-B439-A69838393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 dirty="0"/>
            <a:t>Interviews &amp; Erwartung der Kunden</a:t>
          </a:r>
          <a:endParaRPr lang="en-US" dirty="0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Interviews &amp; Erwartung der Kunden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4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40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Mehrwert in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3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8.png"/><Relationship Id="rId7" Type="http://schemas.openxmlformats.org/officeDocument/2006/relationships/image" Target="../media/image35.svg"/><Relationship Id="rId12" Type="http://schemas.openxmlformats.org/officeDocument/2006/relationships/image" Target="../media/image43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42.svg"/><Relationship Id="rId5" Type="http://schemas.openxmlformats.org/officeDocument/2006/relationships/image" Target="../media/image23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Al </a:t>
            </a:r>
            <a:r>
              <a:rPr lang="de-DE" sz="2000" dirty="0" err="1">
                <a:solidFill>
                  <a:srgbClr val="FFFFFF"/>
                </a:solidFill>
              </a:rPr>
              <a:t>Hamoud</a:t>
            </a:r>
            <a:r>
              <a:rPr lang="de-DE" sz="2000" dirty="0">
                <a:solidFill>
                  <a:srgbClr val="FFFFFF"/>
                </a:solidFill>
              </a:rPr>
              <a:t>, Salam</a:t>
            </a:r>
          </a:p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0056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06698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0955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0205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3A0C3C29-4170-49E9-B9CB-57226DF9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89969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8976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E719C8A6-5AE7-47A3-B266-670CBACB0301}"/>
              </a:ext>
            </a:extLst>
          </p:cNvPr>
          <p:cNvSpPr/>
          <p:nvPr/>
        </p:nvSpPr>
        <p:spPr>
          <a:xfrm>
            <a:off x="8973879" y="1428030"/>
            <a:ext cx="2437473" cy="900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 – sehr unzufrieden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8973879" y="1428030"/>
            <a:ext cx="2437473" cy="900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 – sehr unzufrieden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38461" y="390850"/>
            <a:ext cx="7854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Welche Dinge würdest Du gerne ändern?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383" y="1562641"/>
            <a:ext cx="8373668" cy="4904509"/>
          </a:xfrm>
        </p:spPr>
        <p:txBody>
          <a:bodyPr>
            <a:normAutofit/>
          </a:bodyPr>
          <a:lstStyle/>
          <a:p>
            <a:r>
              <a:rPr lang="de-DE" dirty="0"/>
              <a:t>Mehr Wahlmöglichkeiten</a:t>
            </a:r>
          </a:p>
          <a:p>
            <a:r>
              <a:rPr lang="de-DE" dirty="0"/>
              <a:t>Keine Anwesenheitspflicht</a:t>
            </a:r>
          </a:p>
          <a:p>
            <a:r>
              <a:rPr lang="de-DE" dirty="0"/>
              <a:t>Mehr eigene Wahl, neuer Modulplan</a:t>
            </a:r>
          </a:p>
          <a:p>
            <a:r>
              <a:rPr lang="de-DE" dirty="0"/>
              <a:t>Mehr Flexibilität, mehr Wahlmöglichkeiten und kürzere Vorlesungsblöcke</a:t>
            </a:r>
          </a:p>
          <a:p>
            <a:r>
              <a:rPr lang="de-DE" dirty="0"/>
              <a:t>Modernere Themen</a:t>
            </a:r>
          </a:p>
          <a:p>
            <a:r>
              <a:rPr lang="de-DE" dirty="0"/>
              <a:t>Pflichtfächer, Wahlpflichtfächer, Wahlfächer für extra Creditpoints</a:t>
            </a:r>
          </a:p>
          <a:p>
            <a:r>
              <a:rPr lang="de-DE" dirty="0"/>
              <a:t>Mehr Auswahl, bessere Qualität, mehr Informationen</a:t>
            </a:r>
          </a:p>
          <a:p>
            <a:r>
              <a:rPr lang="de-DE" dirty="0"/>
              <a:t>Mehr Auswahl, bessere Informationen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06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308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Top Issues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361A41-F296-473A-AEA4-B78F1B303A9C}"/>
              </a:ext>
            </a:extLst>
          </p:cNvPr>
          <p:cNvCxnSpPr/>
          <p:nvPr/>
        </p:nvCxnSpPr>
        <p:spPr>
          <a:xfrm>
            <a:off x="3838353" y="6166884"/>
            <a:ext cx="76660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E735261-94A1-4E4F-AACF-F03EBEFF47C7}"/>
              </a:ext>
            </a:extLst>
          </p:cNvPr>
          <p:cNvCxnSpPr/>
          <p:nvPr/>
        </p:nvCxnSpPr>
        <p:spPr>
          <a:xfrm flipV="1">
            <a:off x="3838353" y="414671"/>
            <a:ext cx="0" cy="5784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86CCD84-7765-427A-8006-BDF7E5DC7DC2}"/>
              </a:ext>
            </a:extLst>
          </p:cNvPr>
          <p:cNvSpPr/>
          <p:nvPr/>
        </p:nvSpPr>
        <p:spPr>
          <a:xfrm>
            <a:off x="2977220" y="135997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5E882F8-0022-4B3A-8026-C908D7766C6D}"/>
              </a:ext>
            </a:extLst>
          </p:cNvPr>
          <p:cNvSpPr/>
          <p:nvPr/>
        </p:nvSpPr>
        <p:spPr>
          <a:xfrm>
            <a:off x="3009632" y="5743561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23A773-CAD0-416F-B2B4-95289094061B}"/>
              </a:ext>
            </a:extLst>
          </p:cNvPr>
          <p:cNvSpPr/>
          <p:nvPr/>
        </p:nvSpPr>
        <p:spPr>
          <a:xfrm>
            <a:off x="3870767" y="6166884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DB72060-AC27-474D-97D0-CE0EA9EAF2EE}"/>
              </a:ext>
            </a:extLst>
          </p:cNvPr>
          <p:cNvSpPr/>
          <p:nvPr/>
        </p:nvSpPr>
        <p:spPr>
          <a:xfrm>
            <a:off x="10738297" y="6166884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C6D6663-B7F1-4218-973D-D7C420D8CB65}"/>
              </a:ext>
            </a:extLst>
          </p:cNvPr>
          <p:cNvSpPr/>
          <p:nvPr/>
        </p:nvSpPr>
        <p:spPr>
          <a:xfrm>
            <a:off x="4301333" y="691115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Neuer Modulplan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427FDD5-AD1B-4337-AB07-837C9F93A0BB}"/>
              </a:ext>
            </a:extLst>
          </p:cNvPr>
          <p:cNvSpPr/>
          <p:nvPr/>
        </p:nvSpPr>
        <p:spPr>
          <a:xfrm rot="16200000">
            <a:off x="3146021" y="2988974"/>
            <a:ext cx="1016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Value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3A3F52-C25E-4CDD-8181-58724619AEC1}"/>
              </a:ext>
            </a:extLst>
          </p:cNvPr>
          <p:cNvSpPr/>
          <p:nvPr/>
        </p:nvSpPr>
        <p:spPr>
          <a:xfrm>
            <a:off x="7287312" y="6151014"/>
            <a:ext cx="1016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Value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90DF783-1180-4666-B5F9-5DBE9756FBB4}"/>
              </a:ext>
            </a:extLst>
          </p:cNvPr>
          <p:cNvSpPr/>
          <p:nvPr/>
        </p:nvSpPr>
        <p:spPr>
          <a:xfrm>
            <a:off x="6944655" y="26961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WebApp</a:t>
            </a:r>
            <a:r>
              <a:rPr lang="de-DE" dirty="0"/>
              <a:t> zur Einschreibung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E47975-6A21-48C4-88C1-B062D6BB0DD8}"/>
              </a:ext>
            </a:extLst>
          </p:cNvPr>
          <p:cNvSpPr/>
          <p:nvPr/>
        </p:nvSpPr>
        <p:spPr>
          <a:xfrm>
            <a:off x="8343364" y="5220421"/>
            <a:ext cx="2260273" cy="78475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Anwessenheitspflicht</a:t>
            </a:r>
            <a:r>
              <a:rPr lang="de-DE" dirty="0"/>
              <a:t> reduzieren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30349F-D423-4EBD-8EAF-7986278128AD}"/>
              </a:ext>
            </a:extLst>
          </p:cNvPr>
          <p:cNvSpPr/>
          <p:nvPr/>
        </p:nvSpPr>
        <p:spPr>
          <a:xfrm>
            <a:off x="7671390" y="91472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überprüfen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AAA1F18-8A99-475D-B9EE-905D46154D5A}"/>
              </a:ext>
            </a:extLst>
          </p:cNvPr>
          <p:cNvSpPr/>
          <p:nvPr/>
        </p:nvSpPr>
        <p:spPr>
          <a:xfrm>
            <a:off x="9285605" y="17474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aufzeichnen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07574E-A274-421A-8B53-4F8964D71374}"/>
              </a:ext>
            </a:extLst>
          </p:cNvPr>
          <p:cNvSpPr/>
          <p:nvPr/>
        </p:nvSpPr>
        <p:spPr>
          <a:xfrm>
            <a:off x="4339196" y="1847515"/>
            <a:ext cx="1895341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Wahlmöglichkeit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869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Al </a:t>
            </a:r>
            <a:r>
              <a:rPr lang="de-DE" sz="2000" dirty="0" err="1">
                <a:solidFill>
                  <a:srgbClr val="FFFFFF"/>
                </a:solidFill>
              </a:rPr>
              <a:t>Hamoud</a:t>
            </a:r>
            <a:r>
              <a:rPr lang="de-DE" sz="2000" dirty="0">
                <a:solidFill>
                  <a:srgbClr val="FFFFFF"/>
                </a:solidFill>
              </a:rPr>
              <a:t>, Salam</a:t>
            </a:r>
          </a:p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21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 err="1">
                <a:solidFill>
                  <a:srgbClr val="FFFFFF"/>
                </a:solidFill>
              </a:rPr>
              <a:t>Comming</a:t>
            </a:r>
            <a:r>
              <a:rPr lang="de-DE" sz="9600" dirty="0">
                <a:solidFill>
                  <a:srgbClr val="FFFFFF"/>
                </a:solidFill>
              </a:rPr>
              <a:t> </a:t>
            </a:r>
            <a:r>
              <a:rPr lang="de-DE" sz="9600" dirty="0" err="1">
                <a:solidFill>
                  <a:srgbClr val="FFFFFF"/>
                </a:solidFill>
              </a:rPr>
              <a:t>soon</a:t>
            </a:r>
            <a:r>
              <a:rPr lang="de-DE" sz="9600" dirty="0">
                <a:solidFill>
                  <a:srgbClr val="FFFFFF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19DBF27-A477-4094-B3E0-D883AA079BEB}"/>
              </a:ext>
            </a:extLst>
          </p:cNvPr>
          <p:cNvSpPr/>
          <p:nvPr/>
        </p:nvSpPr>
        <p:spPr>
          <a:xfrm>
            <a:off x="-170121" y="-138223"/>
            <a:ext cx="12620847" cy="7102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Nicht</a:t>
            </a:r>
            <a:r>
              <a:rPr lang="en-US" sz="4400" dirty="0"/>
              <a:t>-Stefan der Student</a:t>
            </a:r>
          </a:p>
        </p:txBody>
      </p:sp>
      <p:sp>
        <p:nvSpPr>
          <p:cNvPr id="6" name="Wolke 5">
            <a:extLst>
              <a:ext uri="{FF2B5EF4-FFF2-40B4-BE49-F238E27FC236}">
                <a16:creationId xmlns:a16="http://schemas.microsoft.com/office/drawing/2014/main" id="{72A36D42-F85C-4731-AAB2-7369AE475F2E}"/>
              </a:ext>
            </a:extLst>
          </p:cNvPr>
          <p:cNvSpPr/>
          <p:nvPr/>
        </p:nvSpPr>
        <p:spPr>
          <a:xfrm>
            <a:off x="10265868" y="147459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Hantel">
            <a:extLst>
              <a:ext uri="{FF2B5EF4-FFF2-40B4-BE49-F238E27FC236}">
                <a16:creationId xmlns:a16="http://schemas.microsoft.com/office/drawing/2014/main" id="{3766DC19-4180-4E72-BC1A-E54F8553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2618">
            <a:off x="10842401" y="1680175"/>
            <a:ext cx="914400" cy="9144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9360248-1C3D-403C-B59E-EA3E5DCDA568}"/>
              </a:ext>
            </a:extLst>
          </p:cNvPr>
          <p:cNvCxnSpPr>
            <a:cxnSpLocks/>
          </p:cNvCxnSpPr>
          <p:nvPr/>
        </p:nvCxnSpPr>
        <p:spPr>
          <a:xfrm>
            <a:off x="10768087" y="1723471"/>
            <a:ext cx="1139454" cy="780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2DBD1EB-FF3A-4083-983B-F25E7D69D5E3}"/>
              </a:ext>
            </a:extLst>
          </p:cNvPr>
          <p:cNvCxnSpPr>
            <a:cxnSpLocks/>
          </p:cNvCxnSpPr>
          <p:nvPr/>
        </p:nvCxnSpPr>
        <p:spPr>
          <a:xfrm flipV="1">
            <a:off x="10854920" y="1749089"/>
            <a:ext cx="839972" cy="75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e 14">
            <a:extLst>
              <a:ext uri="{FF2B5EF4-FFF2-40B4-BE49-F238E27FC236}">
                <a16:creationId xmlns:a16="http://schemas.microsoft.com/office/drawing/2014/main" id="{4874DCA3-AD67-41CE-921E-34D18836F510}"/>
              </a:ext>
            </a:extLst>
          </p:cNvPr>
          <p:cNvSpPr/>
          <p:nvPr/>
        </p:nvSpPr>
        <p:spPr>
          <a:xfrm>
            <a:off x="364223" y="156587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22 Jahre</a:t>
            </a:r>
          </a:p>
        </p:txBody>
      </p:sp>
      <p:sp>
        <p:nvSpPr>
          <p:cNvPr id="16" name="Wolke 15">
            <a:extLst>
              <a:ext uri="{FF2B5EF4-FFF2-40B4-BE49-F238E27FC236}">
                <a16:creationId xmlns:a16="http://schemas.microsoft.com/office/drawing/2014/main" id="{D730D12C-22B6-4066-9AA7-BA4993C9553D}"/>
              </a:ext>
            </a:extLst>
          </p:cNvPr>
          <p:cNvSpPr/>
          <p:nvPr/>
        </p:nvSpPr>
        <p:spPr>
          <a:xfrm>
            <a:off x="1677872" y="222174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Männlich</a:t>
            </a:r>
          </a:p>
        </p:txBody>
      </p:sp>
      <p:sp>
        <p:nvSpPr>
          <p:cNvPr id="17" name="Wolke 16">
            <a:extLst>
              <a:ext uri="{FF2B5EF4-FFF2-40B4-BE49-F238E27FC236}">
                <a16:creationId xmlns:a16="http://schemas.microsoft.com/office/drawing/2014/main" id="{67A09DAC-7734-4F11-BDF5-3CBC0DBC55A2}"/>
              </a:ext>
            </a:extLst>
          </p:cNvPr>
          <p:cNvSpPr/>
          <p:nvPr/>
        </p:nvSpPr>
        <p:spPr>
          <a:xfrm>
            <a:off x="364222" y="301118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Keine Kinder</a:t>
            </a:r>
          </a:p>
        </p:txBody>
      </p:sp>
      <p:sp>
        <p:nvSpPr>
          <p:cNvPr id="20" name="Wolke 19">
            <a:extLst>
              <a:ext uri="{FF2B5EF4-FFF2-40B4-BE49-F238E27FC236}">
                <a16:creationId xmlns:a16="http://schemas.microsoft.com/office/drawing/2014/main" id="{BCCDC482-CD1D-4D97-9468-B1C9B144982C}"/>
              </a:ext>
            </a:extLst>
          </p:cNvPr>
          <p:cNvSpPr/>
          <p:nvPr/>
        </p:nvSpPr>
        <p:spPr>
          <a:xfrm>
            <a:off x="9554925" y="272402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Keine Wahl der Fächer</a:t>
            </a:r>
          </a:p>
        </p:txBody>
      </p:sp>
      <p:sp>
        <p:nvSpPr>
          <p:cNvPr id="23" name="Wolke 22">
            <a:extLst>
              <a:ext uri="{FF2B5EF4-FFF2-40B4-BE49-F238E27FC236}">
                <a16:creationId xmlns:a16="http://schemas.microsoft.com/office/drawing/2014/main" id="{37E0A20E-DCD4-4AB1-A32B-4A21BF564722}"/>
              </a:ext>
            </a:extLst>
          </p:cNvPr>
          <p:cNvSpPr/>
          <p:nvPr/>
        </p:nvSpPr>
        <p:spPr>
          <a:xfrm>
            <a:off x="8458639" y="390321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Wolke 23">
            <a:extLst>
              <a:ext uri="{FF2B5EF4-FFF2-40B4-BE49-F238E27FC236}">
                <a16:creationId xmlns:a16="http://schemas.microsoft.com/office/drawing/2014/main" id="{A79B7770-7C5C-43C1-88E7-E8E402B61DB9}"/>
              </a:ext>
            </a:extLst>
          </p:cNvPr>
          <p:cNvSpPr/>
          <p:nvPr/>
        </p:nvSpPr>
        <p:spPr>
          <a:xfrm>
            <a:off x="7063775" y="493712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Moodle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5" name="Wolke 24">
            <a:extLst>
              <a:ext uri="{FF2B5EF4-FFF2-40B4-BE49-F238E27FC236}">
                <a16:creationId xmlns:a16="http://schemas.microsoft.com/office/drawing/2014/main" id="{48A350E0-900F-46BB-AAEA-5F688C8E0B89}"/>
              </a:ext>
            </a:extLst>
          </p:cNvPr>
          <p:cNvSpPr/>
          <p:nvPr/>
        </p:nvSpPr>
        <p:spPr>
          <a:xfrm>
            <a:off x="5128199" y="5546745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7" name="Grafik 26" descr="Pfeil: Kurve im Uhrzeigersinn">
            <a:extLst>
              <a:ext uri="{FF2B5EF4-FFF2-40B4-BE49-F238E27FC236}">
                <a16:creationId xmlns:a16="http://schemas.microsoft.com/office/drawing/2014/main" id="{BD71E831-BBB3-4804-A642-C4E4A2BA8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9498" y="4125849"/>
            <a:ext cx="914400" cy="914400"/>
          </a:xfrm>
          <a:prstGeom prst="rect">
            <a:avLst/>
          </a:prstGeom>
        </p:spPr>
      </p:pic>
      <p:pic>
        <p:nvPicPr>
          <p:cNvPr id="29" name="Grafik 28" descr="Pfeil: Leichte Kurve">
            <a:extLst>
              <a:ext uri="{FF2B5EF4-FFF2-40B4-BE49-F238E27FC236}">
                <a16:creationId xmlns:a16="http://schemas.microsoft.com/office/drawing/2014/main" id="{A885C0ED-2844-4441-BA2C-3D5835FF4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312675" y="4061730"/>
            <a:ext cx="914400" cy="914400"/>
          </a:xfrm>
          <a:prstGeom prst="rect">
            <a:avLst/>
          </a:prstGeom>
        </p:spPr>
      </p:pic>
      <p:pic>
        <p:nvPicPr>
          <p:cNvPr id="33" name="Grafik 32" descr="Frau">
            <a:extLst>
              <a:ext uri="{FF2B5EF4-FFF2-40B4-BE49-F238E27FC236}">
                <a16:creationId xmlns:a16="http://schemas.microsoft.com/office/drawing/2014/main" id="{62102988-6D0A-4EF0-9A17-6E66F97C01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2553" y="5614524"/>
            <a:ext cx="914400" cy="914400"/>
          </a:xfrm>
          <a:prstGeom prst="rect">
            <a:avLst/>
          </a:prstGeom>
        </p:spPr>
      </p:pic>
      <p:pic>
        <p:nvPicPr>
          <p:cNvPr id="37" name="Grafik 36" descr="Burger und Getränk">
            <a:extLst>
              <a:ext uri="{FF2B5EF4-FFF2-40B4-BE49-F238E27FC236}">
                <a16:creationId xmlns:a16="http://schemas.microsoft.com/office/drawing/2014/main" id="{FE3DC18B-1F84-4CF0-89F8-4278F0A8F9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4785" y="6198667"/>
            <a:ext cx="622498" cy="622498"/>
          </a:xfrm>
          <a:prstGeom prst="rect">
            <a:avLst/>
          </a:prstGeom>
        </p:spPr>
      </p:pic>
      <p:pic>
        <p:nvPicPr>
          <p:cNvPr id="39" name="Grafik 38" descr="Bier">
            <a:extLst>
              <a:ext uri="{FF2B5EF4-FFF2-40B4-BE49-F238E27FC236}">
                <a16:creationId xmlns:a16="http://schemas.microsoft.com/office/drawing/2014/main" id="{6DCEE528-381E-4F7C-ACA1-2F4BD5AE2E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13474" y="5704180"/>
            <a:ext cx="735088" cy="735088"/>
          </a:xfrm>
          <a:prstGeom prst="rect">
            <a:avLst/>
          </a:prstGeom>
        </p:spPr>
      </p:pic>
      <p:sp>
        <p:nvSpPr>
          <p:cNvPr id="40" name="Wolke 39">
            <a:extLst>
              <a:ext uri="{FF2B5EF4-FFF2-40B4-BE49-F238E27FC236}">
                <a16:creationId xmlns:a16="http://schemas.microsoft.com/office/drawing/2014/main" id="{56239FB6-6B5E-4A2C-A6B2-480ED7607B59}"/>
              </a:ext>
            </a:extLst>
          </p:cNvPr>
          <p:cNvSpPr/>
          <p:nvPr/>
        </p:nvSpPr>
        <p:spPr>
          <a:xfrm>
            <a:off x="1749086" y="361156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Grafik 34" descr="Kaffee">
            <a:extLst>
              <a:ext uri="{FF2B5EF4-FFF2-40B4-BE49-F238E27FC236}">
                <a16:creationId xmlns:a16="http://schemas.microsoft.com/office/drawing/2014/main" id="{0224036D-FD48-480F-8752-2842505917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82875" y="3697322"/>
            <a:ext cx="914400" cy="914400"/>
          </a:xfrm>
          <a:prstGeom prst="rect">
            <a:avLst/>
          </a:prstGeom>
        </p:spPr>
      </p:pic>
      <p:pic>
        <p:nvPicPr>
          <p:cNvPr id="42" name="Grafik 41" descr="Aufwärtstrend">
            <a:extLst>
              <a:ext uri="{FF2B5EF4-FFF2-40B4-BE49-F238E27FC236}">
                <a16:creationId xmlns:a16="http://schemas.microsoft.com/office/drawing/2014/main" id="{361F5D29-0847-43F4-A6AC-B86CBAEA3C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54136" y="5327009"/>
            <a:ext cx="754341" cy="7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02AD96E-7539-4906-88F8-4FC22D610F23}"/>
              </a:ext>
            </a:extLst>
          </p:cNvPr>
          <p:cNvSpPr/>
          <p:nvPr/>
        </p:nvSpPr>
        <p:spPr>
          <a:xfrm>
            <a:off x="-170121" y="-138223"/>
            <a:ext cx="12620847" cy="7102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Daniel der </a:t>
            </a:r>
            <a:r>
              <a:rPr lang="en-US" sz="4400" dirty="0" err="1"/>
              <a:t>Dozent</a:t>
            </a:r>
            <a:endParaRPr lang="en-US" sz="4400" dirty="0"/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71CC6D4C-6BAC-40CF-B727-DFE8723F0F8D}"/>
              </a:ext>
            </a:extLst>
          </p:cNvPr>
          <p:cNvSpPr/>
          <p:nvPr/>
        </p:nvSpPr>
        <p:spPr>
          <a:xfrm>
            <a:off x="10265868" y="147459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Hantel">
            <a:extLst>
              <a:ext uri="{FF2B5EF4-FFF2-40B4-BE49-F238E27FC236}">
                <a16:creationId xmlns:a16="http://schemas.microsoft.com/office/drawing/2014/main" id="{2EA4CBDB-A3A5-4F5B-B401-76552574B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2618">
            <a:off x="10839064" y="1680175"/>
            <a:ext cx="914400" cy="914400"/>
          </a:xfrm>
          <a:prstGeom prst="rect">
            <a:avLst/>
          </a:prstGeom>
        </p:spPr>
      </p:pic>
      <p:sp>
        <p:nvSpPr>
          <p:cNvPr id="11" name="Wolke 10">
            <a:extLst>
              <a:ext uri="{FF2B5EF4-FFF2-40B4-BE49-F238E27FC236}">
                <a16:creationId xmlns:a16="http://schemas.microsoft.com/office/drawing/2014/main" id="{871A6822-0042-4905-A052-36035AED77DC}"/>
              </a:ext>
            </a:extLst>
          </p:cNvPr>
          <p:cNvSpPr/>
          <p:nvPr/>
        </p:nvSpPr>
        <p:spPr>
          <a:xfrm>
            <a:off x="303836" y="226150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45 Jahre</a:t>
            </a:r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7A91C254-4377-4A8F-A10F-C64FE52E46ED}"/>
              </a:ext>
            </a:extLst>
          </p:cNvPr>
          <p:cNvSpPr/>
          <p:nvPr/>
        </p:nvSpPr>
        <p:spPr>
          <a:xfrm>
            <a:off x="1617485" y="2917371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Männlich</a:t>
            </a:r>
          </a:p>
        </p:txBody>
      </p:sp>
      <p:sp>
        <p:nvSpPr>
          <p:cNvPr id="13" name="Wolke 12">
            <a:extLst>
              <a:ext uri="{FF2B5EF4-FFF2-40B4-BE49-F238E27FC236}">
                <a16:creationId xmlns:a16="http://schemas.microsoft.com/office/drawing/2014/main" id="{D11ABB77-2DFA-448A-A6BC-1D0BC1B8CBFF}"/>
              </a:ext>
            </a:extLst>
          </p:cNvPr>
          <p:cNvSpPr/>
          <p:nvPr/>
        </p:nvSpPr>
        <p:spPr>
          <a:xfrm>
            <a:off x="303835" y="370681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 der BGV versichert </a:t>
            </a:r>
          </a:p>
        </p:txBody>
      </p:sp>
      <p:sp>
        <p:nvSpPr>
          <p:cNvPr id="14" name="Wolke 13">
            <a:extLst>
              <a:ext uri="{FF2B5EF4-FFF2-40B4-BE49-F238E27FC236}">
                <a16:creationId xmlns:a16="http://schemas.microsoft.com/office/drawing/2014/main" id="{D8ECF6E1-A8DC-4FB4-A20F-2E332C371725}"/>
              </a:ext>
            </a:extLst>
          </p:cNvPr>
          <p:cNvSpPr/>
          <p:nvPr/>
        </p:nvSpPr>
        <p:spPr>
          <a:xfrm>
            <a:off x="9554925" y="272402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585A9CA2-0FE2-4446-BE70-C047BA23F3D2}"/>
              </a:ext>
            </a:extLst>
          </p:cNvPr>
          <p:cNvSpPr/>
          <p:nvPr/>
        </p:nvSpPr>
        <p:spPr>
          <a:xfrm>
            <a:off x="8458639" y="390321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Wolke 15">
            <a:extLst>
              <a:ext uri="{FF2B5EF4-FFF2-40B4-BE49-F238E27FC236}">
                <a16:creationId xmlns:a16="http://schemas.microsoft.com/office/drawing/2014/main" id="{E374B39D-4D23-4DE6-B9DB-F913303846D6}"/>
              </a:ext>
            </a:extLst>
          </p:cNvPr>
          <p:cNvSpPr/>
          <p:nvPr/>
        </p:nvSpPr>
        <p:spPr>
          <a:xfrm>
            <a:off x="7063775" y="493712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Moodle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Wolke 16">
            <a:extLst>
              <a:ext uri="{FF2B5EF4-FFF2-40B4-BE49-F238E27FC236}">
                <a16:creationId xmlns:a16="http://schemas.microsoft.com/office/drawing/2014/main" id="{B3F832D3-950D-4C77-A188-A1791623DCEF}"/>
              </a:ext>
            </a:extLst>
          </p:cNvPr>
          <p:cNvSpPr/>
          <p:nvPr/>
        </p:nvSpPr>
        <p:spPr>
          <a:xfrm>
            <a:off x="5128199" y="5546745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Wolke 24">
            <a:extLst>
              <a:ext uri="{FF2B5EF4-FFF2-40B4-BE49-F238E27FC236}">
                <a16:creationId xmlns:a16="http://schemas.microsoft.com/office/drawing/2014/main" id="{5B6ABB9D-F130-4D63-9D9D-C4D9FDBAFFF0}"/>
              </a:ext>
            </a:extLst>
          </p:cNvPr>
          <p:cNvSpPr/>
          <p:nvPr/>
        </p:nvSpPr>
        <p:spPr>
          <a:xfrm>
            <a:off x="1688699" y="4307191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Grafik 25" descr="Kaffee">
            <a:extLst>
              <a:ext uri="{FF2B5EF4-FFF2-40B4-BE49-F238E27FC236}">
                <a16:creationId xmlns:a16="http://schemas.microsoft.com/office/drawing/2014/main" id="{B2B37C7E-3C70-4D03-ADD8-96C4E95E1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2488" y="4392951"/>
            <a:ext cx="914400" cy="914400"/>
          </a:xfrm>
          <a:prstGeom prst="rect">
            <a:avLst/>
          </a:prstGeom>
        </p:spPr>
      </p:pic>
      <p:pic>
        <p:nvPicPr>
          <p:cNvPr id="27" name="Grafik 26" descr="Familie mit zwei Kindern">
            <a:extLst>
              <a:ext uri="{FF2B5EF4-FFF2-40B4-BE49-F238E27FC236}">
                <a16:creationId xmlns:a16="http://schemas.microsoft.com/office/drawing/2014/main" id="{E9AC6710-4CA0-4BF9-8176-E3DB75AE6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3102" y="5751927"/>
            <a:ext cx="914400" cy="914400"/>
          </a:xfrm>
          <a:prstGeom prst="rect">
            <a:avLst/>
          </a:prstGeom>
        </p:spPr>
      </p:pic>
      <p:pic>
        <p:nvPicPr>
          <p:cNvPr id="31" name="Grafik 30" descr="Geöffnetes Buch">
            <a:extLst>
              <a:ext uri="{FF2B5EF4-FFF2-40B4-BE49-F238E27FC236}">
                <a16:creationId xmlns:a16="http://schemas.microsoft.com/office/drawing/2014/main" id="{90DDA48A-63C8-4F1F-A3FA-A0EB1CA6E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8080" y="4018530"/>
            <a:ext cx="768596" cy="768596"/>
          </a:xfrm>
          <a:prstGeom prst="rect">
            <a:avLst/>
          </a:prstGeom>
        </p:spPr>
      </p:pic>
      <p:pic>
        <p:nvPicPr>
          <p:cNvPr id="33" name="Grafik 32" descr="Tafel">
            <a:extLst>
              <a:ext uri="{FF2B5EF4-FFF2-40B4-BE49-F238E27FC236}">
                <a16:creationId xmlns:a16="http://schemas.microsoft.com/office/drawing/2014/main" id="{636172BF-F939-4C53-971B-5C0625182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36143" y="4274344"/>
            <a:ext cx="768596" cy="768596"/>
          </a:xfrm>
          <a:prstGeom prst="rect">
            <a:avLst/>
          </a:prstGeom>
        </p:spPr>
      </p:pic>
      <p:pic>
        <p:nvPicPr>
          <p:cNvPr id="35" name="Grafik 34" descr="Messgerät">
            <a:extLst>
              <a:ext uri="{FF2B5EF4-FFF2-40B4-BE49-F238E27FC236}">
                <a16:creationId xmlns:a16="http://schemas.microsoft.com/office/drawing/2014/main" id="{4A50CF58-00D8-4CCC-A420-93D06E6B6A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2732" y="2933492"/>
            <a:ext cx="653574" cy="653574"/>
          </a:xfrm>
          <a:prstGeom prst="rect">
            <a:avLst/>
          </a:prstGeom>
        </p:spPr>
      </p:pic>
      <p:pic>
        <p:nvPicPr>
          <p:cNvPr id="37" name="Grafik 36" descr="Aufwärtstrend">
            <a:extLst>
              <a:ext uri="{FF2B5EF4-FFF2-40B4-BE49-F238E27FC236}">
                <a16:creationId xmlns:a16="http://schemas.microsoft.com/office/drawing/2014/main" id="{70AACC39-C500-4D84-89A6-37C4B3F17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0430" y="3166068"/>
            <a:ext cx="653574" cy="653574"/>
          </a:xfrm>
          <a:prstGeom prst="rect">
            <a:avLst/>
          </a:prstGeom>
        </p:spPr>
      </p:pic>
      <p:pic>
        <p:nvPicPr>
          <p:cNvPr id="38" name="Grafik 37" descr="Aufwärtstrend">
            <a:extLst>
              <a:ext uri="{FF2B5EF4-FFF2-40B4-BE49-F238E27FC236}">
                <a16:creationId xmlns:a16="http://schemas.microsoft.com/office/drawing/2014/main" id="{D53E31A1-7DD2-4AF1-A6A9-36D0D09EC5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4136" y="5327009"/>
            <a:ext cx="754341" cy="7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Breitbild</PresentationFormat>
  <Paragraphs>179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Nicht-Stefan der Student</vt:lpstr>
      <vt:lpstr>Daniel der Dozent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35</cp:revision>
  <dcterms:created xsi:type="dcterms:W3CDTF">2019-03-20T08:44:03Z</dcterms:created>
  <dcterms:modified xsi:type="dcterms:W3CDTF">2019-03-21T12:43:10Z</dcterms:modified>
</cp:coreProperties>
</file>