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95047" autoAdjust="0"/>
  </p:normalViewPr>
  <p:slideViewPr>
    <p:cSldViewPr snapToGrid="0">
      <p:cViewPr>
        <p:scale>
          <a:sx n="75" d="100"/>
          <a:sy n="75" d="100"/>
        </p:scale>
        <p:origin x="13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kino_h/mi_python_tutorial_rev1.9.1.public_sep2020/src/master/data/TC_ReCo_detail_descriptor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ournal.csj.jp/doi/suppl/10.1246/bcsj.202000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8E59619-37B0-4ADD-8920-818F1D4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はじめにすること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179B44-5F23-4FC4-A509-EDB2FCA6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ここ</a:t>
            </a:r>
            <a:r>
              <a:rPr lang="ja-JP" altLang="en-US" dirty="0"/>
              <a:t>から</a:t>
            </a:r>
            <a:r>
              <a:rPr lang="en-US" altLang="ja-JP" dirty="0"/>
              <a:t>csv</a:t>
            </a:r>
            <a:r>
              <a:rPr lang="ja-JP" altLang="en-US" dirty="0"/>
              <a:t>ファイルをダウンロード</a:t>
            </a:r>
            <a:endParaRPr lang="en-US" altLang="ja-JP" dirty="0"/>
          </a:p>
          <a:p>
            <a:r>
              <a:rPr lang="ja-JP" altLang="en-US" dirty="0"/>
              <a:t>ファイル名を</a:t>
            </a:r>
            <a:r>
              <a:rPr lang="en-US" altLang="ja-JP" dirty="0"/>
              <a:t>”muki.csv”</a:t>
            </a:r>
            <a:r>
              <a:rPr lang="ja-JP" altLang="en-US" dirty="0"/>
              <a:t>に変更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1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8E59619-37B0-4ADD-8920-818F1D4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はじめにすること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179B44-5F23-4FC4-A509-EDB2FCA6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ここ</a:t>
            </a:r>
            <a:r>
              <a:rPr lang="ja-JP" altLang="en-US" dirty="0"/>
              <a:t>から</a:t>
            </a:r>
            <a:r>
              <a:rPr lang="en-US" altLang="ja-JP" dirty="0"/>
              <a:t>supporting info (pdf)</a:t>
            </a:r>
            <a:r>
              <a:rPr lang="ja-JP" altLang="en-US" dirty="0"/>
              <a:t>ファイルをダウンロード</a:t>
            </a:r>
            <a:endParaRPr lang="en-US" altLang="ja-JP" dirty="0"/>
          </a:p>
          <a:p>
            <a:r>
              <a:rPr lang="en-US" altLang="ja-JP" dirty="0"/>
              <a:t>Table S1,2</a:t>
            </a:r>
            <a:r>
              <a:rPr lang="ja-JP" altLang="en-US" dirty="0"/>
              <a:t>をもとに、下記のような表を作成</a:t>
            </a:r>
            <a:endParaRPr lang="en-US" altLang="ja-JP" dirty="0"/>
          </a:p>
          <a:p>
            <a:r>
              <a:rPr lang="ja-JP" altLang="en-US" dirty="0"/>
              <a:t>ファイル名を</a:t>
            </a:r>
            <a:r>
              <a:rPr lang="en-US" altLang="ja-JP" dirty="0"/>
              <a:t>” organic synthesis.csv”</a:t>
            </a:r>
            <a:r>
              <a:rPr lang="ja-JP" altLang="en-US" dirty="0"/>
              <a:t>として保存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著作権の関係で、ファイル直接配布はできません</a:t>
            </a:r>
            <a:r>
              <a:rPr lang="en-US" altLang="ja-JP"/>
              <a:t>)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678A998-84EE-4D81-A9CA-22A0C4D2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1294"/>
            <a:ext cx="12192000" cy="9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3DBE1-953E-4FE3-904D-8BD37A7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TODO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8DF46-EC49-491C-8B3A-0B597E87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サンプルファイルの実行</a:t>
            </a:r>
            <a:endParaRPr lang="en-US" altLang="ja-JP" dirty="0"/>
          </a:p>
          <a:p>
            <a:pPr lvl="1"/>
            <a:r>
              <a:rPr lang="ja-JP" altLang="en-US" dirty="0"/>
              <a:t>因果探索</a:t>
            </a:r>
            <a:endParaRPr lang="en-US" altLang="ja-JP" dirty="0"/>
          </a:p>
          <a:p>
            <a:pPr lvl="1"/>
            <a:r>
              <a:rPr lang="en-US" altLang="ja-JP" dirty="0"/>
              <a:t>Random forest</a:t>
            </a:r>
          </a:p>
          <a:p>
            <a:pPr lvl="1"/>
            <a:r>
              <a:rPr lang="en-US" altLang="ja-JP" dirty="0"/>
              <a:t>Lasso</a:t>
            </a:r>
          </a:p>
          <a:p>
            <a:pPr lvl="1"/>
            <a:r>
              <a:rPr lang="en-US" altLang="ja-JP" dirty="0"/>
              <a:t>Gaussian</a:t>
            </a:r>
            <a:r>
              <a:rPr lang="ja-JP" altLang="en-US" dirty="0"/>
              <a:t> </a:t>
            </a:r>
            <a:r>
              <a:rPr lang="en-US" altLang="ja-JP" dirty="0"/>
              <a:t>process</a:t>
            </a:r>
          </a:p>
          <a:p>
            <a:pPr lvl="1"/>
            <a:r>
              <a:rPr lang="ja-JP" altLang="en-US" dirty="0"/>
              <a:t>次の実験条件の計算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自分のデータで試す </a:t>
            </a:r>
            <a:r>
              <a:rPr lang="en-US" altLang="ja-JP" dirty="0"/>
              <a:t>(</a:t>
            </a:r>
            <a:r>
              <a:rPr lang="ja-JP" altLang="en-US" dirty="0"/>
              <a:t>残りの時間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上記のサンプルコードを自分のデータで実行してみる</a:t>
            </a:r>
            <a:endParaRPr lang="en-US" altLang="ja-JP" dirty="0"/>
          </a:p>
          <a:p>
            <a:pPr lvl="1"/>
            <a:r>
              <a:rPr lang="ja-JP" altLang="en-US" dirty="0"/>
              <a:t>色々と自分で試してみる </a:t>
            </a:r>
            <a:r>
              <a:rPr lang="en-US" altLang="ja-JP" dirty="0"/>
              <a:t>(</a:t>
            </a:r>
            <a:r>
              <a:rPr lang="ja-JP" altLang="en-US" dirty="0"/>
              <a:t>他の回帰モデルなど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細かいテクニックなどはマテリアルズ・インフォマティクス</a:t>
            </a:r>
            <a:r>
              <a:rPr lang="en-US" altLang="ja-JP" dirty="0"/>
              <a:t>β</a:t>
            </a:r>
            <a:r>
              <a:rPr lang="ja-JP" altLang="en-US" dirty="0"/>
              <a:t>で扱います</a:t>
            </a:r>
            <a:r>
              <a:rPr lang="en-US" altLang="ja-JP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6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1E732-0BA0-44E6-AA3B-09518AFE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349"/>
            <a:ext cx="10515600" cy="1325563"/>
          </a:xfrm>
        </p:spPr>
        <p:txBody>
          <a:bodyPr/>
          <a:lstStyle/>
          <a:p>
            <a:r>
              <a:rPr lang="ja-JP" altLang="en-US" dirty="0"/>
              <a:t>位置づけ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1A797-ABF8-40A1-A4D3-7ACA8D1F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411" y="1033145"/>
            <a:ext cx="10515600" cy="5472158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教師あり学習</a:t>
            </a:r>
            <a:endParaRPr lang="en-US" altLang="ja-JP" dirty="0"/>
          </a:p>
          <a:p>
            <a:pPr lvl="1"/>
            <a:r>
              <a:rPr lang="ja-JP" altLang="en-US" dirty="0"/>
              <a:t>深層</a:t>
            </a:r>
            <a:endParaRPr lang="en-US" altLang="ja-JP" dirty="0"/>
          </a:p>
          <a:p>
            <a:pPr lvl="2"/>
            <a:r>
              <a:rPr lang="ja-JP" altLang="en-US" dirty="0"/>
              <a:t>各種ニューラルネットワーク</a:t>
            </a:r>
            <a:r>
              <a:rPr lang="en-US" altLang="ja-JP" dirty="0"/>
              <a:t>(</a:t>
            </a:r>
            <a:r>
              <a:rPr lang="ja-JP" altLang="en-US" dirty="0"/>
              <a:t>畳み込み、回帰、グラフ</a:t>
            </a:r>
            <a:r>
              <a:rPr lang="en-US" altLang="ja-JP" dirty="0"/>
              <a:t>…)</a:t>
            </a:r>
          </a:p>
          <a:p>
            <a:pPr lvl="2"/>
            <a:r>
              <a:rPr lang="ja-JP" altLang="en-US" dirty="0"/>
              <a:t>最近の技術 </a:t>
            </a:r>
            <a:r>
              <a:rPr lang="en-US" altLang="ja-JP" dirty="0"/>
              <a:t>(</a:t>
            </a:r>
            <a:r>
              <a:rPr lang="ja-JP" altLang="en-US" dirty="0"/>
              <a:t>深層強化学習</a:t>
            </a:r>
            <a:r>
              <a:rPr lang="en-US" altLang="ja-JP" dirty="0"/>
              <a:t>, BERT, …)</a:t>
            </a:r>
            <a:endParaRPr lang="en-US" dirty="0"/>
          </a:p>
          <a:p>
            <a:pPr lvl="1"/>
            <a:r>
              <a:rPr lang="ja-JP" altLang="en-US" dirty="0"/>
              <a:t>通常</a:t>
            </a:r>
            <a:endParaRPr lang="en-US" altLang="ja-JP" dirty="0"/>
          </a:p>
          <a:p>
            <a:pPr lvl="2"/>
            <a:r>
              <a:rPr lang="ja-JP" altLang="en-US" dirty="0"/>
              <a:t>線形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多重共線性の回避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Lasso</a:t>
            </a:r>
          </a:p>
          <a:p>
            <a:pPr lvl="3"/>
            <a:r>
              <a:rPr lang="en-US" dirty="0"/>
              <a:t>Ridge, Elastic net, Bayesian ridge,…</a:t>
            </a:r>
          </a:p>
          <a:p>
            <a:pPr lvl="2"/>
            <a:r>
              <a:rPr lang="ja-JP" altLang="en-US" dirty="0"/>
              <a:t>非線形</a:t>
            </a:r>
            <a:endParaRPr lang="en-US" altLang="ja-JP" dirty="0"/>
          </a:p>
          <a:p>
            <a:pPr lvl="3"/>
            <a:r>
              <a:rPr lang="en-US" dirty="0">
                <a:solidFill>
                  <a:srgbClr val="C00000"/>
                </a:solidFill>
              </a:rPr>
              <a:t>Random forest, </a:t>
            </a:r>
            <a:r>
              <a:rPr lang="en-US" dirty="0"/>
              <a:t>Gradient boosting, …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Gaussian process</a:t>
            </a:r>
            <a:r>
              <a:rPr lang="en-US" dirty="0"/>
              <a:t>, Support vector machine</a:t>
            </a:r>
          </a:p>
          <a:p>
            <a:pPr lvl="3"/>
            <a:endParaRPr lang="en-US" dirty="0"/>
          </a:p>
          <a:p>
            <a:r>
              <a:rPr lang="ja-JP" altLang="en-US" dirty="0"/>
              <a:t>教師無し学習</a:t>
            </a:r>
            <a:endParaRPr lang="en-US" altLang="ja-JP" dirty="0"/>
          </a:p>
          <a:p>
            <a:pPr lvl="1"/>
            <a:r>
              <a:rPr lang="ja-JP" altLang="en-US" dirty="0"/>
              <a:t>因果探索</a:t>
            </a:r>
            <a:endParaRPr lang="en-US" altLang="ja-JP" dirty="0"/>
          </a:p>
          <a:p>
            <a:pPr lvl="2"/>
            <a:r>
              <a:rPr lang="ja-JP" altLang="en-US" dirty="0">
                <a:solidFill>
                  <a:srgbClr val="C00000"/>
                </a:solidFill>
              </a:rPr>
              <a:t>ベイズ推論</a:t>
            </a:r>
            <a:r>
              <a:rPr lang="ja-JP" altLang="en-US" dirty="0"/>
              <a:t>、敵対生成、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クラスタリング </a:t>
            </a:r>
            <a:r>
              <a:rPr lang="en-US" altLang="ja-JP" dirty="0"/>
              <a:t>(PCA, </a:t>
            </a:r>
            <a:r>
              <a:rPr lang="en-US" altLang="ja-JP" dirty="0" err="1"/>
              <a:t>tSNE</a:t>
            </a:r>
            <a:r>
              <a:rPr lang="en-US" altLang="ja-JP" dirty="0"/>
              <a:t>, UMAP,…)</a:t>
            </a:r>
          </a:p>
          <a:p>
            <a:pPr lvl="1"/>
            <a:r>
              <a:rPr lang="ja-JP" altLang="en-US" dirty="0"/>
              <a:t>深層学習 </a:t>
            </a:r>
            <a:r>
              <a:rPr lang="en-US" altLang="ja-JP" dirty="0"/>
              <a:t>(</a:t>
            </a:r>
            <a:r>
              <a:rPr lang="ja-JP" altLang="en-US" dirty="0"/>
              <a:t>オートエンコーダ</a:t>
            </a:r>
            <a:r>
              <a:rPr lang="en-US" altLang="ja-JP" dirty="0"/>
              <a:t>, </a:t>
            </a:r>
            <a:r>
              <a:rPr lang="ja-JP" altLang="en-US" dirty="0"/>
              <a:t>敵対生成ネット</a:t>
            </a:r>
            <a:r>
              <a:rPr lang="en-US" altLang="ja-JP" dirty="0"/>
              <a:t>, …)</a:t>
            </a:r>
          </a:p>
          <a:p>
            <a:pPr lvl="1"/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精度検証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0070C0"/>
                </a:solidFill>
              </a:rPr>
              <a:t>訓練・検証データセットの分割 </a:t>
            </a:r>
            <a:r>
              <a:rPr lang="en-US" altLang="ja-JP" dirty="0">
                <a:solidFill>
                  <a:srgbClr val="0070C0"/>
                </a:solidFill>
              </a:rPr>
              <a:t>(</a:t>
            </a:r>
            <a:r>
              <a:rPr lang="ja-JP" altLang="en-US" dirty="0">
                <a:solidFill>
                  <a:srgbClr val="0070C0"/>
                </a:solidFill>
              </a:rPr>
              <a:t>扱っていない内容</a:t>
            </a:r>
            <a:r>
              <a:rPr lang="en-US" altLang="ja-JP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01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DBD5A-F1D9-4ABC-B0C1-C2DA9A6B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</a:t>
            </a:r>
            <a:r>
              <a:rPr lang="en-US" altLang="ja-JP" dirty="0"/>
              <a:t>: </a:t>
            </a:r>
            <a:r>
              <a:rPr lang="ja-JP" altLang="en-US" dirty="0"/>
              <a:t>ライブラリインストール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96F675-0056-424C-BB00-B05DE987A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4" r="54541"/>
          <a:stretch/>
        </p:blipFill>
        <p:spPr>
          <a:xfrm>
            <a:off x="2043404" y="1690688"/>
            <a:ext cx="5542384" cy="43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A8E8E-4E17-4718-8F14-3F6967E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ライブラリのインストール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C2C29-0631-4876-855E-7B01E7EB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conda install -c ankurankan pgmpy -y</a:t>
            </a:r>
          </a:p>
          <a:p>
            <a:pPr marL="0" indent="0">
              <a:buNone/>
            </a:pPr>
            <a:r>
              <a:rPr lang="en-US" altLang="ja-JP" dirty="0" err="1"/>
              <a:t>conda</a:t>
            </a:r>
            <a:r>
              <a:rPr lang="en-US" altLang="ja-JP" dirty="0"/>
              <a:t> install -c anaconda </a:t>
            </a:r>
            <a:r>
              <a:rPr lang="en-US" altLang="ja-JP" dirty="0" err="1"/>
              <a:t>networkx</a:t>
            </a:r>
            <a:r>
              <a:rPr lang="en-US" altLang="ja-JP" dirty="0"/>
              <a:t> -y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と入力してエンター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コピペがおすすめ。</a:t>
            </a:r>
            <a:r>
              <a:rPr lang="en-US" altLang="ja-JP" dirty="0"/>
              <a:t>Proxy</a:t>
            </a:r>
            <a:r>
              <a:rPr lang="ja-JP" altLang="en-US" dirty="0"/>
              <a:t>環境は不可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因果探索に必要です。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274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はじめにすること</vt:lpstr>
      <vt:lpstr>はじめにすること</vt:lpstr>
      <vt:lpstr>TODO</vt:lpstr>
      <vt:lpstr>位置づけ</vt:lpstr>
      <vt:lpstr>参考: ライブラリインストール</vt:lpstr>
      <vt:lpstr>ライブラリのインストール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HATAKEYAMA Kan</cp:lastModifiedBy>
  <cp:revision>62</cp:revision>
  <dcterms:created xsi:type="dcterms:W3CDTF">2020-03-24T04:24:46Z</dcterms:created>
  <dcterms:modified xsi:type="dcterms:W3CDTF">2021-04-02T07:10:29Z</dcterms:modified>
</cp:coreProperties>
</file>