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works.com/products/y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5720-D865-4A94-A693-0FB23839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最も簡単な例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D496E-0A04-485B-9C76-74DE298A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数値</a:t>
            </a:r>
            <a:r>
              <a:rPr lang="ja-JP" altLang="en-US"/>
              <a:t>の読みこみ</a:t>
            </a:r>
          </a:p>
        </p:txBody>
      </p:sp>
    </p:spTree>
    <p:extLst>
      <p:ext uri="{BB962C8B-B14F-4D97-AF65-F5344CB8AC3E}">
        <p14:creationId xmlns:p14="http://schemas.microsoft.com/office/powerpoint/2010/main" val="198653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085F8D-791E-4470-8983-636BB37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365125"/>
            <a:ext cx="6432778" cy="6534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E9D4F-174B-45CA-AF52-48991D3FA5CB}"/>
              </a:ext>
            </a:extLst>
          </p:cNvPr>
          <p:cNvSpPr/>
          <p:nvPr/>
        </p:nvSpPr>
        <p:spPr>
          <a:xfrm>
            <a:off x="6096000" y="2021393"/>
            <a:ext cx="1219198" cy="53269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A96C0-5096-42BC-BE8C-A6CCB377D05F}"/>
              </a:ext>
            </a:extLst>
          </p:cNvPr>
          <p:cNvSpPr txBox="1"/>
          <p:nvPr/>
        </p:nvSpPr>
        <p:spPr>
          <a:xfrm>
            <a:off x="7388108" y="1652061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読み込みたい変数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DA726B-116F-402A-B509-E63EAC6519B8}"/>
              </a:ext>
            </a:extLst>
          </p:cNvPr>
          <p:cNvSpPr/>
          <p:nvPr/>
        </p:nvSpPr>
        <p:spPr>
          <a:xfrm>
            <a:off x="6100187" y="3771223"/>
            <a:ext cx="1012369" cy="53269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B04A6-26AA-4781-8744-2D5854318B66}"/>
              </a:ext>
            </a:extLst>
          </p:cNvPr>
          <p:cNvSpPr/>
          <p:nvPr/>
        </p:nvSpPr>
        <p:spPr>
          <a:xfrm>
            <a:off x="6281059" y="5855425"/>
            <a:ext cx="1213755" cy="4614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7268A3-E5D0-48E9-A6B0-63A9D756DD8B}"/>
              </a:ext>
            </a:extLst>
          </p:cNvPr>
          <p:cNvSpPr txBox="1"/>
          <p:nvPr/>
        </p:nvSpPr>
        <p:spPr>
          <a:xfrm>
            <a:off x="7949977" y="3214839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読み込みたい変数</a:t>
            </a:r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67DCC9-8A07-4BE8-8C37-71CFE5963A55}"/>
              </a:ext>
            </a:extLst>
          </p:cNvPr>
          <p:cNvSpPr txBox="1"/>
          <p:nvPr/>
        </p:nvSpPr>
        <p:spPr>
          <a:xfrm>
            <a:off x="7928987" y="5366414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読み込みたい変数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868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B2F9F-CE36-47BF-BCFA-3760B413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chart.xlsx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791B3F-05C0-420B-BC78-A6B9BBB6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読み込みたい変数内容は、</a:t>
            </a:r>
            <a:r>
              <a:rPr kumimoji="1" lang="en-US" altLang="ja-JP" dirty="0"/>
              <a:t>xlsx</a:t>
            </a:r>
            <a:r>
              <a:rPr kumimoji="1" lang="ja-JP" altLang="en-US" dirty="0"/>
              <a:t>内に記録できる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Graphml</a:t>
            </a:r>
            <a:r>
              <a:rPr kumimoji="1" lang="ja-JP" altLang="en-US" dirty="0"/>
              <a:t>内では、読み込みたい変数を  </a:t>
            </a:r>
            <a:r>
              <a:rPr kumimoji="1" lang="en-US" altLang="ja-JP" dirty="0"/>
              <a:t>{</a:t>
            </a:r>
            <a:r>
              <a:rPr kumimoji="1" lang="ja-JP" altLang="en-US" dirty="0"/>
              <a:t>変数名</a:t>
            </a:r>
            <a:r>
              <a:rPr kumimoji="1" lang="en-US" altLang="ja-JP" dirty="0"/>
              <a:t>} </a:t>
            </a:r>
            <a:r>
              <a:rPr kumimoji="1" lang="ja-JP" altLang="en-US" dirty="0"/>
              <a:t>とする </a:t>
            </a:r>
            <a:r>
              <a:rPr kumimoji="1" lang="en-US" altLang="ja-JP" dirty="0"/>
              <a:t>(</a:t>
            </a:r>
            <a:r>
              <a:rPr kumimoji="1" lang="ja-JP" altLang="en-US" dirty="0"/>
              <a:t>鉤括弧で囲む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Excel</a:t>
            </a:r>
            <a:r>
              <a:rPr kumimoji="1" lang="ja-JP" altLang="en-US" dirty="0"/>
              <a:t>では、変数名に対応する列を作っておく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(</a:t>
            </a:r>
            <a:r>
              <a:rPr kumimoji="1" lang="ja-JP" altLang="en-US" dirty="0"/>
              <a:t>大文字・小文字等を厳密に区別するので注意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3D8CC0-01E5-4679-861B-E248BD24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59" y="3981450"/>
            <a:ext cx="6143625" cy="287655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91CAE4-1641-460B-853E-91383F86D06C}"/>
              </a:ext>
            </a:extLst>
          </p:cNvPr>
          <p:cNvSpPr/>
          <p:nvPr/>
        </p:nvSpPr>
        <p:spPr>
          <a:xfrm>
            <a:off x="2817359" y="4382232"/>
            <a:ext cx="5608184" cy="53269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08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4D5ED-E605-46B2-A282-1E315731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一連のデータは、簡単に</a:t>
            </a:r>
            <a:r>
              <a:rPr kumimoji="1" lang="en-US" altLang="ja-JP" dirty="0" err="1"/>
              <a:t>dataframe</a:t>
            </a:r>
            <a:r>
              <a:rPr kumimoji="1" lang="ja-JP" altLang="en-US" dirty="0"/>
              <a:t>へ</a:t>
            </a:r>
            <a:br>
              <a:rPr kumimoji="1" lang="en-US" altLang="ja-JP" dirty="0"/>
            </a:br>
            <a:r>
              <a:rPr kumimoji="1" lang="ja-JP" altLang="en-US" dirty="0"/>
              <a:t>変換可能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B3533-83D0-4668-84D0-73F3A8BE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75491A5-BFC2-4A85-9AAF-5508251D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745888"/>
            <a:ext cx="9765166" cy="49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A52A2-9F6D-4BC4-8D02-16720276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Flowchart</a:t>
            </a:r>
            <a:r>
              <a:rPr kumimoji="1" lang="ja-JP" altLang="en-US" dirty="0"/>
              <a:t>も表示可能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83767-2071-45A1-8070-E5392BA7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478CC7-2EF2-424A-816F-B081CD2C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0" y="1690688"/>
            <a:ext cx="7286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F31F8-04C3-4547-A1E8-87D30B5A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やってみよう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DF41-617E-43DB-8B10-379FC8E1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自分で作ったデータベースを読み込んでみよう</a:t>
            </a:r>
            <a:endParaRPr kumimoji="1" lang="en-US" altLang="ja-JP" dirty="0"/>
          </a:p>
          <a:p>
            <a:r>
              <a:rPr kumimoji="1" lang="ja-JP" altLang="en-US" dirty="0"/>
              <a:t>上記のデータベースを機械学習してみよう</a:t>
            </a:r>
          </a:p>
        </p:txBody>
      </p:sp>
    </p:spTree>
    <p:extLst>
      <p:ext uri="{BB962C8B-B14F-4D97-AF65-F5344CB8AC3E}">
        <p14:creationId xmlns:p14="http://schemas.microsoft.com/office/powerpoint/2010/main" val="230930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57139-7668-4AA4-9695-BAEF32F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6D612-642E-434C-BB4F-18E0D1EF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「ノード」は既にあるものを「コピペ」して使ってください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ACF8C9D-5037-4A36-8EFC-7480AFC1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19" y="2641827"/>
            <a:ext cx="6760710" cy="39631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4158A-5DD5-480E-99D1-1648446BA709}"/>
              </a:ext>
            </a:extLst>
          </p:cNvPr>
          <p:cNvSpPr txBox="1"/>
          <p:nvPr/>
        </p:nvSpPr>
        <p:spPr>
          <a:xfrm>
            <a:off x="9274629" y="392974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Good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604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57139-7668-4AA4-9695-BAEF32F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6D612-642E-434C-BB4F-18E0D1EF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「ノード」は既にあるものを「コピペ」して使ってください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04158A-5DD5-480E-99D1-1648446BA709}"/>
              </a:ext>
            </a:extLst>
          </p:cNvPr>
          <p:cNvSpPr txBox="1"/>
          <p:nvPr/>
        </p:nvSpPr>
        <p:spPr>
          <a:xfrm>
            <a:off x="5593298" y="296721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Bad</a:t>
            </a:r>
            <a:endParaRPr kumimoji="1" lang="ja-JP" altLang="en-US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1C0198-A587-4F2B-826B-960608D0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57" y="2674045"/>
            <a:ext cx="3978729" cy="3637855"/>
          </a:xfrm>
          <a:prstGeom prst="rect">
            <a:avLst/>
          </a:prstGeom>
        </p:spPr>
      </p:pic>
      <p:sp>
        <p:nvSpPr>
          <p:cNvPr id="6" name="円弧 5">
            <a:extLst>
              <a:ext uri="{FF2B5EF4-FFF2-40B4-BE49-F238E27FC236}">
                <a16:creationId xmlns:a16="http://schemas.microsoft.com/office/drawing/2014/main" id="{409C1A2B-6082-4238-A0E6-41D1C45A7CA7}"/>
              </a:ext>
            </a:extLst>
          </p:cNvPr>
          <p:cNvSpPr/>
          <p:nvPr/>
        </p:nvSpPr>
        <p:spPr>
          <a:xfrm rot="19139948">
            <a:off x="1783080" y="3677920"/>
            <a:ext cx="1926771" cy="726440"/>
          </a:xfrm>
          <a:prstGeom prst="arc">
            <a:avLst>
              <a:gd name="adj1" fmla="val 17821533"/>
              <a:gd name="adj2" fmla="val 0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322481-D9F6-48DE-9007-06391763C27A}"/>
              </a:ext>
            </a:extLst>
          </p:cNvPr>
          <p:cNvSpPr txBox="1"/>
          <p:nvPr/>
        </p:nvSpPr>
        <p:spPr>
          <a:xfrm>
            <a:off x="6256421" y="4379495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使うノードの形や、書式を少しでも変えてしまうと、</a:t>
            </a:r>
            <a:endParaRPr kumimoji="1" lang="en-US" altLang="ja-JP" dirty="0"/>
          </a:p>
          <a:p>
            <a:r>
              <a:rPr kumimoji="1" lang="ja-JP" altLang="en-US" dirty="0"/>
              <a:t>プログラムで読み込めなくなる可能性大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5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A959D-B8B4-4661-A1B7-D402F17C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C7A02-9F77-4DF0-95DB-1C013DEB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F3F617-4783-447B-A4AD-A31AD99D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3" y="681037"/>
            <a:ext cx="8020076" cy="508385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FD2185-7FA8-402C-BD1E-CB1A99572A24}"/>
              </a:ext>
            </a:extLst>
          </p:cNvPr>
          <p:cNvSpPr/>
          <p:nvPr/>
        </p:nvSpPr>
        <p:spPr>
          <a:xfrm>
            <a:off x="2340429" y="3069771"/>
            <a:ext cx="7260771" cy="43542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AC6EBA-1EC9-4328-B95D-3D7CBB103C4B}"/>
              </a:ext>
            </a:extLst>
          </p:cNvPr>
          <p:cNvSpPr txBox="1"/>
          <p:nvPr/>
        </p:nvSpPr>
        <p:spPr>
          <a:xfrm>
            <a:off x="10048876" y="3069771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このフォルダに</a:t>
            </a:r>
            <a:endParaRPr kumimoji="1" lang="en-US" altLang="ja-JP" dirty="0"/>
          </a:p>
          <a:p>
            <a:r>
              <a:rPr kumimoji="1" lang="ja-JP" altLang="en-US" dirty="0"/>
              <a:t>データを入れる</a:t>
            </a:r>
          </a:p>
        </p:txBody>
      </p:sp>
    </p:spTree>
    <p:extLst>
      <p:ext uri="{BB962C8B-B14F-4D97-AF65-F5344CB8AC3E}">
        <p14:creationId xmlns:p14="http://schemas.microsoft.com/office/powerpoint/2010/main" val="26746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E1F2B-C9CC-4043-BB4A-896BF51A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8AB86-86DB-477E-8DA9-DBFB46B39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5"/>
            <a:ext cx="10515599" cy="169050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kumimoji="1" lang="en-US" altLang="ja-JP" sz="2400" dirty="0" err="1"/>
              <a:t>c</a:t>
            </a:r>
            <a:r>
              <a:rPr kumimoji="1" lang="en-US" altLang="ja-JP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hart.graphml</a:t>
            </a:r>
            <a:endParaRPr kumimoji="1" lang="en-US" altLang="ja-JP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kumimoji="1" lang="ja-JP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実験法に関するファイル</a:t>
            </a:r>
            <a:endParaRPr kumimoji="1" lang="en-US" altLang="ja-JP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chart.xlsx</a:t>
            </a:r>
          </a:p>
          <a:p>
            <a:pPr lvl="1"/>
            <a:r>
              <a:rPr kumimoji="1" lang="ja-JP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実験記録などを保存するファイル</a:t>
            </a:r>
            <a:endParaRPr kumimoji="1" lang="en-US" altLang="ja-JP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両者のファイル名は同じになるようにすること 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kumimoji="1" lang="en-US" altLang="ja-JP" sz="2400" dirty="0" err="1"/>
              <a:t>X</a:t>
            </a:r>
            <a:r>
              <a:rPr kumimoji="1" lang="en-US" altLang="ja-JP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.graphml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– “X.xlsx” </a:t>
            </a:r>
            <a:r>
              <a:rPr kumimoji="1" lang="ja-JP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と対応させる</a:t>
            </a:r>
            <a:r>
              <a:rPr kumimoji="1" lang="en-US" altLang="ja-J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en-US" altLang="ja-JP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kumimoji="1" lang="ja-JP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D3DC42-C38A-4DAB-9BB0-00FA93C5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78" y="3160307"/>
            <a:ext cx="998707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4DFCD-E8B9-4785-92DB-8842A8A8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chart.graphml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8A37EA-F359-4A63-9F8D-210A09AD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093" cy="4351338"/>
          </a:xfrm>
        </p:spPr>
        <p:txBody>
          <a:bodyPr/>
          <a:lstStyle/>
          <a:p>
            <a:r>
              <a:rPr kumimoji="1" lang="en-US" altLang="ja-JP" dirty="0" err="1">
                <a:hlinkClick r:id="rId2"/>
              </a:rPr>
              <a:t>yED</a:t>
            </a:r>
            <a:r>
              <a:rPr kumimoji="1" lang="ja-JP" altLang="en-US" dirty="0"/>
              <a:t>というソフトで編集可能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750D35-606F-4D54-8CAE-49FB13C4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08" y="1690688"/>
            <a:ext cx="48101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3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085F8D-791E-4470-8983-636BB37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365125"/>
            <a:ext cx="6432778" cy="6534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E9D4F-174B-45CA-AF52-48991D3FA5CB}"/>
              </a:ext>
            </a:extLst>
          </p:cNvPr>
          <p:cNvSpPr/>
          <p:nvPr/>
        </p:nvSpPr>
        <p:spPr>
          <a:xfrm>
            <a:off x="3570514" y="1027906"/>
            <a:ext cx="2100943" cy="169352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C5F5DC-50BD-4179-8F4B-ADBC4CE56056}"/>
              </a:ext>
            </a:extLst>
          </p:cNvPr>
          <p:cNvSpPr/>
          <p:nvPr/>
        </p:nvSpPr>
        <p:spPr>
          <a:xfrm>
            <a:off x="3570514" y="4799352"/>
            <a:ext cx="2100943" cy="169352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7AEB973-3003-46F8-94FD-B40540ED6137}"/>
              </a:ext>
            </a:extLst>
          </p:cNvPr>
          <p:cNvCxnSpPr/>
          <p:nvPr/>
        </p:nvCxnSpPr>
        <p:spPr>
          <a:xfrm flipH="1">
            <a:off x="2318657" y="1992086"/>
            <a:ext cx="1251857" cy="2579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7A8DD28-B7BD-4124-895B-147FA774BACA}"/>
              </a:ext>
            </a:extLst>
          </p:cNvPr>
          <p:cNvCxnSpPr>
            <a:cxnSpLocks/>
          </p:cNvCxnSpPr>
          <p:nvPr/>
        </p:nvCxnSpPr>
        <p:spPr>
          <a:xfrm flipH="1" flipV="1">
            <a:off x="2318657" y="4483440"/>
            <a:ext cx="1251857" cy="13265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A96C0-5096-42BC-BE8C-A6CCB377D05F}"/>
              </a:ext>
            </a:extLst>
          </p:cNvPr>
          <p:cNvSpPr txBox="1"/>
          <p:nvPr/>
        </p:nvSpPr>
        <p:spPr>
          <a:xfrm>
            <a:off x="453447" y="4224011"/>
            <a:ext cx="1832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作業者用のメモ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特にデータ処理</a:t>
            </a:r>
            <a:endParaRPr kumimoji="1" lang="en-US" altLang="ja-JP" dirty="0"/>
          </a:p>
          <a:p>
            <a:r>
              <a:rPr kumimoji="1" lang="ja-JP" altLang="en-US" dirty="0"/>
              <a:t>には影響しない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085F8D-791E-4470-8983-636BB37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365125"/>
            <a:ext cx="6432778" cy="6534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E9D4F-174B-45CA-AF52-48991D3FA5CB}"/>
              </a:ext>
            </a:extLst>
          </p:cNvPr>
          <p:cNvSpPr/>
          <p:nvPr/>
        </p:nvSpPr>
        <p:spPr>
          <a:xfrm>
            <a:off x="5769429" y="1008458"/>
            <a:ext cx="4474029" cy="169352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A96C0-5096-42BC-BE8C-A6CCB377D05F}"/>
              </a:ext>
            </a:extLst>
          </p:cNvPr>
          <p:cNvSpPr txBox="1"/>
          <p:nvPr/>
        </p:nvSpPr>
        <p:spPr>
          <a:xfrm>
            <a:off x="10369654" y="1469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操作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E1C3A6-A8CC-43E3-BFB3-D20778D9B015}"/>
              </a:ext>
            </a:extLst>
          </p:cNvPr>
          <p:cNvSpPr/>
          <p:nvPr/>
        </p:nvSpPr>
        <p:spPr>
          <a:xfrm>
            <a:off x="5671457" y="2878477"/>
            <a:ext cx="4474029" cy="169352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FF0ADC-396E-4097-B719-040A006EE3FD}"/>
              </a:ext>
            </a:extLst>
          </p:cNvPr>
          <p:cNvSpPr/>
          <p:nvPr/>
        </p:nvSpPr>
        <p:spPr>
          <a:xfrm>
            <a:off x="5834744" y="4748496"/>
            <a:ext cx="4474029" cy="169352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1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085F8D-791E-4470-8983-636BB37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365125"/>
            <a:ext cx="6432778" cy="6534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E9D4F-174B-45CA-AF52-48991D3FA5CB}"/>
              </a:ext>
            </a:extLst>
          </p:cNvPr>
          <p:cNvSpPr/>
          <p:nvPr/>
        </p:nvSpPr>
        <p:spPr>
          <a:xfrm>
            <a:off x="8958945" y="1019697"/>
            <a:ext cx="881742" cy="4614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A96C0-5096-42BC-BE8C-A6CCB377D05F}"/>
              </a:ext>
            </a:extLst>
          </p:cNvPr>
          <p:cNvSpPr txBox="1"/>
          <p:nvPr/>
        </p:nvSpPr>
        <p:spPr>
          <a:xfrm>
            <a:off x="10369654" y="1469925"/>
            <a:ext cx="1401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Proc</a:t>
            </a:r>
          </a:p>
          <a:p>
            <a:r>
              <a:rPr kumimoji="1" lang="en-US" altLang="ja-JP" b="1" dirty="0"/>
              <a:t>Measure</a:t>
            </a:r>
          </a:p>
          <a:p>
            <a:r>
              <a:rPr kumimoji="1" lang="en-US" altLang="ja-JP" b="1" dirty="0"/>
              <a:t>Chemical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種類</a:t>
            </a:r>
            <a:endParaRPr kumimoji="1" lang="en-US" altLang="ja-JP" dirty="0"/>
          </a:p>
          <a:p>
            <a:r>
              <a:rPr kumimoji="1" lang="en-US" altLang="ja-JP" dirty="0"/>
              <a:t>(chemical</a:t>
            </a:r>
            <a:r>
              <a:rPr kumimoji="1" lang="ja-JP" altLang="en-US" dirty="0"/>
              <a:t>は</a:t>
            </a:r>
            <a:endParaRPr kumimoji="1" lang="en-US" altLang="ja-JP" dirty="0"/>
          </a:p>
          <a:p>
            <a:r>
              <a:rPr kumimoji="1" lang="ja-JP" altLang="en-US" dirty="0"/>
              <a:t>この例では</a:t>
            </a:r>
            <a:endParaRPr kumimoji="1" lang="en-US" altLang="ja-JP" dirty="0"/>
          </a:p>
          <a:p>
            <a:r>
              <a:rPr kumimoji="1" lang="ja-JP" altLang="en-US" dirty="0"/>
              <a:t>出てこない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DA726B-116F-402A-B509-E63EAC6519B8}"/>
              </a:ext>
            </a:extLst>
          </p:cNvPr>
          <p:cNvSpPr/>
          <p:nvPr/>
        </p:nvSpPr>
        <p:spPr>
          <a:xfrm>
            <a:off x="8828316" y="2728754"/>
            <a:ext cx="881742" cy="4614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B04A6-26AA-4781-8744-2D5854318B66}"/>
              </a:ext>
            </a:extLst>
          </p:cNvPr>
          <p:cNvSpPr/>
          <p:nvPr/>
        </p:nvSpPr>
        <p:spPr>
          <a:xfrm>
            <a:off x="8452758" y="4627091"/>
            <a:ext cx="1213755" cy="4614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45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085F8D-791E-4470-8983-636BB37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365125"/>
            <a:ext cx="6432778" cy="6534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E9D4F-174B-45CA-AF52-48991D3FA5CB}"/>
              </a:ext>
            </a:extLst>
          </p:cNvPr>
          <p:cNvSpPr/>
          <p:nvPr/>
        </p:nvSpPr>
        <p:spPr>
          <a:xfrm>
            <a:off x="5878288" y="1470279"/>
            <a:ext cx="1219198" cy="53269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A96C0-5096-42BC-BE8C-A6CCB377D05F}"/>
              </a:ext>
            </a:extLst>
          </p:cNvPr>
          <p:cNvSpPr txBox="1"/>
          <p:nvPr/>
        </p:nvSpPr>
        <p:spPr>
          <a:xfrm>
            <a:off x="7097486" y="147027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具体的な操作内容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DA726B-116F-402A-B509-E63EAC6519B8}"/>
              </a:ext>
            </a:extLst>
          </p:cNvPr>
          <p:cNvSpPr/>
          <p:nvPr/>
        </p:nvSpPr>
        <p:spPr>
          <a:xfrm>
            <a:off x="5878287" y="3270516"/>
            <a:ext cx="1012369" cy="53269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B04A6-26AA-4781-8744-2D5854318B66}"/>
              </a:ext>
            </a:extLst>
          </p:cNvPr>
          <p:cNvSpPr/>
          <p:nvPr/>
        </p:nvSpPr>
        <p:spPr>
          <a:xfrm>
            <a:off x="6096000" y="5120775"/>
            <a:ext cx="1213755" cy="4614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BA9E72-2828-4616-9E1C-DBD1BA2ED903}"/>
              </a:ext>
            </a:extLst>
          </p:cNvPr>
          <p:cNvSpPr txBox="1"/>
          <p:nvPr/>
        </p:nvSpPr>
        <p:spPr>
          <a:xfrm>
            <a:off x="7058246" y="32219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具体的な操作内容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FC4C28-233D-4DAB-8A1D-8F5EEFCC252C}"/>
              </a:ext>
            </a:extLst>
          </p:cNvPr>
          <p:cNvSpPr txBox="1"/>
          <p:nvPr/>
        </p:nvSpPr>
        <p:spPr>
          <a:xfrm>
            <a:off x="7344564" y="51668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具体的な操作内容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11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085F8D-791E-4470-8983-636BB378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6" y="365125"/>
            <a:ext cx="6432778" cy="65346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E9D4F-174B-45CA-AF52-48991D3FA5CB}"/>
              </a:ext>
            </a:extLst>
          </p:cNvPr>
          <p:cNvSpPr/>
          <p:nvPr/>
        </p:nvSpPr>
        <p:spPr>
          <a:xfrm>
            <a:off x="7663545" y="1988736"/>
            <a:ext cx="1219198" cy="53269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7A96C0-5096-42BC-BE8C-A6CCB377D05F}"/>
              </a:ext>
            </a:extLst>
          </p:cNvPr>
          <p:cNvSpPr txBox="1"/>
          <p:nvPr/>
        </p:nvSpPr>
        <p:spPr>
          <a:xfrm>
            <a:off x="8073908" y="1491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DA726B-116F-402A-B509-E63EAC6519B8}"/>
              </a:ext>
            </a:extLst>
          </p:cNvPr>
          <p:cNvSpPr/>
          <p:nvPr/>
        </p:nvSpPr>
        <p:spPr>
          <a:xfrm>
            <a:off x="7766959" y="3740413"/>
            <a:ext cx="1012369" cy="53269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DB04A6-26AA-4781-8744-2D5854318B66}"/>
              </a:ext>
            </a:extLst>
          </p:cNvPr>
          <p:cNvSpPr/>
          <p:nvPr/>
        </p:nvSpPr>
        <p:spPr>
          <a:xfrm>
            <a:off x="7620002" y="5848658"/>
            <a:ext cx="1213755" cy="4614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7268A3-E5D0-48E9-A6B0-63A9D756DD8B}"/>
              </a:ext>
            </a:extLst>
          </p:cNvPr>
          <p:cNvSpPr txBox="1"/>
          <p:nvPr/>
        </p:nvSpPr>
        <p:spPr>
          <a:xfrm>
            <a:off x="7949977" y="3214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67DCC9-8A07-4BE8-8C37-71CFE5963A55}"/>
              </a:ext>
            </a:extLst>
          </p:cNvPr>
          <p:cNvSpPr txBox="1"/>
          <p:nvPr/>
        </p:nvSpPr>
        <p:spPr>
          <a:xfrm>
            <a:off x="7928987" y="53664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</a:t>
            </a:r>
          </a:p>
        </p:txBody>
      </p:sp>
    </p:spTree>
    <p:extLst>
      <p:ext uri="{BB962C8B-B14F-4D97-AF65-F5344CB8AC3E}">
        <p14:creationId xmlns:p14="http://schemas.microsoft.com/office/powerpoint/2010/main" val="288528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265</Words>
  <Application>Microsoft Office PowerPoint</Application>
  <PresentationFormat>ワイド画面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最も簡単な例</vt:lpstr>
      <vt:lpstr>PowerPoint プレゼンテーション</vt:lpstr>
      <vt:lpstr>説明</vt:lpstr>
      <vt:lpstr>chart.graphml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chart.xlsx</vt:lpstr>
      <vt:lpstr>一連のデータは、簡単にdataframeへ 変換可能</vt:lpstr>
      <vt:lpstr>Flowchartも表示可能</vt:lpstr>
      <vt:lpstr>やってみよう</vt:lpstr>
      <vt:lpstr>注意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畠山 歓</cp:lastModifiedBy>
  <cp:revision>28</cp:revision>
  <dcterms:created xsi:type="dcterms:W3CDTF">2020-03-24T04:24:46Z</dcterms:created>
  <dcterms:modified xsi:type="dcterms:W3CDTF">2021-05-05T07:30:08Z</dcterms:modified>
</cp:coreProperties>
</file>