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7" r:id="rId5"/>
    <p:sldId id="258" r:id="rId6"/>
    <p:sldId id="259" r:id="rId7"/>
    <p:sldId id="260" r:id="rId8"/>
    <p:sldId id="261" r:id="rId9"/>
    <p:sldId id="265" r:id="rId10"/>
    <p:sldId id="262" r:id="rId11"/>
    <p:sldId id="263" r:id="rId12"/>
    <p:sldId id="264" r:id="rId13"/>
    <p:sldId id="278" r:id="rId14"/>
    <p:sldId id="268" r:id="rId15"/>
    <p:sldId id="270" r:id="rId16"/>
    <p:sldId id="269" r:id="rId17"/>
    <p:sldId id="271" r:id="rId18"/>
    <p:sldId id="272" r:id="rId19"/>
    <p:sldId id="273" r:id="rId20"/>
    <p:sldId id="274" r:id="rId21"/>
    <p:sldId id="279" r:id="rId22"/>
    <p:sldId id="276" r:id="rId23"/>
    <p:sldId id="275" r:id="rId24"/>
    <p:sldId id="277" r:id="rId25"/>
    <p:sldId id="280"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3" d="100"/>
          <a:sy n="83" d="100"/>
        </p:scale>
        <p:origin x="58" y="99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12/22/2023</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23</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302609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12/22/2023</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12/22/2023</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217101" y="2560079"/>
            <a:ext cx="7255118" cy="461665"/>
          </a:xfrm>
          <a:prstGeom prst="rect">
            <a:avLst/>
          </a:prstGeom>
          <a:noFill/>
        </p:spPr>
        <p:txBody>
          <a:bodyPr wrap="square" lIns="0" tIns="0" rIns="0" bIns="0" rtlCol="0">
            <a:spAutoFit/>
          </a:bodyPr>
          <a:lstStyle/>
          <a:p>
            <a:r>
              <a:rPr lang="en-US" sz="3000" b="1" dirty="0">
                <a:solidFill>
                  <a:srgbClr val="002060"/>
                </a:solidFill>
                <a:latin typeface="Segoe UI" panose="020B0502040204020203" pitchFamily="34" charset="0"/>
                <a:cs typeface="Segoe UI" panose="020B0502040204020203" pitchFamily="34" charset="0"/>
              </a:rPr>
              <a:t>DATA VISUALIZATION OF HR DATASET</a:t>
            </a:r>
          </a:p>
        </p:txBody>
      </p:sp>
      <p:sp>
        <p:nvSpPr>
          <p:cNvPr id="55" name="Rectangle 54">
            <a:extLst>
              <a:ext uri="{FF2B5EF4-FFF2-40B4-BE49-F238E27FC236}">
                <a16:creationId xmlns:a16="http://schemas.microsoft.com/office/drawing/2014/main" id="{6BBBCB2E-F413-4381-8378-02FDC20EA4F6}"/>
              </a:ext>
            </a:extLst>
          </p:cNvPr>
          <p:cNvSpPr/>
          <p:nvPr/>
        </p:nvSpPr>
        <p:spPr>
          <a:xfrm>
            <a:off x="1202314" y="3213271"/>
            <a:ext cx="4893686" cy="923330"/>
          </a:xfrm>
          <a:prstGeom prst="rect">
            <a:avLst/>
          </a:prstGeom>
        </p:spPr>
        <p:txBody>
          <a:bodyPr wrap="square" lIns="0" tIns="0" rIns="0" bIns="0">
            <a:spAutoFit/>
          </a:bodyPr>
          <a:lstStyle/>
          <a:p>
            <a:r>
              <a:rPr lang="en-US" sz="3000" b="1" dirty="0">
                <a:solidFill>
                  <a:srgbClr val="002060"/>
                </a:solidFill>
                <a:latin typeface="Segoe UI" panose="020B0502040204020203" pitchFamily="34" charset="0"/>
                <a:cs typeface="Segoe UI" panose="020B0502040204020203" pitchFamily="34" charset="0"/>
              </a:rPr>
              <a:t>OGTIP DATA SCIENCE 2023</a:t>
            </a:r>
          </a:p>
          <a:p>
            <a:pPr algn="ctr"/>
            <a:r>
              <a:rPr lang="en-US" sz="3000" b="1" dirty="0">
                <a:solidFill>
                  <a:srgbClr val="002060"/>
                </a:solidFill>
                <a:latin typeface="Segoe UI" panose="020B0502040204020203" pitchFamily="34" charset="0"/>
                <a:cs typeface="Segoe UI" panose="020B0502040204020203" pitchFamily="34" charset="0"/>
              </a:rPr>
              <a:t>PROJECT 2</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6961811" y="-2833465"/>
            <a:ext cx="6843105"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Rectangle 26">
            <a:extLst>
              <a:ext uri="{FF2B5EF4-FFF2-40B4-BE49-F238E27FC236}">
                <a16:creationId xmlns:a16="http://schemas.microsoft.com/office/drawing/2014/main" id="{5D6BEEE3-0A15-4337-A4E5-DEB3B5111467}"/>
              </a:ext>
            </a:extLst>
          </p:cNvPr>
          <p:cNvSpPr/>
          <p:nvPr/>
        </p:nvSpPr>
        <p:spPr>
          <a:xfrm>
            <a:off x="1979673" y="4893319"/>
            <a:ext cx="4893686" cy="461665"/>
          </a:xfrm>
          <a:prstGeom prst="rect">
            <a:avLst/>
          </a:prstGeom>
        </p:spPr>
        <p:txBody>
          <a:bodyPr wrap="square" lIns="0" tIns="0" rIns="0" bIns="0">
            <a:spAutoFit/>
          </a:bodyPr>
          <a:lstStyle/>
          <a:p>
            <a:r>
              <a:rPr lang="en-US" sz="3000" b="1" dirty="0">
                <a:solidFill>
                  <a:srgbClr val="002060"/>
                </a:solidFill>
                <a:latin typeface="Segoe UI" panose="020B0502040204020203" pitchFamily="34" charset="0"/>
                <a:cs typeface="Segoe UI" panose="020B0502040204020203" pitchFamily="34" charset="0"/>
              </a:rPr>
              <a:t>KANAN JABBAROV</a:t>
            </a:r>
          </a:p>
        </p:txBody>
      </p:sp>
      <p:pic>
        <p:nvPicPr>
          <p:cNvPr id="5" name="Picture 4">
            <a:extLst>
              <a:ext uri="{FF2B5EF4-FFF2-40B4-BE49-F238E27FC236}">
                <a16:creationId xmlns:a16="http://schemas.microsoft.com/office/drawing/2014/main" id="{E87314B2-BB93-4487-8564-D0E44F999BA8}"/>
              </a:ext>
            </a:extLst>
          </p:cNvPr>
          <p:cNvPicPr>
            <a:picLocks noChangeAspect="1"/>
          </p:cNvPicPr>
          <p:nvPr/>
        </p:nvPicPr>
        <p:blipFill>
          <a:blip r:embed="rId3"/>
          <a:stretch>
            <a:fillRect/>
          </a:stretch>
        </p:blipFill>
        <p:spPr>
          <a:xfrm>
            <a:off x="2687782" y="295565"/>
            <a:ext cx="2228573" cy="1886156"/>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9EC120-0F5B-4DB8-B237-48D225DD2F9F}"/>
              </a:ext>
            </a:extLst>
          </p:cNvPr>
          <p:cNvPicPr>
            <a:picLocks noChangeAspect="1"/>
          </p:cNvPicPr>
          <p:nvPr/>
        </p:nvPicPr>
        <p:blipFill>
          <a:blip r:embed="rId2"/>
          <a:stretch>
            <a:fillRect/>
          </a:stretch>
        </p:blipFill>
        <p:spPr>
          <a:xfrm>
            <a:off x="2250917" y="843401"/>
            <a:ext cx="7690166" cy="4374060"/>
          </a:xfrm>
          <a:prstGeom prst="rect">
            <a:avLst/>
          </a:prstGeom>
        </p:spPr>
      </p:pic>
      <p:sp>
        <p:nvSpPr>
          <p:cNvPr id="6" name="TextBox 5">
            <a:extLst>
              <a:ext uri="{FF2B5EF4-FFF2-40B4-BE49-F238E27FC236}">
                <a16:creationId xmlns:a16="http://schemas.microsoft.com/office/drawing/2014/main" id="{A3DE21B7-1094-44E5-9120-54D989E9F41B}"/>
              </a:ext>
            </a:extLst>
          </p:cNvPr>
          <p:cNvSpPr txBox="1"/>
          <p:nvPr/>
        </p:nvSpPr>
        <p:spPr>
          <a:xfrm>
            <a:off x="2590800" y="5801532"/>
            <a:ext cx="7010400"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In the </a:t>
            </a:r>
            <a:r>
              <a:rPr lang="en-US" b="1" i="0" dirty="0"/>
              <a:t>Production</a:t>
            </a:r>
            <a:r>
              <a:rPr lang="en-US" i="0" dirty="0"/>
              <a:t> department, </a:t>
            </a:r>
            <a:r>
              <a:rPr lang="en-US" b="1" i="0" dirty="0"/>
              <a:t>females outnumber </a:t>
            </a:r>
            <a:r>
              <a:rPr lang="en-US" i="0" dirty="0"/>
              <a:t>their </a:t>
            </a:r>
            <a:r>
              <a:rPr lang="en-US" b="1" i="0" dirty="0"/>
              <a:t>male</a:t>
            </a:r>
            <a:r>
              <a:rPr lang="en-US" i="0" dirty="0"/>
              <a:t> colleagues. Additionally, there are </a:t>
            </a:r>
            <a:r>
              <a:rPr lang="en-US" b="1" i="0" dirty="0"/>
              <a:t>slightly more females </a:t>
            </a:r>
            <a:r>
              <a:rPr lang="en-US" i="0" dirty="0"/>
              <a:t>in the </a:t>
            </a:r>
            <a:r>
              <a:rPr lang="en-US" b="1" i="0" dirty="0"/>
              <a:t>Software Engineering </a:t>
            </a:r>
            <a:r>
              <a:rPr lang="en-US" i="0" dirty="0"/>
              <a:t>and </a:t>
            </a:r>
            <a:r>
              <a:rPr lang="en-US" b="1" i="0" dirty="0"/>
              <a:t>Admin Office </a:t>
            </a:r>
            <a:r>
              <a:rPr lang="en-US" i="0" dirty="0"/>
              <a:t>departments.</a:t>
            </a:r>
            <a:endParaRPr lang="en-US" sz="1800" dirty="0"/>
          </a:p>
        </p:txBody>
      </p:sp>
      <p:sp>
        <p:nvSpPr>
          <p:cNvPr id="10" name="TextBox 9">
            <a:extLst>
              <a:ext uri="{FF2B5EF4-FFF2-40B4-BE49-F238E27FC236}">
                <a16:creationId xmlns:a16="http://schemas.microsoft.com/office/drawing/2014/main" id="{1C581AF5-E47F-4E55-9CD2-4E36988BF1DD}"/>
              </a:ext>
            </a:extLst>
          </p:cNvPr>
          <p:cNvSpPr txBox="1"/>
          <p:nvPr/>
        </p:nvSpPr>
        <p:spPr>
          <a:xfrm>
            <a:off x="4628298" y="113136"/>
            <a:ext cx="2606219" cy="292388"/>
          </a:xfrm>
          <a:prstGeom prst="rect">
            <a:avLst/>
          </a:prstGeom>
          <a:noFill/>
        </p:spPr>
        <p:txBody>
          <a:bodyPr wrap="square" lIns="0" tIns="0" rIns="0" bIns="0" rtlCol="0">
            <a:spAutoFit/>
          </a:bodyPr>
          <a:lstStyle/>
          <a:p>
            <a:r>
              <a:rPr lang="en-US" sz="1900" b="1" i="1" dirty="0">
                <a:solidFill>
                  <a:srgbClr val="002060"/>
                </a:solidFill>
                <a:cs typeface="Segoe UI" panose="020B0502040204020203" pitchFamily="34" charset="0"/>
              </a:rPr>
              <a:t>DEMOGRAPHIC ANALYSIS</a:t>
            </a:r>
          </a:p>
        </p:txBody>
      </p:sp>
      <p:sp>
        <p:nvSpPr>
          <p:cNvPr id="11" name="Diamond 10">
            <a:extLst>
              <a:ext uri="{FF2B5EF4-FFF2-40B4-BE49-F238E27FC236}">
                <a16:creationId xmlns:a16="http://schemas.microsoft.com/office/drawing/2014/main" id="{7778FFD3-432F-4015-AB26-5D9FA92486A2}"/>
              </a:ext>
            </a:extLst>
          </p:cNvPr>
          <p:cNvSpPr/>
          <p:nvPr/>
        </p:nvSpPr>
        <p:spPr>
          <a:xfrm>
            <a:off x="7244384" y="180851"/>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a:extLst>
              <a:ext uri="{FF2B5EF4-FFF2-40B4-BE49-F238E27FC236}">
                <a16:creationId xmlns:a16="http://schemas.microsoft.com/office/drawing/2014/main" id="{574FE105-6C25-4E32-8BD9-DA24216533C3}"/>
              </a:ext>
            </a:extLst>
          </p:cNvPr>
          <p:cNvSpPr/>
          <p:nvPr/>
        </p:nvSpPr>
        <p:spPr>
          <a:xfrm>
            <a:off x="4397721" y="180851"/>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345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119746-0EA9-47EA-8788-1E14A76D410D}"/>
              </a:ext>
            </a:extLst>
          </p:cNvPr>
          <p:cNvPicPr>
            <a:picLocks noChangeAspect="1"/>
          </p:cNvPicPr>
          <p:nvPr/>
        </p:nvPicPr>
        <p:blipFill>
          <a:blip r:embed="rId2"/>
          <a:stretch>
            <a:fillRect/>
          </a:stretch>
        </p:blipFill>
        <p:spPr>
          <a:xfrm>
            <a:off x="2491067" y="738501"/>
            <a:ext cx="7329140" cy="5156542"/>
          </a:xfrm>
          <a:prstGeom prst="rect">
            <a:avLst/>
          </a:prstGeom>
        </p:spPr>
      </p:pic>
      <p:sp>
        <p:nvSpPr>
          <p:cNvPr id="5" name="TextBox 4">
            <a:extLst>
              <a:ext uri="{FF2B5EF4-FFF2-40B4-BE49-F238E27FC236}">
                <a16:creationId xmlns:a16="http://schemas.microsoft.com/office/drawing/2014/main" id="{6BC9D668-3B10-409F-A2D7-D83FA05B11DD}"/>
              </a:ext>
            </a:extLst>
          </p:cNvPr>
          <p:cNvSpPr txBox="1"/>
          <p:nvPr/>
        </p:nvSpPr>
        <p:spPr>
          <a:xfrm>
            <a:off x="2371793" y="5711340"/>
            <a:ext cx="7448415" cy="80021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br>
              <a:rPr lang="en-US" dirty="0"/>
            </a:br>
            <a:r>
              <a:rPr lang="en-US" sz="1800" i="0" dirty="0"/>
              <a:t>The bar chart reveals that the predominant marital statuses are </a:t>
            </a:r>
            <a:r>
              <a:rPr lang="en-US" sz="1800" b="1" i="0" dirty="0"/>
              <a:t>Single</a:t>
            </a:r>
            <a:r>
              <a:rPr lang="en-US" sz="1800" i="0" dirty="0"/>
              <a:t> and </a:t>
            </a:r>
            <a:r>
              <a:rPr lang="en-US" sz="1800" b="1" i="0" dirty="0"/>
              <a:t>Married</a:t>
            </a:r>
            <a:r>
              <a:rPr lang="en-US" sz="1800" i="0" dirty="0"/>
              <a:t>, with females outnumbering their male counterparts in both categories.</a:t>
            </a:r>
            <a:endParaRPr lang="en-US" sz="1800" dirty="0"/>
          </a:p>
        </p:txBody>
      </p:sp>
      <p:sp>
        <p:nvSpPr>
          <p:cNvPr id="6" name="TextBox 5">
            <a:extLst>
              <a:ext uri="{FF2B5EF4-FFF2-40B4-BE49-F238E27FC236}">
                <a16:creationId xmlns:a16="http://schemas.microsoft.com/office/drawing/2014/main" id="{B615078A-76E7-4C7D-A313-F9C38DF51837}"/>
              </a:ext>
            </a:extLst>
          </p:cNvPr>
          <p:cNvSpPr txBox="1"/>
          <p:nvPr/>
        </p:nvSpPr>
        <p:spPr>
          <a:xfrm>
            <a:off x="4565546" y="216433"/>
            <a:ext cx="3744736" cy="261610"/>
          </a:xfrm>
          <a:prstGeom prst="rect">
            <a:avLst/>
          </a:prstGeom>
          <a:noFill/>
        </p:spPr>
        <p:txBody>
          <a:bodyPr wrap="square" lIns="0" tIns="0" rIns="0" bIns="0" rtlCol="0">
            <a:spAutoFit/>
          </a:bodyPr>
          <a:lstStyle/>
          <a:p>
            <a:r>
              <a:rPr lang="en-US" sz="1700" b="1" i="1" dirty="0">
                <a:solidFill>
                  <a:srgbClr val="002060"/>
                </a:solidFill>
                <a:cs typeface="Segoe UI" panose="020B0502040204020203" pitchFamily="34" charset="0"/>
              </a:rPr>
              <a:t>DEMOGRAPHIC ANALYSIS</a:t>
            </a:r>
          </a:p>
        </p:txBody>
      </p:sp>
      <p:sp>
        <p:nvSpPr>
          <p:cNvPr id="7" name="Diamond 6">
            <a:extLst>
              <a:ext uri="{FF2B5EF4-FFF2-40B4-BE49-F238E27FC236}">
                <a16:creationId xmlns:a16="http://schemas.microsoft.com/office/drawing/2014/main" id="{681FEB45-700C-4D74-B1B5-0F7C87D7451E}"/>
              </a:ext>
            </a:extLst>
          </p:cNvPr>
          <p:cNvSpPr/>
          <p:nvPr/>
        </p:nvSpPr>
        <p:spPr>
          <a:xfrm>
            <a:off x="6917637" y="267962"/>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iamond 7">
            <a:extLst>
              <a:ext uri="{FF2B5EF4-FFF2-40B4-BE49-F238E27FC236}">
                <a16:creationId xmlns:a16="http://schemas.microsoft.com/office/drawing/2014/main" id="{F2C5850F-D137-40B2-B712-059AAD3385F7}"/>
              </a:ext>
            </a:extLst>
          </p:cNvPr>
          <p:cNvSpPr/>
          <p:nvPr/>
        </p:nvSpPr>
        <p:spPr>
          <a:xfrm>
            <a:off x="4379792" y="267962"/>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839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1B6EA5-ECC7-43C4-BD81-07966DB0892B}"/>
              </a:ext>
            </a:extLst>
          </p:cNvPr>
          <p:cNvPicPr>
            <a:picLocks noChangeAspect="1"/>
          </p:cNvPicPr>
          <p:nvPr/>
        </p:nvPicPr>
        <p:blipFill>
          <a:blip r:embed="rId2"/>
          <a:stretch>
            <a:fillRect/>
          </a:stretch>
        </p:blipFill>
        <p:spPr>
          <a:xfrm>
            <a:off x="0" y="979200"/>
            <a:ext cx="5966134" cy="4054782"/>
          </a:xfrm>
          <a:prstGeom prst="rect">
            <a:avLst/>
          </a:prstGeom>
        </p:spPr>
      </p:pic>
      <p:pic>
        <p:nvPicPr>
          <p:cNvPr id="6" name="Picture 5">
            <a:extLst>
              <a:ext uri="{FF2B5EF4-FFF2-40B4-BE49-F238E27FC236}">
                <a16:creationId xmlns:a16="http://schemas.microsoft.com/office/drawing/2014/main" id="{92B38679-77D9-42F3-99DC-F6C5C3527C38}"/>
              </a:ext>
            </a:extLst>
          </p:cNvPr>
          <p:cNvPicPr>
            <a:picLocks noChangeAspect="1"/>
          </p:cNvPicPr>
          <p:nvPr/>
        </p:nvPicPr>
        <p:blipFill>
          <a:blip r:embed="rId3"/>
          <a:stretch>
            <a:fillRect/>
          </a:stretch>
        </p:blipFill>
        <p:spPr>
          <a:xfrm>
            <a:off x="6096000" y="1147483"/>
            <a:ext cx="5450541" cy="3886499"/>
          </a:xfrm>
          <a:prstGeom prst="rect">
            <a:avLst/>
          </a:prstGeom>
        </p:spPr>
      </p:pic>
      <p:sp>
        <p:nvSpPr>
          <p:cNvPr id="11" name="TextBox 10">
            <a:extLst>
              <a:ext uri="{FF2B5EF4-FFF2-40B4-BE49-F238E27FC236}">
                <a16:creationId xmlns:a16="http://schemas.microsoft.com/office/drawing/2014/main" id="{D42B4990-68AD-4F6B-9D42-0798314D9191}"/>
              </a:ext>
            </a:extLst>
          </p:cNvPr>
          <p:cNvSpPr txBox="1"/>
          <p:nvPr/>
        </p:nvSpPr>
        <p:spPr>
          <a:xfrm>
            <a:off x="1317069" y="5828873"/>
            <a:ext cx="9477428"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primary state of employment is </a:t>
            </a:r>
            <a:r>
              <a:rPr lang="en-US" sz="1800" b="1" i="0" dirty="0"/>
              <a:t>Massachusetts(MA)</a:t>
            </a:r>
            <a:r>
              <a:rPr lang="en-US" sz="1800" i="0" dirty="0"/>
              <a:t>,with 276 individuals working there. Moreover, it is evident that the </a:t>
            </a:r>
            <a:r>
              <a:rPr lang="en-US" sz="1800" b="1" i="0" dirty="0"/>
              <a:t>Production  and IT/IS departments </a:t>
            </a:r>
            <a:r>
              <a:rPr lang="en-US" sz="1800" i="0" dirty="0"/>
              <a:t>are predominantly located in the state of Massachusetts.</a:t>
            </a:r>
          </a:p>
        </p:txBody>
      </p:sp>
      <p:sp>
        <p:nvSpPr>
          <p:cNvPr id="9" name="TextBox 8">
            <a:extLst>
              <a:ext uri="{FF2B5EF4-FFF2-40B4-BE49-F238E27FC236}">
                <a16:creationId xmlns:a16="http://schemas.microsoft.com/office/drawing/2014/main" id="{DAE2A6C3-43EF-43D8-BCC8-458C3C46B8E3}"/>
              </a:ext>
            </a:extLst>
          </p:cNvPr>
          <p:cNvSpPr txBox="1"/>
          <p:nvPr/>
        </p:nvSpPr>
        <p:spPr>
          <a:xfrm>
            <a:off x="4879310" y="163178"/>
            <a:ext cx="2606219" cy="292388"/>
          </a:xfrm>
          <a:prstGeom prst="rect">
            <a:avLst/>
          </a:prstGeom>
          <a:noFill/>
        </p:spPr>
        <p:txBody>
          <a:bodyPr wrap="square" lIns="0" tIns="0" rIns="0" bIns="0" rtlCol="0">
            <a:spAutoFit/>
          </a:bodyPr>
          <a:lstStyle/>
          <a:p>
            <a:r>
              <a:rPr lang="en-US" sz="1900" b="1" i="1" dirty="0">
                <a:solidFill>
                  <a:srgbClr val="002060"/>
                </a:solidFill>
                <a:cs typeface="Segoe UI" panose="020B0502040204020203" pitchFamily="34" charset="0"/>
              </a:rPr>
              <a:t>DEMOGRAPHIC ANALYSIS</a:t>
            </a:r>
          </a:p>
        </p:txBody>
      </p:sp>
      <p:sp>
        <p:nvSpPr>
          <p:cNvPr id="10" name="Diamond 9">
            <a:extLst>
              <a:ext uri="{FF2B5EF4-FFF2-40B4-BE49-F238E27FC236}">
                <a16:creationId xmlns:a16="http://schemas.microsoft.com/office/drawing/2014/main" id="{AE94EE12-BD0F-4160-99FC-3D37AFCCBE89}"/>
              </a:ext>
            </a:extLst>
          </p:cNvPr>
          <p:cNvSpPr/>
          <p:nvPr/>
        </p:nvSpPr>
        <p:spPr>
          <a:xfrm>
            <a:off x="7495396" y="230893"/>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iamond 11">
            <a:extLst>
              <a:ext uri="{FF2B5EF4-FFF2-40B4-BE49-F238E27FC236}">
                <a16:creationId xmlns:a16="http://schemas.microsoft.com/office/drawing/2014/main" id="{A28E1745-9C51-4B90-9C47-86169E0A1777}"/>
              </a:ext>
            </a:extLst>
          </p:cNvPr>
          <p:cNvSpPr/>
          <p:nvPr/>
        </p:nvSpPr>
        <p:spPr>
          <a:xfrm>
            <a:off x="4648733" y="230893"/>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53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9913F1-18B3-4EE4-AAA5-3FA60EFBA5E9}"/>
              </a:ext>
            </a:extLst>
          </p:cNvPr>
          <p:cNvPicPr>
            <a:picLocks noChangeAspect="1"/>
          </p:cNvPicPr>
          <p:nvPr/>
        </p:nvPicPr>
        <p:blipFill>
          <a:blip r:embed="rId2"/>
          <a:stretch>
            <a:fillRect/>
          </a:stretch>
        </p:blipFill>
        <p:spPr>
          <a:xfrm>
            <a:off x="905435" y="72360"/>
            <a:ext cx="10029990" cy="5154064"/>
          </a:xfrm>
          <a:prstGeom prst="rect">
            <a:avLst/>
          </a:prstGeom>
        </p:spPr>
      </p:pic>
      <p:sp>
        <p:nvSpPr>
          <p:cNvPr id="5" name="TextBox 4">
            <a:extLst>
              <a:ext uri="{FF2B5EF4-FFF2-40B4-BE49-F238E27FC236}">
                <a16:creationId xmlns:a16="http://schemas.microsoft.com/office/drawing/2014/main" id="{82D496ED-1001-4CF5-A89D-C4B78981FEC2}"/>
              </a:ext>
            </a:extLst>
          </p:cNvPr>
          <p:cNvSpPr txBox="1"/>
          <p:nvPr/>
        </p:nvSpPr>
        <p:spPr>
          <a:xfrm>
            <a:off x="2168714" y="5882662"/>
            <a:ext cx="7854571" cy="27699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majority of the company's employees reside in the </a:t>
            </a:r>
            <a:r>
              <a:rPr lang="en-US" sz="1800" b="1" i="0" dirty="0"/>
              <a:t>Eastern</a:t>
            </a:r>
            <a:r>
              <a:rPr lang="en-US" sz="1800" i="0" dirty="0"/>
              <a:t> and </a:t>
            </a:r>
            <a:r>
              <a:rPr lang="en-US" sz="1800" b="1" i="0" dirty="0"/>
              <a:t>Western</a:t>
            </a:r>
            <a:r>
              <a:rPr lang="en-US" sz="1800" i="0" dirty="0"/>
              <a:t> states.</a:t>
            </a:r>
          </a:p>
        </p:txBody>
      </p:sp>
    </p:spTree>
    <p:extLst>
      <p:ext uri="{BB962C8B-B14F-4D97-AF65-F5344CB8AC3E}">
        <p14:creationId xmlns:p14="http://schemas.microsoft.com/office/powerpoint/2010/main" val="329857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47E3-5898-4BBF-BF54-82B0EC2907C0}"/>
              </a:ext>
            </a:extLst>
          </p:cNvPr>
          <p:cNvSpPr>
            <a:spLocks noGrp="1"/>
          </p:cNvSpPr>
          <p:nvPr>
            <p:ph type="title"/>
          </p:nvPr>
        </p:nvSpPr>
        <p:spPr>
          <a:xfrm>
            <a:off x="2678206" y="711481"/>
            <a:ext cx="1295399" cy="567204"/>
          </a:xfrm>
        </p:spPr>
        <p:txBody>
          <a:bodyPr>
            <a:normAutofit/>
          </a:bodyPr>
          <a:lstStyle/>
          <a:p>
            <a:r>
              <a:rPr lang="en-US" sz="1200" b="1" dirty="0"/>
              <a:t>Distribution of ages</a:t>
            </a:r>
          </a:p>
        </p:txBody>
      </p:sp>
      <p:pic>
        <p:nvPicPr>
          <p:cNvPr id="4" name="Picture 3">
            <a:extLst>
              <a:ext uri="{FF2B5EF4-FFF2-40B4-BE49-F238E27FC236}">
                <a16:creationId xmlns:a16="http://schemas.microsoft.com/office/drawing/2014/main" id="{1962F43E-BD2A-4876-A1A0-325F8FFF086C}"/>
              </a:ext>
            </a:extLst>
          </p:cNvPr>
          <p:cNvPicPr>
            <a:picLocks noChangeAspect="1"/>
          </p:cNvPicPr>
          <p:nvPr/>
        </p:nvPicPr>
        <p:blipFill>
          <a:blip r:embed="rId2"/>
          <a:stretch>
            <a:fillRect/>
          </a:stretch>
        </p:blipFill>
        <p:spPr>
          <a:xfrm>
            <a:off x="1355966" y="1165412"/>
            <a:ext cx="3939881" cy="3901778"/>
          </a:xfrm>
          <a:prstGeom prst="rect">
            <a:avLst/>
          </a:prstGeom>
        </p:spPr>
      </p:pic>
      <p:sp>
        <p:nvSpPr>
          <p:cNvPr id="5" name="TextBox 4">
            <a:extLst>
              <a:ext uri="{FF2B5EF4-FFF2-40B4-BE49-F238E27FC236}">
                <a16:creationId xmlns:a16="http://schemas.microsoft.com/office/drawing/2014/main" id="{9CFF3470-792B-4D2A-92A3-FBC0DF081290}"/>
              </a:ext>
            </a:extLst>
          </p:cNvPr>
          <p:cNvSpPr txBox="1"/>
          <p:nvPr/>
        </p:nvSpPr>
        <p:spPr>
          <a:xfrm>
            <a:off x="1819090" y="5649580"/>
            <a:ext cx="7854571"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br>
              <a:rPr lang="en-US" sz="1800" i="0" dirty="0"/>
            </a:br>
            <a:r>
              <a:rPr lang="en-US" sz="1800" i="0" dirty="0"/>
              <a:t>The visualizations make it evident that </a:t>
            </a:r>
            <a:r>
              <a:rPr lang="en-US" sz="1800" b="1" i="0" dirty="0"/>
              <a:t>80.7% of employees </a:t>
            </a:r>
            <a:r>
              <a:rPr lang="en-US" sz="1800" i="0" dirty="0"/>
              <a:t>fall within the age range of </a:t>
            </a:r>
            <a:r>
              <a:rPr lang="en-US" sz="1800" b="1" i="0" dirty="0"/>
              <a:t>33 to 52</a:t>
            </a:r>
            <a:r>
              <a:rPr lang="en-US" b="1" i="0" dirty="0"/>
              <a:t>.</a:t>
            </a:r>
            <a:endParaRPr lang="en-US" sz="1800" b="1" i="0" dirty="0"/>
          </a:p>
        </p:txBody>
      </p:sp>
      <p:pic>
        <p:nvPicPr>
          <p:cNvPr id="7" name="Picture 6">
            <a:extLst>
              <a:ext uri="{FF2B5EF4-FFF2-40B4-BE49-F238E27FC236}">
                <a16:creationId xmlns:a16="http://schemas.microsoft.com/office/drawing/2014/main" id="{99560836-D3CD-4950-9FEE-0D132A766474}"/>
              </a:ext>
            </a:extLst>
          </p:cNvPr>
          <p:cNvPicPr>
            <a:picLocks noChangeAspect="1"/>
          </p:cNvPicPr>
          <p:nvPr/>
        </p:nvPicPr>
        <p:blipFill>
          <a:blip r:embed="rId3"/>
          <a:stretch>
            <a:fillRect/>
          </a:stretch>
        </p:blipFill>
        <p:spPr>
          <a:xfrm>
            <a:off x="6156514" y="755470"/>
            <a:ext cx="4287367" cy="4141391"/>
          </a:xfrm>
          <a:prstGeom prst="rect">
            <a:avLst/>
          </a:prstGeom>
        </p:spPr>
      </p:pic>
      <p:sp>
        <p:nvSpPr>
          <p:cNvPr id="6" name="TextBox 5">
            <a:extLst>
              <a:ext uri="{FF2B5EF4-FFF2-40B4-BE49-F238E27FC236}">
                <a16:creationId xmlns:a16="http://schemas.microsoft.com/office/drawing/2014/main" id="{9FF46417-C570-493C-8DFC-D58C15DA3698}"/>
              </a:ext>
            </a:extLst>
          </p:cNvPr>
          <p:cNvSpPr txBox="1"/>
          <p:nvPr/>
        </p:nvSpPr>
        <p:spPr>
          <a:xfrm>
            <a:off x="4792890" y="86723"/>
            <a:ext cx="2606219" cy="292388"/>
          </a:xfrm>
          <a:prstGeom prst="rect">
            <a:avLst/>
          </a:prstGeom>
          <a:noFill/>
        </p:spPr>
        <p:txBody>
          <a:bodyPr wrap="square" lIns="0" tIns="0" rIns="0" bIns="0" rtlCol="0">
            <a:spAutoFit/>
          </a:bodyPr>
          <a:lstStyle/>
          <a:p>
            <a:r>
              <a:rPr lang="en-US" sz="1900" b="1" i="1" dirty="0">
                <a:solidFill>
                  <a:srgbClr val="002060"/>
                </a:solidFill>
                <a:cs typeface="Segoe UI" panose="020B0502040204020203" pitchFamily="34" charset="0"/>
              </a:rPr>
              <a:t>DEMOGRAPHIC ANALYSIS</a:t>
            </a:r>
          </a:p>
        </p:txBody>
      </p:sp>
      <p:sp>
        <p:nvSpPr>
          <p:cNvPr id="8" name="Diamond 7">
            <a:extLst>
              <a:ext uri="{FF2B5EF4-FFF2-40B4-BE49-F238E27FC236}">
                <a16:creationId xmlns:a16="http://schemas.microsoft.com/office/drawing/2014/main" id="{418E90D7-8FF7-4168-A510-A848916E5EFE}"/>
              </a:ext>
            </a:extLst>
          </p:cNvPr>
          <p:cNvSpPr/>
          <p:nvPr/>
        </p:nvSpPr>
        <p:spPr>
          <a:xfrm>
            <a:off x="7408976" y="154438"/>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8D3C9FDE-4E2B-45B6-83A0-A2F8A5564DA0}"/>
              </a:ext>
            </a:extLst>
          </p:cNvPr>
          <p:cNvSpPr/>
          <p:nvPr/>
        </p:nvSpPr>
        <p:spPr>
          <a:xfrm>
            <a:off x="4562313" y="154438"/>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16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98F7CC-851C-4AEB-9EEC-CBC0FF6BABEC}"/>
              </a:ext>
            </a:extLst>
          </p:cNvPr>
          <p:cNvPicPr>
            <a:picLocks noChangeAspect="1"/>
          </p:cNvPicPr>
          <p:nvPr/>
        </p:nvPicPr>
        <p:blipFill>
          <a:blip r:embed="rId2"/>
          <a:stretch>
            <a:fillRect/>
          </a:stretch>
        </p:blipFill>
        <p:spPr>
          <a:xfrm>
            <a:off x="101492" y="1251027"/>
            <a:ext cx="5994508" cy="3593916"/>
          </a:xfrm>
          <a:prstGeom prst="rect">
            <a:avLst/>
          </a:prstGeom>
        </p:spPr>
      </p:pic>
      <p:sp>
        <p:nvSpPr>
          <p:cNvPr id="9" name="Diamond 8">
            <a:extLst>
              <a:ext uri="{FF2B5EF4-FFF2-40B4-BE49-F238E27FC236}">
                <a16:creationId xmlns:a16="http://schemas.microsoft.com/office/drawing/2014/main" id="{8F8F4C79-FED3-45E4-B34E-3F821E9C8644}"/>
              </a:ext>
            </a:extLst>
          </p:cNvPr>
          <p:cNvSpPr/>
          <p:nvPr/>
        </p:nvSpPr>
        <p:spPr>
          <a:xfrm>
            <a:off x="7253349" y="205695"/>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iamond 9">
            <a:extLst>
              <a:ext uri="{FF2B5EF4-FFF2-40B4-BE49-F238E27FC236}">
                <a16:creationId xmlns:a16="http://schemas.microsoft.com/office/drawing/2014/main" id="{6160B19D-C1A4-4734-86AE-9726278BBBEC}"/>
              </a:ext>
            </a:extLst>
          </p:cNvPr>
          <p:cNvSpPr/>
          <p:nvPr/>
        </p:nvSpPr>
        <p:spPr>
          <a:xfrm>
            <a:off x="4559086" y="205695"/>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715F547-06C9-443F-8623-3EDCF85CDF73}"/>
              </a:ext>
            </a:extLst>
          </p:cNvPr>
          <p:cNvSpPr txBox="1"/>
          <p:nvPr/>
        </p:nvSpPr>
        <p:spPr>
          <a:xfrm>
            <a:off x="4789663" y="137980"/>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
        <p:nvSpPr>
          <p:cNvPr id="12" name="TextBox 11">
            <a:extLst>
              <a:ext uri="{FF2B5EF4-FFF2-40B4-BE49-F238E27FC236}">
                <a16:creationId xmlns:a16="http://schemas.microsoft.com/office/drawing/2014/main" id="{7B0735E4-33AD-4331-8CE6-220EDEBCCDE7}"/>
              </a:ext>
            </a:extLst>
          </p:cNvPr>
          <p:cNvSpPr txBox="1"/>
          <p:nvPr/>
        </p:nvSpPr>
        <p:spPr>
          <a:xfrm>
            <a:off x="1696384" y="5549061"/>
            <a:ext cx="8799231" cy="58477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900" i="0" dirty="0"/>
              <a:t>The overall satisfaction rates across all departments are generally high. However, three departments—</a:t>
            </a:r>
            <a:r>
              <a:rPr lang="en-US" sz="1900" b="1" i="0" dirty="0"/>
              <a:t>Admin Office, Production, and Sales  </a:t>
            </a:r>
            <a:r>
              <a:rPr lang="en-US" sz="1900" i="0" dirty="0"/>
              <a:t>demonstrate lower satisfaction rates.</a:t>
            </a:r>
            <a:endParaRPr lang="en-US" sz="1900" b="1" i="0" dirty="0"/>
          </a:p>
        </p:txBody>
      </p:sp>
      <p:pic>
        <p:nvPicPr>
          <p:cNvPr id="16" name="Picture 15">
            <a:extLst>
              <a:ext uri="{FF2B5EF4-FFF2-40B4-BE49-F238E27FC236}">
                <a16:creationId xmlns:a16="http://schemas.microsoft.com/office/drawing/2014/main" id="{5FA97335-7D3B-41B8-BFB9-91FAF861B653}"/>
              </a:ext>
            </a:extLst>
          </p:cNvPr>
          <p:cNvPicPr>
            <a:picLocks noChangeAspect="1"/>
          </p:cNvPicPr>
          <p:nvPr/>
        </p:nvPicPr>
        <p:blipFill>
          <a:blip r:embed="rId3"/>
          <a:stretch>
            <a:fillRect/>
          </a:stretch>
        </p:blipFill>
        <p:spPr>
          <a:xfrm>
            <a:off x="6553200" y="1251027"/>
            <a:ext cx="5005039" cy="3708432"/>
          </a:xfrm>
          <a:prstGeom prst="rect">
            <a:avLst/>
          </a:prstGeom>
        </p:spPr>
      </p:pic>
    </p:spTree>
    <p:extLst>
      <p:ext uri="{BB962C8B-B14F-4D97-AF65-F5344CB8AC3E}">
        <p14:creationId xmlns:p14="http://schemas.microsoft.com/office/powerpoint/2010/main" val="310852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8E8418-1B6A-4B93-A800-898D84502F75}"/>
              </a:ext>
            </a:extLst>
          </p:cNvPr>
          <p:cNvPicPr>
            <a:picLocks noChangeAspect="1"/>
          </p:cNvPicPr>
          <p:nvPr/>
        </p:nvPicPr>
        <p:blipFill>
          <a:blip r:embed="rId2"/>
          <a:stretch>
            <a:fillRect/>
          </a:stretch>
        </p:blipFill>
        <p:spPr>
          <a:xfrm>
            <a:off x="333202" y="1272777"/>
            <a:ext cx="6030653" cy="3928276"/>
          </a:xfrm>
          <a:prstGeom prst="rect">
            <a:avLst/>
          </a:prstGeom>
        </p:spPr>
      </p:pic>
      <p:sp>
        <p:nvSpPr>
          <p:cNvPr id="7" name="TextBox 6">
            <a:extLst>
              <a:ext uri="{FF2B5EF4-FFF2-40B4-BE49-F238E27FC236}">
                <a16:creationId xmlns:a16="http://schemas.microsoft.com/office/drawing/2014/main" id="{4673DCA8-3BEF-45A5-BCBC-371E7C845A1D}"/>
              </a:ext>
            </a:extLst>
          </p:cNvPr>
          <p:cNvSpPr txBox="1"/>
          <p:nvPr/>
        </p:nvSpPr>
        <p:spPr>
          <a:xfrm>
            <a:off x="1361440" y="5658466"/>
            <a:ext cx="8845250"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overall Engagement survey rates across all departments are generally high. However, three departments—</a:t>
            </a:r>
            <a:r>
              <a:rPr lang="en-US" sz="1800" b="1" i="0" dirty="0"/>
              <a:t>Admin Office, Production, and Sales</a:t>
            </a:r>
            <a:r>
              <a:rPr lang="en-US" sz="1800" i="0" dirty="0"/>
              <a:t>—demonstrate lower satisfaction rates.</a:t>
            </a:r>
            <a:endParaRPr lang="en-US" sz="1800" b="1" i="0" dirty="0"/>
          </a:p>
        </p:txBody>
      </p:sp>
      <p:sp>
        <p:nvSpPr>
          <p:cNvPr id="5" name="Diamond 4">
            <a:extLst>
              <a:ext uri="{FF2B5EF4-FFF2-40B4-BE49-F238E27FC236}">
                <a16:creationId xmlns:a16="http://schemas.microsoft.com/office/drawing/2014/main" id="{E29B7D9B-BEB8-48DF-BEC9-4824424B12F8}"/>
              </a:ext>
            </a:extLst>
          </p:cNvPr>
          <p:cNvSpPr/>
          <p:nvPr/>
        </p:nvSpPr>
        <p:spPr>
          <a:xfrm>
            <a:off x="7450573" y="160872"/>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iamond 5">
            <a:extLst>
              <a:ext uri="{FF2B5EF4-FFF2-40B4-BE49-F238E27FC236}">
                <a16:creationId xmlns:a16="http://schemas.microsoft.com/office/drawing/2014/main" id="{A380B6B2-B72A-4558-97BB-DB0E5C4DF162}"/>
              </a:ext>
            </a:extLst>
          </p:cNvPr>
          <p:cNvSpPr/>
          <p:nvPr/>
        </p:nvSpPr>
        <p:spPr>
          <a:xfrm>
            <a:off x="4756310" y="160872"/>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3E26508-77EC-4DFD-B0DD-60EE9EEADEA0}"/>
              </a:ext>
            </a:extLst>
          </p:cNvPr>
          <p:cNvSpPr txBox="1"/>
          <p:nvPr/>
        </p:nvSpPr>
        <p:spPr>
          <a:xfrm>
            <a:off x="4986887" y="93157"/>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pic>
        <p:nvPicPr>
          <p:cNvPr id="3" name="Picture 2">
            <a:extLst>
              <a:ext uri="{FF2B5EF4-FFF2-40B4-BE49-F238E27FC236}">
                <a16:creationId xmlns:a16="http://schemas.microsoft.com/office/drawing/2014/main" id="{B2630BFB-63AE-4DD9-A1B2-205ADA822CA1}"/>
              </a:ext>
            </a:extLst>
          </p:cNvPr>
          <p:cNvPicPr>
            <a:picLocks noChangeAspect="1"/>
          </p:cNvPicPr>
          <p:nvPr/>
        </p:nvPicPr>
        <p:blipFill>
          <a:blip r:embed="rId3"/>
          <a:stretch>
            <a:fillRect/>
          </a:stretch>
        </p:blipFill>
        <p:spPr>
          <a:xfrm>
            <a:off x="6704501" y="1299301"/>
            <a:ext cx="4663844" cy="3513124"/>
          </a:xfrm>
          <a:prstGeom prst="rect">
            <a:avLst/>
          </a:prstGeom>
        </p:spPr>
      </p:pic>
    </p:spTree>
    <p:extLst>
      <p:ext uri="{BB962C8B-B14F-4D97-AF65-F5344CB8AC3E}">
        <p14:creationId xmlns:p14="http://schemas.microsoft.com/office/powerpoint/2010/main" val="65143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6685DE-A481-4794-B36D-77E3C9D76DE3}"/>
              </a:ext>
            </a:extLst>
          </p:cNvPr>
          <p:cNvPicPr>
            <a:picLocks noChangeAspect="1"/>
          </p:cNvPicPr>
          <p:nvPr/>
        </p:nvPicPr>
        <p:blipFill>
          <a:blip r:embed="rId2"/>
          <a:stretch>
            <a:fillRect/>
          </a:stretch>
        </p:blipFill>
        <p:spPr>
          <a:xfrm>
            <a:off x="2516684" y="745349"/>
            <a:ext cx="7158631" cy="4932895"/>
          </a:xfrm>
          <a:prstGeom prst="rect">
            <a:avLst/>
          </a:prstGeom>
        </p:spPr>
      </p:pic>
      <p:sp>
        <p:nvSpPr>
          <p:cNvPr id="9" name="TextBox 8">
            <a:extLst>
              <a:ext uri="{FF2B5EF4-FFF2-40B4-BE49-F238E27FC236}">
                <a16:creationId xmlns:a16="http://schemas.microsoft.com/office/drawing/2014/main" id="{1F449D59-5F59-475F-BE33-6B6ABDEAFDE0}"/>
              </a:ext>
            </a:extLst>
          </p:cNvPr>
          <p:cNvSpPr txBox="1"/>
          <p:nvPr/>
        </p:nvSpPr>
        <p:spPr>
          <a:xfrm>
            <a:off x="1838960" y="5908510"/>
            <a:ext cx="8524239"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main Termination reason for </a:t>
            </a:r>
            <a:r>
              <a:rPr lang="en-US" sz="1800" b="1" i="0" dirty="0"/>
              <a:t>Production, Sales and Software Engineering </a:t>
            </a:r>
            <a:r>
              <a:rPr lang="en-US" sz="1800" i="0" dirty="0"/>
              <a:t>departments are </a:t>
            </a:r>
            <a:r>
              <a:rPr lang="en-US" sz="1800" b="1" i="0" dirty="0"/>
              <a:t>another position</a:t>
            </a:r>
            <a:r>
              <a:rPr lang="en-US" sz="1800" i="0" dirty="0"/>
              <a:t>. Other Termination reasons are </a:t>
            </a:r>
            <a:r>
              <a:rPr lang="en-US" sz="1800" b="1" i="0" dirty="0"/>
              <a:t>unhappy</a:t>
            </a:r>
            <a:r>
              <a:rPr lang="en-US" sz="1800" i="0" dirty="0"/>
              <a:t>, </a:t>
            </a:r>
            <a:r>
              <a:rPr lang="en-US" sz="1800" b="1" i="0" dirty="0"/>
              <a:t>performance</a:t>
            </a:r>
            <a:r>
              <a:rPr lang="en-US" sz="1800" i="0" dirty="0"/>
              <a:t> and </a:t>
            </a:r>
            <a:r>
              <a:rPr lang="en-US" sz="1800" b="1" i="0" dirty="0"/>
              <a:t>hours</a:t>
            </a:r>
            <a:r>
              <a:rPr lang="en-US" sz="1800" i="0" dirty="0"/>
              <a:t>.</a:t>
            </a:r>
            <a:endParaRPr lang="en-US" sz="1800" dirty="0"/>
          </a:p>
        </p:txBody>
      </p:sp>
      <p:sp>
        <p:nvSpPr>
          <p:cNvPr id="4" name="Diamond 3">
            <a:extLst>
              <a:ext uri="{FF2B5EF4-FFF2-40B4-BE49-F238E27FC236}">
                <a16:creationId xmlns:a16="http://schemas.microsoft.com/office/drawing/2014/main" id="{46618E96-3B1E-47AA-ADCD-C04BD7FEE933}"/>
              </a:ext>
            </a:extLst>
          </p:cNvPr>
          <p:cNvSpPr/>
          <p:nvPr/>
        </p:nvSpPr>
        <p:spPr>
          <a:xfrm>
            <a:off x="7332776" y="17081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35503AF1-4699-4EC8-AFBC-E892495C5F0C}"/>
              </a:ext>
            </a:extLst>
          </p:cNvPr>
          <p:cNvSpPr/>
          <p:nvPr/>
        </p:nvSpPr>
        <p:spPr>
          <a:xfrm>
            <a:off x="4638513" y="17081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B48652D-B3D9-40C6-8B24-A702F94EA036}"/>
              </a:ext>
            </a:extLst>
          </p:cNvPr>
          <p:cNvSpPr txBox="1"/>
          <p:nvPr/>
        </p:nvSpPr>
        <p:spPr>
          <a:xfrm>
            <a:off x="4869090" y="103104"/>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Tree>
    <p:extLst>
      <p:ext uri="{BB962C8B-B14F-4D97-AF65-F5344CB8AC3E}">
        <p14:creationId xmlns:p14="http://schemas.microsoft.com/office/powerpoint/2010/main" val="169421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479538-0C7B-4061-B63B-EC213C60C8EB}"/>
              </a:ext>
            </a:extLst>
          </p:cNvPr>
          <p:cNvSpPr txBox="1"/>
          <p:nvPr/>
        </p:nvSpPr>
        <p:spPr>
          <a:xfrm>
            <a:off x="1833880" y="5343734"/>
            <a:ext cx="9506473" cy="101566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br>
              <a:rPr lang="en-US" sz="1800" dirty="0"/>
            </a:br>
            <a:r>
              <a:rPr lang="en-US" i="0" dirty="0"/>
              <a:t>The majority of the workforce is currently </a:t>
            </a:r>
            <a:r>
              <a:rPr lang="en-US" b="1" i="0" dirty="0"/>
              <a:t>active. </a:t>
            </a:r>
            <a:r>
              <a:rPr lang="en-US" i="0" dirty="0"/>
              <a:t>Additionally, </a:t>
            </a:r>
            <a:r>
              <a:rPr lang="en-US" b="1" i="0" dirty="0"/>
              <a:t>voluntary terminations </a:t>
            </a:r>
            <a:r>
              <a:rPr lang="en-US" i="0" dirty="0"/>
              <a:t>often occur due to reasons such as </a:t>
            </a:r>
            <a:r>
              <a:rPr lang="en-US" b="1" i="0" dirty="0"/>
              <a:t>pursuing another position</a:t>
            </a:r>
            <a:r>
              <a:rPr lang="en-US" i="0" dirty="0"/>
              <a:t>, </a:t>
            </a:r>
            <a:r>
              <a:rPr lang="en-US" b="1" i="0" dirty="0"/>
              <a:t>experiencing dissatisfaction</a:t>
            </a:r>
            <a:r>
              <a:rPr lang="en-US" i="0" dirty="0"/>
              <a:t>, or </a:t>
            </a:r>
            <a:r>
              <a:rPr lang="en-US" b="1" i="0" dirty="0"/>
              <a:t>seeking higher compensation</a:t>
            </a:r>
            <a:r>
              <a:rPr lang="en-US" i="0" dirty="0"/>
              <a:t>. In cases of </a:t>
            </a:r>
            <a:r>
              <a:rPr lang="en-US" b="1" i="0" dirty="0"/>
              <a:t>termination for cause</a:t>
            </a:r>
            <a:r>
              <a:rPr lang="en-US" i="0" dirty="0"/>
              <a:t>, reasons include issues related to </a:t>
            </a:r>
            <a:r>
              <a:rPr lang="en-US" b="1" i="0" dirty="0"/>
              <a:t>attendance</a:t>
            </a:r>
            <a:r>
              <a:rPr lang="en-US" i="0" dirty="0"/>
              <a:t>, </a:t>
            </a:r>
            <a:r>
              <a:rPr lang="en-US" b="1" i="0" dirty="0"/>
              <a:t>performance</a:t>
            </a:r>
            <a:r>
              <a:rPr lang="en-US" i="0" dirty="0"/>
              <a:t>, and instances </a:t>
            </a:r>
            <a:r>
              <a:rPr lang="en-US" b="1" i="0" dirty="0"/>
              <a:t>of no-call, no-show</a:t>
            </a:r>
            <a:r>
              <a:rPr lang="en-US" i="0" dirty="0"/>
              <a:t>.</a:t>
            </a:r>
            <a:endParaRPr lang="en-US" sz="1800" dirty="0"/>
          </a:p>
        </p:txBody>
      </p:sp>
      <p:pic>
        <p:nvPicPr>
          <p:cNvPr id="7" name="Picture 6">
            <a:extLst>
              <a:ext uri="{FF2B5EF4-FFF2-40B4-BE49-F238E27FC236}">
                <a16:creationId xmlns:a16="http://schemas.microsoft.com/office/drawing/2014/main" id="{9A1283F1-C50E-4A88-8711-C177B064AB1E}"/>
              </a:ext>
            </a:extLst>
          </p:cNvPr>
          <p:cNvPicPr>
            <a:picLocks noChangeAspect="1"/>
          </p:cNvPicPr>
          <p:nvPr/>
        </p:nvPicPr>
        <p:blipFill>
          <a:blip r:embed="rId2"/>
          <a:stretch>
            <a:fillRect/>
          </a:stretch>
        </p:blipFill>
        <p:spPr>
          <a:xfrm>
            <a:off x="0" y="785910"/>
            <a:ext cx="12192000" cy="4557824"/>
          </a:xfrm>
          <a:prstGeom prst="rect">
            <a:avLst/>
          </a:prstGeom>
        </p:spPr>
      </p:pic>
      <p:sp>
        <p:nvSpPr>
          <p:cNvPr id="8" name="Diamond 7">
            <a:extLst>
              <a:ext uri="{FF2B5EF4-FFF2-40B4-BE49-F238E27FC236}">
                <a16:creationId xmlns:a16="http://schemas.microsoft.com/office/drawing/2014/main" id="{EC0C4912-9CB3-425F-802B-53D47EAE67B4}"/>
              </a:ext>
            </a:extLst>
          </p:cNvPr>
          <p:cNvSpPr/>
          <p:nvPr/>
        </p:nvSpPr>
        <p:spPr>
          <a:xfrm>
            <a:off x="7513326" y="178800"/>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761EBC54-A3BB-444B-A39B-62B7191219BE}"/>
              </a:ext>
            </a:extLst>
          </p:cNvPr>
          <p:cNvSpPr/>
          <p:nvPr/>
        </p:nvSpPr>
        <p:spPr>
          <a:xfrm>
            <a:off x="4819063" y="178800"/>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3E8F815-5F00-4BE1-96D9-3AF0243C0871}"/>
              </a:ext>
            </a:extLst>
          </p:cNvPr>
          <p:cNvSpPr txBox="1"/>
          <p:nvPr/>
        </p:nvSpPr>
        <p:spPr>
          <a:xfrm>
            <a:off x="5049640" y="111085"/>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Tree>
    <p:extLst>
      <p:ext uri="{BB962C8B-B14F-4D97-AF65-F5344CB8AC3E}">
        <p14:creationId xmlns:p14="http://schemas.microsoft.com/office/powerpoint/2010/main" val="136505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022BD6-D376-4E11-A94A-E49912F4A87A}"/>
              </a:ext>
            </a:extLst>
          </p:cNvPr>
          <p:cNvSpPr txBox="1"/>
          <p:nvPr/>
        </p:nvSpPr>
        <p:spPr>
          <a:xfrm>
            <a:off x="1743594" y="5649891"/>
            <a:ext cx="8704811"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br>
              <a:rPr lang="en-US" sz="1800" dirty="0"/>
            </a:br>
            <a:r>
              <a:rPr lang="en-US" sz="1800" i="0" dirty="0"/>
              <a:t>The company employs individuals primarily through three major recruitment sources: </a:t>
            </a:r>
            <a:r>
              <a:rPr lang="en-US" sz="1800" b="1" i="0" dirty="0"/>
              <a:t>Indeed</a:t>
            </a:r>
            <a:r>
              <a:rPr lang="en-US" sz="1800" i="0" dirty="0"/>
              <a:t>, </a:t>
            </a:r>
            <a:r>
              <a:rPr lang="en-US" sz="1800" b="1" i="0" dirty="0"/>
              <a:t>LinkedIn</a:t>
            </a:r>
            <a:r>
              <a:rPr lang="en-US" sz="1800" i="0" dirty="0"/>
              <a:t>, and </a:t>
            </a:r>
            <a:r>
              <a:rPr lang="en-US" sz="1800" b="1" i="0" dirty="0"/>
              <a:t>Google Search</a:t>
            </a:r>
            <a:r>
              <a:rPr lang="en-US" sz="1800" i="0" dirty="0"/>
              <a:t>.</a:t>
            </a:r>
            <a:endParaRPr lang="en-US" sz="1800" dirty="0"/>
          </a:p>
        </p:txBody>
      </p:sp>
      <p:pic>
        <p:nvPicPr>
          <p:cNvPr id="9" name="Picture 8">
            <a:extLst>
              <a:ext uri="{FF2B5EF4-FFF2-40B4-BE49-F238E27FC236}">
                <a16:creationId xmlns:a16="http://schemas.microsoft.com/office/drawing/2014/main" id="{453A1807-37EA-4008-B440-8D5696710A57}"/>
              </a:ext>
            </a:extLst>
          </p:cNvPr>
          <p:cNvPicPr>
            <a:picLocks noChangeAspect="1"/>
          </p:cNvPicPr>
          <p:nvPr/>
        </p:nvPicPr>
        <p:blipFill>
          <a:blip r:embed="rId2"/>
          <a:stretch>
            <a:fillRect/>
          </a:stretch>
        </p:blipFill>
        <p:spPr>
          <a:xfrm>
            <a:off x="254764" y="1306646"/>
            <a:ext cx="11682472" cy="4244708"/>
          </a:xfrm>
          <a:prstGeom prst="rect">
            <a:avLst/>
          </a:prstGeom>
        </p:spPr>
      </p:pic>
      <p:sp>
        <p:nvSpPr>
          <p:cNvPr id="10" name="Diamond 9">
            <a:extLst>
              <a:ext uri="{FF2B5EF4-FFF2-40B4-BE49-F238E27FC236}">
                <a16:creationId xmlns:a16="http://schemas.microsoft.com/office/drawing/2014/main" id="{1EE93F3F-25EE-42E8-9C7D-8A78EFD9375B}"/>
              </a:ext>
            </a:extLst>
          </p:cNvPr>
          <p:cNvSpPr/>
          <p:nvPr/>
        </p:nvSpPr>
        <p:spPr>
          <a:xfrm>
            <a:off x="7190597" y="15243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a:extLst>
              <a:ext uri="{FF2B5EF4-FFF2-40B4-BE49-F238E27FC236}">
                <a16:creationId xmlns:a16="http://schemas.microsoft.com/office/drawing/2014/main" id="{C932E6AA-83B3-4A2B-BA64-24FBA899006F}"/>
              </a:ext>
            </a:extLst>
          </p:cNvPr>
          <p:cNvSpPr/>
          <p:nvPr/>
        </p:nvSpPr>
        <p:spPr>
          <a:xfrm>
            <a:off x="4496334" y="15243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4DE710C-2075-4362-9A10-D7FCAE42F05B}"/>
              </a:ext>
            </a:extLst>
          </p:cNvPr>
          <p:cNvSpPr txBox="1"/>
          <p:nvPr/>
        </p:nvSpPr>
        <p:spPr>
          <a:xfrm>
            <a:off x="4726911" y="84724"/>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Tree>
    <p:extLst>
      <p:ext uri="{BB962C8B-B14F-4D97-AF65-F5344CB8AC3E}">
        <p14:creationId xmlns:p14="http://schemas.microsoft.com/office/powerpoint/2010/main" val="321405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478667" y="1908908"/>
            <a:ext cx="5506759" cy="2121083"/>
            <a:chOff x="513725" y="1763966"/>
            <a:chExt cx="4529340" cy="212108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763966"/>
              <a:ext cx="4279112" cy="307777"/>
              <a:chOff x="518433" y="1923043"/>
              <a:chExt cx="4279112" cy="30777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261350" y="1923043"/>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INTRODUCTION</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3725" y="2405291"/>
              <a:ext cx="4529340" cy="615553"/>
              <a:chOff x="513725" y="2347429"/>
              <a:chExt cx="4529340" cy="61555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3725" y="243175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244470" y="2347429"/>
                <a:ext cx="3798595" cy="615553"/>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DESCRIPTIVE STATISTICS OF RELEVANT FIELDS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3725" y="3014021"/>
              <a:ext cx="4236410" cy="307777"/>
              <a:chOff x="513725" y="2753145"/>
              <a:chExt cx="4236410" cy="30777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3725" y="279088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213940" y="2753145"/>
                <a:ext cx="3536195"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SALARY - ORIENTED ANALYSIS</a:t>
                </a:r>
              </a:p>
            </p:txBody>
          </p:sp>
        </p:grpSp>
        <p:sp>
          <p:nvSpPr>
            <p:cNvPr id="13" name="Rectangle: Rounded Corners 12">
              <a:extLst>
                <a:ext uri="{FF2B5EF4-FFF2-40B4-BE49-F238E27FC236}">
                  <a16:creationId xmlns:a16="http://schemas.microsoft.com/office/drawing/2014/main" id="{64E3D015-D1E6-40C0-B820-5D2B0144652D}"/>
                </a:ext>
              </a:extLst>
            </p:cNvPr>
            <p:cNvSpPr/>
            <p:nvPr/>
          </p:nvSpPr>
          <p:spPr>
            <a:xfrm>
              <a:off x="513725" y="365275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37" name="Rectangle 36">
            <a:extLst>
              <a:ext uri="{FF2B5EF4-FFF2-40B4-BE49-F238E27FC236}">
                <a16:creationId xmlns:a16="http://schemas.microsoft.com/office/drawing/2014/main" id="{C287654B-B024-4F46-BA4C-6A8B0821AB94}"/>
              </a:ext>
            </a:extLst>
          </p:cNvPr>
          <p:cNvSpPr/>
          <p:nvPr/>
        </p:nvSpPr>
        <p:spPr>
          <a:xfrm>
            <a:off x="1329987" y="3746364"/>
            <a:ext cx="4299296"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DEMOGRAPHIC - ORIENTED ANALYSIS</a:t>
            </a:r>
          </a:p>
        </p:txBody>
      </p:sp>
      <p:sp>
        <p:nvSpPr>
          <p:cNvPr id="38" name="Rectangle: Rounded Corners 37">
            <a:extLst>
              <a:ext uri="{FF2B5EF4-FFF2-40B4-BE49-F238E27FC236}">
                <a16:creationId xmlns:a16="http://schemas.microsoft.com/office/drawing/2014/main" id="{2A88EF91-B21A-4757-8F11-F3E742D7DF2D}"/>
              </a:ext>
            </a:extLst>
          </p:cNvPr>
          <p:cNvSpPr/>
          <p:nvPr/>
        </p:nvSpPr>
        <p:spPr>
          <a:xfrm>
            <a:off x="478667" y="4340057"/>
            <a:ext cx="539318"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773006-342F-44BA-9AE3-A6C852F29E7F}"/>
              </a:ext>
            </a:extLst>
          </p:cNvPr>
          <p:cNvSpPr/>
          <p:nvPr/>
        </p:nvSpPr>
        <p:spPr>
          <a:xfrm>
            <a:off x="1309129" y="4302316"/>
            <a:ext cx="4299296"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DEPARTMENT- ORIENTED ANALYSIS</a:t>
            </a:r>
          </a:p>
        </p:txBody>
      </p:sp>
      <p:sp>
        <p:nvSpPr>
          <p:cNvPr id="40" name="Rectangle: Rounded Corners 39">
            <a:extLst>
              <a:ext uri="{FF2B5EF4-FFF2-40B4-BE49-F238E27FC236}">
                <a16:creationId xmlns:a16="http://schemas.microsoft.com/office/drawing/2014/main" id="{2A43520A-BCF7-4F7A-91C8-3AFF7645E48A}"/>
              </a:ext>
            </a:extLst>
          </p:cNvPr>
          <p:cNvSpPr/>
          <p:nvPr/>
        </p:nvSpPr>
        <p:spPr>
          <a:xfrm>
            <a:off x="487915" y="4825184"/>
            <a:ext cx="539318"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E578E5B-E38E-443A-91B2-5FACC925C74C}"/>
              </a:ext>
            </a:extLst>
          </p:cNvPr>
          <p:cNvSpPr/>
          <p:nvPr/>
        </p:nvSpPr>
        <p:spPr>
          <a:xfrm>
            <a:off x="1314235" y="4804287"/>
            <a:ext cx="4299296" cy="307777"/>
          </a:xfrm>
          <a:prstGeom prst="rect">
            <a:avLst/>
          </a:prstGeom>
        </p:spPr>
        <p:txBody>
          <a:bodyPr wrap="square" lIns="0" tIns="0" rIns="0" bIns="0">
            <a:spAutoFit/>
          </a:bodyPr>
          <a:lstStyle/>
          <a:p>
            <a:r>
              <a:rPr lang="en-US" sz="2000" b="1" i="1" dirty="0">
                <a:solidFill>
                  <a:srgbClr val="002060"/>
                </a:solidFill>
                <a:latin typeface="+mj-lt"/>
                <a:cs typeface="Segoe UI" panose="020B0502040204020203" pitchFamily="34" charset="0"/>
              </a:rPr>
              <a:t>SUMMARY</a:t>
            </a:r>
          </a:p>
        </p:txBody>
      </p:sp>
    </p:spTree>
    <p:extLst>
      <p:ext uri="{BB962C8B-B14F-4D97-AF65-F5344CB8AC3E}">
        <p14:creationId xmlns:p14="http://schemas.microsoft.com/office/powerpoint/2010/main" val="28552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D98F80-1F46-496D-9777-5D2CDA21DA5B}"/>
              </a:ext>
            </a:extLst>
          </p:cNvPr>
          <p:cNvPicPr>
            <a:picLocks noChangeAspect="1"/>
          </p:cNvPicPr>
          <p:nvPr/>
        </p:nvPicPr>
        <p:blipFill>
          <a:blip r:embed="rId2"/>
          <a:stretch>
            <a:fillRect/>
          </a:stretch>
        </p:blipFill>
        <p:spPr>
          <a:xfrm>
            <a:off x="929161" y="813039"/>
            <a:ext cx="10333678" cy="4629488"/>
          </a:xfrm>
          <a:prstGeom prst="rect">
            <a:avLst/>
          </a:prstGeom>
        </p:spPr>
      </p:pic>
      <p:sp>
        <p:nvSpPr>
          <p:cNvPr id="5" name="TextBox 4">
            <a:extLst>
              <a:ext uri="{FF2B5EF4-FFF2-40B4-BE49-F238E27FC236}">
                <a16:creationId xmlns:a16="http://schemas.microsoft.com/office/drawing/2014/main" id="{4C80C187-583B-4861-A488-9514FCCD65F2}"/>
              </a:ext>
            </a:extLst>
          </p:cNvPr>
          <p:cNvSpPr txBox="1"/>
          <p:nvPr/>
        </p:nvSpPr>
        <p:spPr>
          <a:xfrm>
            <a:off x="1743594" y="5649891"/>
            <a:ext cx="8704811" cy="110799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br>
              <a:rPr lang="en-US" sz="1800" dirty="0"/>
            </a:br>
            <a:r>
              <a:rPr lang="en-US" sz="1800" b="1" i="0" dirty="0"/>
              <a:t>Indeed</a:t>
            </a:r>
            <a:r>
              <a:rPr lang="en-US" sz="1800" i="0" dirty="0"/>
              <a:t> serves as the primary recruitment source for departments such </a:t>
            </a:r>
            <a:r>
              <a:rPr lang="en-US" sz="1800" b="1" i="0" dirty="0"/>
              <a:t>as IT/IS, Sales, Software Engineering</a:t>
            </a:r>
            <a:r>
              <a:rPr lang="en-US" sz="1800" i="0" dirty="0"/>
              <a:t>, and the </a:t>
            </a:r>
            <a:r>
              <a:rPr lang="en-US" sz="1800" b="1" i="0" dirty="0"/>
              <a:t>Executive Office</a:t>
            </a:r>
            <a:r>
              <a:rPr lang="en-US" sz="1800" i="0" dirty="0"/>
              <a:t>. Conversely, </a:t>
            </a:r>
            <a:r>
              <a:rPr lang="en-US" sz="1800" b="1" i="0" dirty="0"/>
              <a:t>LinkedIn</a:t>
            </a:r>
            <a:r>
              <a:rPr lang="en-US" sz="1800" i="0" dirty="0"/>
              <a:t> is the main source for the </a:t>
            </a:r>
            <a:r>
              <a:rPr lang="en-US" sz="1800" b="1" i="0" dirty="0"/>
              <a:t>Production</a:t>
            </a:r>
            <a:r>
              <a:rPr lang="en-US" sz="1800" i="0" dirty="0"/>
              <a:t> department, while </a:t>
            </a:r>
            <a:r>
              <a:rPr lang="en-US" sz="1800" b="1" i="0" dirty="0"/>
              <a:t>Diversity Job Fair </a:t>
            </a:r>
            <a:r>
              <a:rPr lang="en-US" sz="1800" i="0" dirty="0"/>
              <a:t>is the primary source for the </a:t>
            </a:r>
            <a:r>
              <a:rPr lang="en-US" sz="1800" b="1" i="0" dirty="0"/>
              <a:t>Admin Office</a:t>
            </a:r>
            <a:r>
              <a:rPr lang="en-US" sz="1800" i="0" dirty="0"/>
              <a:t>.</a:t>
            </a:r>
            <a:endParaRPr lang="en-US" sz="1800" dirty="0"/>
          </a:p>
        </p:txBody>
      </p:sp>
      <p:sp>
        <p:nvSpPr>
          <p:cNvPr id="6" name="Diamond 5">
            <a:extLst>
              <a:ext uri="{FF2B5EF4-FFF2-40B4-BE49-F238E27FC236}">
                <a16:creationId xmlns:a16="http://schemas.microsoft.com/office/drawing/2014/main" id="{695D2977-7280-42F1-B2FD-7BB46E8666F2}"/>
              </a:ext>
            </a:extLst>
          </p:cNvPr>
          <p:cNvSpPr/>
          <p:nvPr/>
        </p:nvSpPr>
        <p:spPr>
          <a:xfrm>
            <a:off x="7450573" y="167828"/>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iamond 6">
            <a:extLst>
              <a:ext uri="{FF2B5EF4-FFF2-40B4-BE49-F238E27FC236}">
                <a16:creationId xmlns:a16="http://schemas.microsoft.com/office/drawing/2014/main" id="{2143B82A-39BC-4160-89F9-937ED567B255}"/>
              </a:ext>
            </a:extLst>
          </p:cNvPr>
          <p:cNvSpPr/>
          <p:nvPr/>
        </p:nvSpPr>
        <p:spPr>
          <a:xfrm>
            <a:off x="4756310" y="167828"/>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56E1711-4980-4612-8AF1-A07F1DF77BC0}"/>
              </a:ext>
            </a:extLst>
          </p:cNvPr>
          <p:cNvSpPr txBox="1"/>
          <p:nvPr/>
        </p:nvSpPr>
        <p:spPr>
          <a:xfrm>
            <a:off x="4986887" y="100113"/>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Tree>
    <p:extLst>
      <p:ext uri="{BB962C8B-B14F-4D97-AF65-F5344CB8AC3E}">
        <p14:creationId xmlns:p14="http://schemas.microsoft.com/office/powerpoint/2010/main" val="27320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A12EB-FBE5-47BA-9922-79280EA9133F}"/>
              </a:ext>
            </a:extLst>
          </p:cNvPr>
          <p:cNvSpPr txBox="1"/>
          <p:nvPr/>
        </p:nvSpPr>
        <p:spPr>
          <a:xfrm>
            <a:off x="1743594" y="5649891"/>
            <a:ext cx="8704811" cy="27699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endParaRPr lang="en-US" sz="1800" dirty="0"/>
          </a:p>
        </p:txBody>
      </p:sp>
      <p:pic>
        <p:nvPicPr>
          <p:cNvPr id="7" name="Picture 6">
            <a:extLst>
              <a:ext uri="{FF2B5EF4-FFF2-40B4-BE49-F238E27FC236}">
                <a16:creationId xmlns:a16="http://schemas.microsoft.com/office/drawing/2014/main" id="{1748BFA8-BC32-433C-86CE-294D86C68572}"/>
              </a:ext>
            </a:extLst>
          </p:cNvPr>
          <p:cNvPicPr>
            <a:picLocks noChangeAspect="1"/>
          </p:cNvPicPr>
          <p:nvPr/>
        </p:nvPicPr>
        <p:blipFill>
          <a:blip r:embed="rId2"/>
          <a:stretch>
            <a:fillRect/>
          </a:stretch>
        </p:blipFill>
        <p:spPr>
          <a:xfrm>
            <a:off x="5854415" y="837062"/>
            <a:ext cx="5961989" cy="3621308"/>
          </a:xfrm>
          <a:prstGeom prst="rect">
            <a:avLst/>
          </a:prstGeom>
        </p:spPr>
      </p:pic>
      <p:sp>
        <p:nvSpPr>
          <p:cNvPr id="8" name="TextBox 7">
            <a:extLst>
              <a:ext uri="{FF2B5EF4-FFF2-40B4-BE49-F238E27FC236}">
                <a16:creationId xmlns:a16="http://schemas.microsoft.com/office/drawing/2014/main" id="{88521273-751A-4F51-BE27-5D51ED55E9A9}"/>
              </a:ext>
            </a:extLst>
          </p:cNvPr>
          <p:cNvSpPr txBox="1"/>
          <p:nvPr/>
        </p:nvSpPr>
        <p:spPr>
          <a:xfrm>
            <a:off x="1743594" y="5649891"/>
            <a:ext cx="8704811" cy="830997"/>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In general, there is a </a:t>
            </a:r>
            <a:r>
              <a:rPr lang="en-US" sz="1800" b="1" i="0" dirty="0"/>
              <a:t>favorable trend in performance scores</a:t>
            </a:r>
            <a:r>
              <a:rPr lang="en-US" sz="1800" i="0" dirty="0"/>
              <a:t>, with </a:t>
            </a:r>
            <a:r>
              <a:rPr lang="en-US" sz="1800" b="1" i="0" dirty="0"/>
              <a:t>78% meeting expectations </a:t>
            </a:r>
            <a:r>
              <a:rPr lang="en-US" sz="1800" i="0" dirty="0"/>
              <a:t>and nearly </a:t>
            </a:r>
            <a:r>
              <a:rPr lang="en-US" sz="1800" b="1" i="0" dirty="0"/>
              <a:t>12% exceeding </a:t>
            </a:r>
            <a:r>
              <a:rPr lang="en-US" sz="1800" i="0" dirty="0"/>
              <a:t>them. Moreover, departments like </a:t>
            </a:r>
            <a:r>
              <a:rPr lang="en-US" sz="1800" b="1" i="0" dirty="0"/>
              <a:t>Production and Sales </a:t>
            </a:r>
            <a:r>
              <a:rPr lang="en-US" sz="1800" i="0" dirty="0"/>
              <a:t>exhibit the </a:t>
            </a:r>
            <a:r>
              <a:rPr lang="en-US" sz="1800" b="1" i="0" dirty="0"/>
              <a:t>highest</a:t>
            </a:r>
            <a:r>
              <a:rPr lang="en-US" sz="1800" i="0" dirty="0"/>
              <a:t> utilization of </a:t>
            </a:r>
            <a:r>
              <a:rPr lang="en-US" sz="1800" b="1" i="0" dirty="0"/>
              <a:t>Performance Improvement Plans (PIPs).</a:t>
            </a:r>
            <a:endParaRPr lang="en-US" sz="1800" b="1" dirty="0"/>
          </a:p>
        </p:txBody>
      </p:sp>
      <p:pic>
        <p:nvPicPr>
          <p:cNvPr id="10" name="Picture 9">
            <a:extLst>
              <a:ext uri="{FF2B5EF4-FFF2-40B4-BE49-F238E27FC236}">
                <a16:creationId xmlns:a16="http://schemas.microsoft.com/office/drawing/2014/main" id="{E62ECF9F-335B-4B6E-9CE3-FA693081A941}"/>
              </a:ext>
            </a:extLst>
          </p:cNvPr>
          <p:cNvPicPr>
            <a:picLocks noChangeAspect="1"/>
          </p:cNvPicPr>
          <p:nvPr/>
        </p:nvPicPr>
        <p:blipFill>
          <a:blip r:embed="rId3"/>
          <a:stretch>
            <a:fillRect/>
          </a:stretch>
        </p:blipFill>
        <p:spPr>
          <a:xfrm>
            <a:off x="116541" y="837062"/>
            <a:ext cx="5737874" cy="3331526"/>
          </a:xfrm>
          <a:prstGeom prst="rect">
            <a:avLst/>
          </a:prstGeom>
        </p:spPr>
      </p:pic>
      <p:sp>
        <p:nvSpPr>
          <p:cNvPr id="12" name="Rectangle 2">
            <a:extLst>
              <a:ext uri="{FF2B5EF4-FFF2-40B4-BE49-F238E27FC236}">
                <a16:creationId xmlns:a16="http://schemas.microsoft.com/office/drawing/2014/main" id="{5D698CF2-F7EA-4BFA-B24C-C321EA3E6B8D}"/>
              </a:ext>
            </a:extLst>
          </p:cNvPr>
          <p:cNvSpPr>
            <a:spLocks noChangeArrowheads="1"/>
          </p:cNvSpPr>
          <p:nvPr/>
        </p:nvSpPr>
        <p:spPr bwMode="auto">
          <a:xfrm>
            <a:off x="0" y="0"/>
            <a:ext cx="3473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15668BD-A7AB-4CD2-9147-A04A68D8AA76}"/>
              </a:ext>
            </a:extLst>
          </p:cNvPr>
          <p:cNvSpPr>
            <a:spLocks noChangeArrowheads="1"/>
          </p:cNvSpPr>
          <p:nvPr/>
        </p:nvSpPr>
        <p:spPr bwMode="auto">
          <a:xfrm>
            <a:off x="152400" y="152400"/>
            <a:ext cx="3473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Diamond 14">
            <a:extLst>
              <a:ext uri="{FF2B5EF4-FFF2-40B4-BE49-F238E27FC236}">
                <a16:creationId xmlns:a16="http://schemas.microsoft.com/office/drawing/2014/main" id="{26A77271-B0B8-4DC5-8F29-6F86E4D4F80C}"/>
              </a:ext>
            </a:extLst>
          </p:cNvPr>
          <p:cNvSpPr/>
          <p:nvPr/>
        </p:nvSpPr>
        <p:spPr>
          <a:xfrm>
            <a:off x="7396785" y="15243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iamond 15">
            <a:extLst>
              <a:ext uri="{FF2B5EF4-FFF2-40B4-BE49-F238E27FC236}">
                <a16:creationId xmlns:a16="http://schemas.microsoft.com/office/drawing/2014/main" id="{83BA46B8-D0D2-417D-AE1F-DDA3822C01A9}"/>
              </a:ext>
            </a:extLst>
          </p:cNvPr>
          <p:cNvSpPr/>
          <p:nvPr/>
        </p:nvSpPr>
        <p:spPr>
          <a:xfrm>
            <a:off x="4702522" y="15243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856C33B-F96A-4A3B-9FD5-73C7DDC76D7A}"/>
              </a:ext>
            </a:extLst>
          </p:cNvPr>
          <p:cNvSpPr txBox="1"/>
          <p:nvPr/>
        </p:nvSpPr>
        <p:spPr>
          <a:xfrm>
            <a:off x="4933099" y="84724"/>
            <a:ext cx="2453819" cy="292388"/>
          </a:xfrm>
          <a:prstGeom prst="rect">
            <a:avLst/>
          </a:prstGeom>
          <a:noFill/>
        </p:spPr>
        <p:txBody>
          <a:bodyPr wrap="square" lIns="0" tIns="0" rIns="0" bIns="0" rtlCol="0">
            <a:spAutoFit/>
          </a:bodyPr>
          <a:lstStyle/>
          <a:p>
            <a:r>
              <a:rPr lang="en-US" b="1" i="1" dirty="0">
                <a:solidFill>
                  <a:srgbClr val="002060"/>
                </a:solidFill>
                <a:cs typeface="Segoe UI" panose="020B0502040204020203" pitchFamily="34" charset="0"/>
              </a:rPr>
              <a:t>DEPARTMENT </a:t>
            </a:r>
            <a:r>
              <a:rPr lang="en-US" sz="1900" b="1" i="1" dirty="0">
                <a:solidFill>
                  <a:srgbClr val="002060"/>
                </a:solidFill>
                <a:cs typeface="Segoe UI" panose="020B0502040204020203" pitchFamily="34" charset="0"/>
              </a:rPr>
              <a:t>ANALYSIS</a:t>
            </a:r>
          </a:p>
        </p:txBody>
      </p:sp>
    </p:spTree>
    <p:extLst>
      <p:ext uri="{BB962C8B-B14F-4D97-AF65-F5344CB8AC3E}">
        <p14:creationId xmlns:p14="http://schemas.microsoft.com/office/powerpoint/2010/main" val="2104225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1837055-4D26-47E0-9938-205BDFDC850A}"/>
              </a:ext>
            </a:extLst>
          </p:cNvPr>
          <p:cNvSpPr/>
          <p:nvPr/>
        </p:nvSpPr>
        <p:spPr>
          <a:xfrm>
            <a:off x="5073540" y="196333"/>
            <a:ext cx="2044919" cy="584775"/>
          </a:xfrm>
          <a:prstGeom prst="rect">
            <a:avLst/>
          </a:prstGeom>
        </p:spPr>
        <p:txBody>
          <a:bodyPr wrap="none">
            <a:spAutoFit/>
          </a:bodyPr>
          <a:lstStyle/>
          <a:p>
            <a:r>
              <a:rPr lang="en-US" sz="3200" b="1" i="1" dirty="0">
                <a:solidFill>
                  <a:srgbClr val="002060"/>
                </a:solidFill>
                <a:cs typeface="Segoe UI" panose="020B0502040204020203" pitchFamily="34" charset="0"/>
              </a:rPr>
              <a:t>SUMMARY</a:t>
            </a:r>
          </a:p>
        </p:txBody>
      </p:sp>
      <p:sp>
        <p:nvSpPr>
          <p:cNvPr id="7" name="TextBox 6">
            <a:extLst>
              <a:ext uri="{FF2B5EF4-FFF2-40B4-BE49-F238E27FC236}">
                <a16:creationId xmlns:a16="http://schemas.microsoft.com/office/drawing/2014/main" id="{54B3710A-0C84-4A08-BA9A-01946F71AADE}"/>
              </a:ext>
            </a:extLst>
          </p:cNvPr>
          <p:cNvSpPr txBox="1"/>
          <p:nvPr/>
        </p:nvSpPr>
        <p:spPr>
          <a:xfrm>
            <a:off x="1743593" y="1221326"/>
            <a:ext cx="8704811" cy="452431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marL="285750" indent="-285750">
              <a:buFont typeface="Wingdings" panose="05000000000000000000" pitchFamily="2" charset="2"/>
              <a:buChar char="v"/>
            </a:pPr>
            <a:r>
              <a:rPr lang="en-US" b="1" i="0" dirty="0"/>
              <a:t>Most employees earn lower wages, while a few receive higher pay. Surprisingly, the Production department, despite having the lowest average pay, leads in terms of salary distribution.</a:t>
            </a:r>
          </a:p>
          <a:p>
            <a:pPr marL="285750" indent="-285750">
              <a:buFont typeface="Wingdings" panose="05000000000000000000" pitchFamily="2" charset="2"/>
              <a:buChar char="v"/>
            </a:pPr>
            <a:endParaRPr lang="en-US" b="1" i="0" dirty="0"/>
          </a:p>
          <a:p>
            <a:pPr marL="285750" indent="-285750">
              <a:buFont typeface="Wingdings" panose="05000000000000000000" pitchFamily="2" charset="2"/>
              <a:buChar char="v"/>
            </a:pPr>
            <a:r>
              <a:rPr lang="en-US" b="1" i="0" dirty="0"/>
              <a:t>The company has a higher proportion of female employees, with both genders prominently engaged in the Production department.</a:t>
            </a:r>
          </a:p>
          <a:p>
            <a:endParaRPr lang="en-US" b="1" i="0" dirty="0"/>
          </a:p>
          <a:p>
            <a:pPr marL="285750" indent="-285750">
              <a:buFont typeface="Wingdings" panose="05000000000000000000" pitchFamily="2" charset="2"/>
              <a:buChar char="v"/>
            </a:pPr>
            <a:r>
              <a:rPr lang="en-US" b="1" i="0" dirty="0"/>
              <a:t>The prevalent marital statuses are single and married, reflecting a diverse employee demographic. A significant 89% of the workforce resides and works in Massachusetts, with the Production department being fully represented in the state.</a:t>
            </a:r>
          </a:p>
          <a:p>
            <a:pPr marL="285750" indent="-285750">
              <a:buFont typeface="Wingdings" panose="05000000000000000000" pitchFamily="2" charset="2"/>
              <a:buChar char="v"/>
            </a:pPr>
            <a:endParaRPr lang="en-US" sz="1800" b="1" i="0" dirty="0"/>
          </a:p>
          <a:p>
            <a:pPr marL="285750" indent="-285750">
              <a:buFont typeface="Wingdings" panose="05000000000000000000" pitchFamily="2" charset="2"/>
              <a:buChar char="v"/>
            </a:pPr>
            <a:r>
              <a:rPr lang="en-US" b="1" i="0" dirty="0"/>
              <a:t>The majority of employees fall within the age range of 33 to 52, indicating a workforce concentrated in the mid-career to later career stages.</a:t>
            </a:r>
          </a:p>
          <a:p>
            <a:pPr marL="285750" indent="-285750">
              <a:buFont typeface="Wingdings" panose="05000000000000000000" pitchFamily="2" charset="2"/>
              <a:buChar char="v"/>
            </a:pPr>
            <a:endParaRPr lang="en-US" sz="1800" b="1" i="0" dirty="0"/>
          </a:p>
          <a:p>
            <a:pPr marL="285750" indent="-285750">
              <a:buFont typeface="Wingdings" panose="05000000000000000000" pitchFamily="2" charset="2"/>
              <a:buChar char="v"/>
            </a:pPr>
            <a:r>
              <a:rPr lang="en-US" b="1" i="0" dirty="0"/>
              <a:t>Certain departments, such as Production and Sales, demonstrate lower satisfaction and engagement scores. This suggests areas for potential improvement and focus.</a:t>
            </a:r>
          </a:p>
          <a:p>
            <a:pPr marL="285750" indent="-285750">
              <a:buFont typeface="Wingdings" panose="05000000000000000000" pitchFamily="2" charset="2"/>
              <a:buChar char="v"/>
            </a:pPr>
            <a:endParaRPr lang="en-US" sz="1800" b="1" i="0" dirty="0"/>
          </a:p>
          <a:p>
            <a:pPr marL="285750" indent="-285750">
              <a:buFont typeface="Wingdings" panose="05000000000000000000" pitchFamily="2" charset="2"/>
              <a:buChar char="v"/>
            </a:pPr>
            <a:r>
              <a:rPr lang="en-US" b="1" i="0" dirty="0"/>
              <a:t>Overall, a positive trend is observed in employee performance scores, with 66% of workers performing well. Key recruitment sources for the company include Indeed and LinkedIn.</a:t>
            </a:r>
            <a:endParaRPr lang="en-US" sz="1800" b="1" dirty="0"/>
          </a:p>
        </p:txBody>
      </p:sp>
    </p:spTree>
    <p:extLst>
      <p:ext uri="{BB962C8B-B14F-4D97-AF65-F5344CB8AC3E}">
        <p14:creationId xmlns:p14="http://schemas.microsoft.com/office/powerpoint/2010/main" val="63318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2381482" y="3163501"/>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92239" y="40786"/>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11877965"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0" name="TextBox 109">
            <a:extLst>
              <a:ext uri="{FF2B5EF4-FFF2-40B4-BE49-F238E27FC236}">
                <a16:creationId xmlns:a16="http://schemas.microsoft.com/office/drawing/2014/main" id="{CD643901-4383-4186-8EAE-2A625DE8A361}"/>
              </a:ext>
            </a:extLst>
          </p:cNvPr>
          <p:cNvSpPr txBox="1"/>
          <p:nvPr/>
        </p:nvSpPr>
        <p:spPr>
          <a:xfrm>
            <a:off x="373368" y="1081168"/>
            <a:ext cx="5294290"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INTRODUCTION</a:t>
            </a:r>
          </a:p>
        </p:txBody>
      </p:sp>
      <p:sp>
        <p:nvSpPr>
          <p:cNvPr id="111" name="Rectangle 110">
            <a:extLst>
              <a:ext uri="{FF2B5EF4-FFF2-40B4-BE49-F238E27FC236}">
                <a16:creationId xmlns:a16="http://schemas.microsoft.com/office/drawing/2014/main" id="{AFB01066-28FD-43E3-BD09-6148134C6793}"/>
              </a:ext>
            </a:extLst>
          </p:cNvPr>
          <p:cNvSpPr/>
          <p:nvPr/>
        </p:nvSpPr>
        <p:spPr>
          <a:xfrm>
            <a:off x="957112" y="2301686"/>
            <a:ext cx="9421091" cy="2154436"/>
          </a:xfrm>
          <a:prstGeom prst="rect">
            <a:avLst/>
          </a:prstGeom>
        </p:spPr>
        <p:txBody>
          <a:bodyPr wrap="square" lIns="0" tIns="0" rIns="0" bIns="0">
            <a:spAutoFit/>
          </a:bodyPr>
          <a:lstStyle/>
          <a:p>
            <a:r>
              <a:rPr lang="en-US" sz="2000" b="1" dirty="0">
                <a:solidFill>
                  <a:srgbClr val="002060"/>
                </a:solidFill>
                <a:latin typeface="+mj-lt"/>
                <a:cs typeface="Segoe UI" panose="020B0502040204020203" pitchFamily="34" charset="0"/>
              </a:rPr>
              <a:t>I was given the limited HR data from a reputed organization XYZ technologies. The Data include relevant information of the employees like id, designation ,performance score ,salary etc. </a:t>
            </a:r>
          </a:p>
          <a:p>
            <a:endParaRPr lang="en-US" sz="2000" b="1" dirty="0">
              <a:solidFill>
                <a:srgbClr val="002060"/>
              </a:solidFill>
              <a:latin typeface="+mj-lt"/>
              <a:cs typeface="Segoe UI" panose="020B0502040204020203" pitchFamily="34" charset="0"/>
            </a:endParaRPr>
          </a:p>
          <a:p>
            <a:r>
              <a:rPr lang="en-US" sz="2000" b="1" dirty="0">
                <a:solidFill>
                  <a:srgbClr val="002060"/>
                </a:solidFill>
                <a:latin typeface="+mj-lt"/>
                <a:cs typeface="Segoe UI" panose="020B0502040204020203" pitchFamily="34" charset="0"/>
              </a:rPr>
              <a:t>The objective of this project is to create visualizations that enhance the understanding of the HR dataset, extracting valuable insights from the data. The project utilizes data visualization tools such as Matplotlib, Seaborn, </a:t>
            </a:r>
            <a:r>
              <a:rPr lang="en-US" sz="2000" b="1" dirty="0" err="1">
                <a:solidFill>
                  <a:srgbClr val="002060"/>
                </a:solidFill>
                <a:latin typeface="+mj-lt"/>
                <a:cs typeface="Segoe UI" panose="020B0502040204020203" pitchFamily="34" charset="0"/>
              </a:rPr>
              <a:t>Plotly</a:t>
            </a:r>
            <a:r>
              <a:rPr lang="en-US" sz="2000" b="1" dirty="0">
                <a:solidFill>
                  <a:srgbClr val="002060"/>
                </a:solidFill>
                <a:latin typeface="+mj-lt"/>
                <a:cs typeface="Segoe UI" panose="020B0502040204020203" pitchFamily="34" charset="0"/>
              </a:rPr>
              <a:t>, and Folium.</a:t>
            </a:r>
          </a:p>
        </p:txBody>
      </p:sp>
    </p:spTree>
    <p:extLst>
      <p:ext uri="{BB962C8B-B14F-4D97-AF65-F5344CB8AC3E}">
        <p14:creationId xmlns:p14="http://schemas.microsoft.com/office/powerpoint/2010/main" val="18609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
        <p:nvSpPr>
          <p:cNvPr id="346" name="TextBox 345">
            <a:extLst>
              <a:ext uri="{FF2B5EF4-FFF2-40B4-BE49-F238E27FC236}">
                <a16:creationId xmlns:a16="http://schemas.microsoft.com/office/drawing/2014/main" id="{3DF722C9-361F-401E-AD34-54132A8436B3}"/>
              </a:ext>
            </a:extLst>
          </p:cNvPr>
          <p:cNvSpPr txBox="1"/>
          <p:nvPr/>
        </p:nvSpPr>
        <p:spPr>
          <a:xfrm>
            <a:off x="2348752" y="537999"/>
            <a:ext cx="8068235" cy="384721"/>
          </a:xfrm>
          <a:prstGeom prst="rect">
            <a:avLst/>
          </a:prstGeom>
          <a:noFill/>
        </p:spPr>
        <p:txBody>
          <a:bodyPr wrap="square" lIns="0" tIns="0" rIns="0" bIns="0" rtlCol="0">
            <a:spAutoFit/>
          </a:bodyPr>
          <a:lstStyle/>
          <a:p>
            <a:r>
              <a:rPr lang="en-US" sz="2500" b="1" i="1" dirty="0">
                <a:solidFill>
                  <a:srgbClr val="002060"/>
                </a:solidFill>
                <a:latin typeface="Segoe UI" panose="020B0502040204020203" pitchFamily="34" charset="0"/>
                <a:cs typeface="Segoe UI" panose="020B0502040204020203" pitchFamily="34" charset="0"/>
              </a:rPr>
              <a:t>DESCRIPTIVE STATISTICS OF RELEVANT FIELDS</a:t>
            </a:r>
          </a:p>
        </p:txBody>
      </p:sp>
      <p:pic>
        <p:nvPicPr>
          <p:cNvPr id="3" name="Picture 2">
            <a:extLst>
              <a:ext uri="{FF2B5EF4-FFF2-40B4-BE49-F238E27FC236}">
                <a16:creationId xmlns:a16="http://schemas.microsoft.com/office/drawing/2014/main" id="{93A0066C-D14D-43E8-BC48-5BBDFCDFE4A2}"/>
              </a:ext>
            </a:extLst>
          </p:cNvPr>
          <p:cNvPicPr>
            <a:picLocks noChangeAspect="1"/>
          </p:cNvPicPr>
          <p:nvPr/>
        </p:nvPicPr>
        <p:blipFill>
          <a:blip r:embed="rId3"/>
          <a:stretch>
            <a:fillRect/>
          </a:stretch>
        </p:blipFill>
        <p:spPr>
          <a:xfrm>
            <a:off x="1334516" y="1479176"/>
            <a:ext cx="9522967" cy="3740285"/>
          </a:xfrm>
          <a:prstGeom prst="rect">
            <a:avLst/>
          </a:prstGeom>
        </p:spPr>
      </p:pic>
    </p:spTree>
    <p:extLst>
      <p:ext uri="{BB962C8B-B14F-4D97-AF65-F5344CB8AC3E}">
        <p14:creationId xmlns:p14="http://schemas.microsoft.com/office/powerpoint/2010/main" val="186973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
        <p:nvSpPr>
          <p:cNvPr id="119" name="Rectangle 118">
            <a:extLst>
              <a:ext uri="{FF2B5EF4-FFF2-40B4-BE49-F238E27FC236}">
                <a16:creationId xmlns:a16="http://schemas.microsoft.com/office/drawing/2014/main" id="{EE9F5B85-E2F5-4C15-9A02-657F53EEE3BD}"/>
              </a:ext>
            </a:extLst>
          </p:cNvPr>
          <p:cNvSpPr/>
          <p:nvPr/>
        </p:nvSpPr>
        <p:spPr>
          <a:xfrm>
            <a:off x="2860386" y="5775697"/>
            <a:ext cx="7781255" cy="1138773"/>
          </a:xfrm>
          <a:prstGeom prst="rect">
            <a:avLst/>
          </a:prstGeom>
        </p:spPr>
        <p:txBody>
          <a:bodyPr wrap="square" lIns="0" tIns="0" rIns="0" bIns="0">
            <a:spAutoFit/>
          </a:bodyPr>
          <a:lstStyle/>
          <a:p>
            <a:r>
              <a:rPr lang="en-US" dirty="0"/>
              <a:t> </a:t>
            </a:r>
            <a:r>
              <a:rPr lang="en-US" i="1" dirty="0">
                <a:solidFill>
                  <a:srgbClr val="002060"/>
                </a:solidFill>
                <a:latin typeface="+mj-lt"/>
                <a:cs typeface="Segoe UI" panose="020B0502040204020203" pitchFamily="34" charset="0"/>
              </a:rPr>
              <a:t>This chart shows that salary distribution is </a:t>
            </a:r>
            <a:r>
              <a:rPr lang="en-US" b="1" i="1" dirty="0">
                <a:solidFill>
                  <a:srgbClr val="002060"/>
                </a:solidFill>
                <a:latin typeface="+mj-lt"/>
                <a:cs typeface="Segoe UI" panose="020B0502040204020203" pitchFamily="34" charset="0"/>
              </a:rPr>
              <a:t>right-skewed</a:t>
            </a:r>
            <a:r>
              <a:rPr lang="en-US" i="1" dirty="0">
                <a:solidFill>
                  <a:srgbClr val="002060"/>
                </a:solidFill>
                <a:latin typeface="+mj-lt"/>
                <a:cs typeface="Segoe UI" panose="020B0502040204020203" pitchFamily="34" charset="0"/>
              </a:rPr>
              <a:t>, meaning that there are a </a:t>
            </a:r>
            <a:r>
              <a:rPr lang="en-US" b="1" i="1" dirty="0">
                <a:solidFill>
                  <a:srgbClr val="002060"/>
                </a:solidFill>
                <a:latin typeface="+mj-lt"/>
                <a:cs typeface="Segoe UI" panose="020B0502040204020203" pitchFamily="34" charset="0"/>
              </a:rPr>
              <a:t>few employees </a:t>
            </a:r>
            <a:r>
              <a:rPr lang="en-US" i="1" dirty="0">
                <a:solidFill>
                  <a:srgbClr val="002060"/>
                </a:solidFill>
                <a:latin typeface="+mj-lt"/>
                <a:cs typeface="Segoe UI" panose="020B0502040204020203" pitchFamily="34" charset="0"/>
              </a:rPr>
              <a:t>with </a:t>
            </a:r>
            <a:r>
              <a:rPr lang="en-US" b="1" i="1" dirty="0">
                <a:solidFill>
                  <a:srgbClr val="002060"/>
                </a:solidFill>
                <a:latin typeface="+mj-lt"/>
                <a:cs typeface="Segoe UI" panose="020B0502040204020203" pitchFamily="34" charset="0"/>
              </a:rPr>
              <a:t>very high </a:t>
            </a:r>
            <a:r>
              <a:rPr lang="en-US" i="1" dirty="0">
                <a:solidFill>
                  <a:srgbClr val="002060"/>
                </a:solidFill>
                <a:latin typeface="+mj-lt"/>
                <a:cs typeface="Segoe UI" panose="020B0502040204020203" pitchFamily="34" charset="0"/>
              </a:rPr>
              <a:t>salaries and </a:t>
            </a:r>
            <a:r>
              <a:rPr lang="en-US" b="1" i="1" dirty="0">
                <a:solidFill>
                  <a:srgbClr val="002060"/>
                </a:solidFill>
                <a:latin typeface="+mj-lt"/>
                <a:cs typeface="Segoe UI" panose="020B0502040204020203" pitchFamily="34" charset="0"/>
              </a:rPr>
              <a:t>many employees </a:t>
            </a:r>
            <a:r>
              <a:rPr lang="en-US" i="1" dirty="0">
                <a:solidFill>
                  <a:srgbClr val="002060"/>
                </a:solidFill>
                <a:latin typeface="+mj-lt"/>
                <a:cs typeface="Segoe UI" panose="020B0502040204020203" pitchFamily="34" charset="0"/>
              </a:rPr>
              <a:t>with </a:t>
            </a:r>
            <a:r>
              <a:rPr lang="en-US" b="1" i="1" dirty="0">
                <a:solidFill>
                  <a:srgbClr val="002060"/>
                </a:solidFill>
                <a:latin typeface="+mj-lt"/>
                <a:cs typeface="Segoe UI" panose="020B0502040204020203" pitchFamily="34" charset="0"/>
              </a:rPr>
              <a:t>lower salaries</a:t>
            </a:r>
            <a:r>
              <a:rPr lang="en-US" i="1" dirty="0">
                <a:solidFill>
                  <a:srgbClr val="002060"/>
                </a:solidFill>
                <a:latin typeface="+mj-lt"/>
                <a:cs typeface="Segoe UI" panose="020B0502040204020203" pitchFamily="34" charset="0"/>
              </a:rPr>
              <a:t>.</a:t>
            </a:r>
          </a:p>
          <a:p>
            <a:br>
              <a:rPr lang="en-US" b="1" dirty="0"/>
            </a:br>
            <a:endParaRPr lang="en-US" b="1" dirty="0"/>
          </a:p>
        </p:txBody>
      </p:sp>
      <p:pic>
        <p:nvPicPr>
          <p:cNvPr id="3" name="Picture 2">
            <a:extLst>
              <a:ext uri="{FF2B5EF4-FFF2-40B4-BE49-F238E27FC236}">
                <a16:creationId xmlns:a16="http://schemas.microsoft.com/office/drawing/2014/main" id="{3E45BFEC-7434-4D54-8750-69B2FE3373BC}"/>
              </a:ext>
            </a:extLst>
          </p:cNvPr>
          <p:cNvPicPr>
            <a:picLocks noChangeAspect="1"/>
          </p:cNvPicPr>
          <p:nvPr/>
        </p:nvPicPr>
        <p:blipFill>
          <a:blip r:embed="rId3"/>
          <a:stretch>
            <a:fillRect/>
          </a:stretch>
        </p:blipFill>
        <p:spPr>
          <a:xfrm>
            <a:off x="3085779" y="1416424"/>
            <a:ext cx="5461554" cy="3943501"/>
          </a:xfrm>
          <a:prstGeom prst="rect">
            <a:avLst/>
          </a:prstGeom>
        </p:spPr>
      </p:pic>
      <p:sp>
        <p:nvSpPr>
          <p:cNvPr id="16" name="TextBox 15">
            <a:extLst>
              <a:ext uri="{FF2B5EF4-FFF2-40B4-BE49-F238E27FC236}">
                <a16:creationId xmlns:a16="http://schemas.microsoft.com/office/drawing/2014/main" id="{DAAE29AB-8AF8-47D3-9C0C-28F9C8E4EF90}"/>
              </a:ext>
            </a:extLst>
          </p:cNvPr>
          <p:cNvSpPr txBox="1"/>
          <p:nvPr/>
        </p:nvSpPr>
        <p:spPr>
          <a:xfrm>
            <a:off x="4915169" y="236591"/>
            <a:ext cx="2211772" cy="292388"/>
          </a:xfrm>
          <a:prstGeom prst="rect">
            <a:avLst/>
          </a:prstGeom>
          <a:noFill/>
        </p:spPr>
        <p:txBody>
          <a:bodyPr wrap="square" lIns="0" tIns="0" rIns="0" bIns="0" rtlCol="0">
            <a:spAutoFit/>
          </a:bodyPr>
          <a:lstStyle/>
          <a:p>
            <a:r>
              <a:rPr lang="en-US" sz="1900" b="1" i="1" dirty="0">
                <a:solidFill>
                  <a:srgbClr val="002060"/>
                </a:solidFill>
                <a:latin typeface="Segoe UI" panose="020B0502040204020203" pitchFamily="34" charset="0"/>
                <a:cs typeface="Segoe UI" panose="020B0502040204020203" pitchFamily="34" charset="0"/>
              </a:rPr>
              <a:t>SALARY ANALYSES</a:t>
            </a:r>
          </a:p>
        </p:txBody>
      </p:sp>
      <p:sp>
        <p:nvSpPr>
          <p:cNvPr id="17" name="Diamond 16">
            <a:extLst>
              <a:ext uri="{FF2B5EF4-FFF2-40B4-BE49-F238E27FC236}">
                <a16:creationId xmlns:a16="http://schemas.microsoft.com/office/drawing/2014/main" id="{3A2DD12D-83DE-4256-824B-43546D02583C}"/>
              </a:ext>
            </a:extLst>
          </p:cNvPr>
          <p:cNvSpPr/>
          <p:nvPr/>
        </p:nvSpPr>
        <p:spPr>
          <a:xfrm>
            <a:off x="7159754" y="294400"/>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iamond 17">
            <a:extLst>
              <a:ext uri="{FF2B5EF4-FFF2-40B4-BE49-F238E27FC236}">
                <a16:creationId xmlns:a16="http://schemas.microsoft.com/office/drawing/2014/main" id="{4395D1E8-DF51-4635-90F0-12CC7DA5F86D}"/>
              </a:ext>
            </a:extLst>
          </p:cNvPr>
          <p:cNvSpPr/>
          <p:nvPr/>
        </p:nvSpPr>
        <p:spPr>
          <a:xfrm>
            <a:off x="4661646" y="304306"/>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002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5" name="TextBox 4">
            <a:extLst>
              <a:ext uri="{FF2B5EF4-FFF2-40B4-BE49-F238E27FC236}">
                <a16:creationId xmlns:a16="http://schemas.microsoft.com/office/drawing/2014/main" id="{11FEAF3D-6FC9-46CB-B4A4-9B8CA760AE20}"/>
              </a:ext>
            </a:extLst>
          </p:cNvPr>
          <p:cNvSpPr txBox="1"/>
          <p:nvPr/>
        </p:nvSpPr>
        <p:spPr>
          <a:xfrm>
            <a:off x="2374608" y="5673028"/>
            <a:ext cx="8365110"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box plot illustrates that the </a:t>
            </a:r>
            <a:r>
              <a:rPr lang="en-US" sz="1800" b="1" i="0" dirty="0"/>
              <a:t>Production</a:t>
            </a:r>
            <a:r>
              <a:rPr lang="en-US" sz="1800" i="0" dirty="0"/>
              <a:t> department exhibits the</a:t>
            </a:r>
            <a:r>
              <a:rPr lang="en-US" sz="1800" b="1" i="0" dirty="0"/>
              <a:t> lowest median </a:t>
            </a:r>
            <a:r>
              <a:rPr lang="en-US" sz="1800" i="0" dirty="0"/>
              <a:t>salary, while the </a:t>
            </a:r>
            <a:r>
              <a:rPr lang="en-US" sz="1800" b="1" i="0" dirty="0"/>
              <a:t>Executive Office </a:t>
            </a:r>
            <a:r>
              <a:rPr lang="en-US" sz="1800" i="0" dirty="0"/>
              <a:t>commands the </a:t>
            </a:r>
            <a:r>
              <a:rPr lang="en-US" sz="1800" b="1" i="0" dirty="0"/>
              <a:t>highest median </a:t>
            </a:r>
            <a:r>
              <a:rPr lang="en-US" sz="1800" i="0" dirty="0"/>
              <a:t>salary within the dataset.</a:t>
            </a:r>
            <a:endParaRPr lang="en-US" sz="1800" dirty="0"/>
          </a:p>
        </p:txBody>
      </p:sp>
      <p:pic>
        <p:nvPicPr>
          <p:cNvPr id="52" name="Picture 51">
            <a:extLst>
              <a:ext uri="{FF2B5EF4-FFF2-40B4-BE49-F238E27FC236}">
                <a16:creationId xmlns:a16="http://schemas.microsoft.com/office/drawing/2014/main" id="{7E0C77D2-9A60-43CC-B458-5BCCC49B4C24}"/>
              </a:ext>
            </a:extLst>
          </p:cNvPr>
          <p:cNvPicPr>
            <a:picLocks noChangeAspect="1"/>
          </p:cNvPicPr>
          <p:nvPr/>
        </p:nvPicPr>
        <p:blipFill>
          <a:blip r:embed="rId3"/>
          <a:stretch>
            <a:fillRect/>
          </a:stretch>
        </p:blipFill>
        <p:spPr>
          <a:xfrm>
            <a:off x="143436" y="1078367"/>
            <a:ext cx="6060140" cy="3844334"/>
          </a:xfrm>
          <a:prstGeom prst="rect">
            <a:avLst/>
          </a:prstGeom>
        </p:spPr>
      </p:pic>
      <p:pic>
        <p:nvPicPr>
          <p:cNvPr id="3" name="Picture 2">
            <a:extLst>
              <a:ext uri="{FF2B5EF4-FFF2-40B4-BE49-F238E27FC236}">
                <a16:creationId xmlns:a16="http://schemas.microsoft.com/office/drawing/2014/main" id="{C0E954D6-AC11-4EC7-834A-C348A5B37A57}"/>
              </a:ext>
            </a:extLst>
          </p:cNvPr>
          <p:cNvPicPr>
            <a:picLocks noChangeAspect="1"/>
          </p:cNvPicPr>
          <p:nvPr/>
        </p:nvPicPr>
        <p:blipFill>
          <a:blip r:embed="rId4"/>
          <a:stretch>
            <a:fillRect/>
          </a:stretch>
        </p:blipFill>
        <p:spPr>
          <a:xfrm>
            <a:off x="6481482" y="1374201"/>
            <a:ext cx="5033314" cy="2417869"/>
          </a:xfrm>
          <a:prstGeom prst="rect">
            <a:avLst/>
          </a:prstGeom>
        </p:spPr>
      </p:pic>
      <p:sp>
        <p:nvSpPr>
          <p:cNvPr id="11" name="TextBox 10">
            <a:extLst>
              <a:ext uri="{FF2B5EF4-FFF2-40B4-BE49-F238E27FC236}">
                <a16:creationId xmlns:a16="http://schemas.microsoft.com/office/drawing/2014/main" id="{30CAA714-B4AE-4062-9CDA-2EF4D01444B1}"/>
              </a:ext>
            </a:extLst>
          </p:cNvPr>
          <p:cNvSpPr txBox="1"/>
          <p:nvPr/>
        </p:nvSpPr>
        <p:spPr>
          <a:xfrm>
            <a:off x="4861381" y="181846"/>
            <a:ext cx="2211772" cy="292388"/>
          </a:xfrm>
          <a:prstGeom prst="rect">
            <a:avLst/>
          </a:prstGeom>
          <a:noFill/>
        </p:spPr>
        <p:txBody>
          <a:bodyPr wrap="square" lIns="0" tIns="0" rIns="0" bIns="0" rtlCol="0">
            <a:spAutoFit/>
          </a:bodyPr>
          <a:lstStyle/>
          <a:p>
            <a:r>
              <a:rPr lang="en-US" sz="1900" b="1" i="1" dirty="0">
                <a:solidFill>
                  <a:srgbClr val="002060"/>
                </a:solidFill>
                <a:latin typeface="Segoe UI" panose="020B0502040204020203" pitchFamily="34" charset="0"/>
                <a:cs typeface="Segoe UI" panose="020B0502040204020203" pitchFamily="34" charset="0"/>
              </a:rPr>
              <a:t>SALARY ANALYSES</a:t>
            </a:r>
          </a:p>
        </p:txBody>
      </p:sp>
      <p:sp>
        <p:nvSpPr>
          <p:cNvPr id="12" name="Diamond 11">
            <a:extLst>
              <a:ext uri="{FF2B5EF4-FFF2-40B4-BE49-F238E27FC236}">
                <a16:creationId xmlns:a16="http://schemas.microsoft.com/office/drawing/2014/main" id="{50431123-9D26-47F8-8616-D9D62FF66A1C}"/>
              </a:ext>
            </a:extLst>
          </p:cNvPr>
          <p:cNvSpPr/>
          <p:nvPr/>
        </p:nvSpPr>
        <p:spPr>
          <a:xfrm>
            <a:off x="7105966" y="239655"/>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B9A6092F-C1FD-4F89-A71A-54093A3B5C9F}"/>
              </a:ext>
            </a:extLst>
          </p:cNvPr>
          <p:cNvSpPr/>
          <p:nvPr/>
        </p:nvSpPr>
        <p:spPr>
          <a:xfrm>
            <a:off x="4607858" y="249561"/>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5384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35" name="TextBox 34">
            <a:extLst>
              <a:ext uri="{FF2B5EF4-FFF2-40B4-BE49-F238E27FC236}">
                <a16:creationId xmlns:a16="http://schemas.microsoft.com/office/drawing/2014/main" id="{5B9B6ACE-82EA-46F9-BDC2-CEC041ABBF22}"/>
              </a:ext>
            </a:extLst>
          </p:cNvPr>
          <p:cNvSpPr txBox="1"/>
          <p:nvPr/>
        </p:nvSpPr>
        <p:spPr>
          <a:xfrm>
            <a:off x="2319923" y="5469989"/>
            <a:ext cx="7552153"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 From the given  pie charts we can see that the distribution of salary for </a:t>
            </a:r>
            <a:r>
              <a:rPr lang="en-US" b="1" dirty="0"/>
              <a:t>Women is 11% </a:t>
            </a:r>
            <a:r>
              <a:rPr lang="en-US" dirty="0"/>
              <a:t>greater than </a:t>
            </a:r>
            <a:r>
              <a:rPr lang="en-US" b="1" dirty="0"/>
              <a:t>Men</a:t>
            </a:r>
            <a:r>
              <a:rPr lang="en-US" dirty="0"/>
              <a:t>. Also </a:t>
            </a:r>
            <a:r>
              <a:rPr lang="en-US" b="1" dirty="0"/>
              <a:t>up to 90% </a:t>
            </a:r>
            <a:r>
              <a:rPr lang="en-US" dirty="0"/>
              <a:t>of wages are distributed among </a:t>
            </a:r>
            <a:r>
              <a:rPr lang="en-US" b="1" dirty="0"/>
              <a:t>three Departments </a:t>
            </a:r>
            <a:r>
              <a:rPr lang="en-US" dirty="0"/>
              <a:t>such as </a:t>
            </a:r>
            <a:r>
              <a:rPr lang="en-US" b="1" dirty="0"/>
              <a:t>Production(58.4%), IT/IS(22.6%) and Sales(9.97%) </a:t>
            </a:r>
            <a:r>
              <a:rPr lang="en-US" dirty="0"/>
              <a:t>respectively.</a:t>
            </a:r>
          </a:p>
        </p:txBody>
      </p:sp>
      <p:pic>
        <p:nvPicPr>
          <p:cNvPr id="5" name="Picture 4">
            <a:extLst>
              <a:ext uri="{FF2B5EF4-FFF2-40B4-BE49-F238E27FC236}">
                <a16:creationId xmlns:a16="http://schemas.microsoft.com/office/drawing/2014/main" id="{179D7901-BEB6-4311-8DA2-9BFA4AA594A0}"/>
              </a:ext>
            </a:extLst>
          </p:cNvPr>
          <p:cNvPicPr>
            <a:picLocks noChangeAspect="1"/>
          </p:cNvPicPr>
          <p:nvPr/>
        </p:nvPicPr>
        <p:blipFill>
          <a:blip r:embed="rId3"/>
          <a:stretch>
            <a:fillRect/>
          </a:stretch>
        </p:blipFill>
        <p:spPr>
          <a:xfrm>
            <a:off x="1730831" y="927525"/>
            <a:ext cx="9433343" cy="3922941"/>
          </a:xfrm>
          <a:prstGeom prst="rect">
            <a:avLst/>
          </a:prstGeom>
        </p:spPr>
      </p:pic>
      <p:sp>
        <p:nvSpPr>
          <p:cNvPr id="11" name="TextBox 10">
            <a:extLst>
              <a:ext uri="{FF2B5EF4-FFF2-40B4-BE49-F238E27FC236}">
                <a16:creationId xmlns:a16="http://schemas.microsoft.com/office/drawing/2014/main" id="{AE086532-D6ED-42A5-AB2B-47F3DC89497B}"/>
              </a:ext>
            </a:extLst>
          </p:cNvPr>
          <p:cNvSpPr txBox="1"/>
          <p:nvPr/>
        </p:nvSpPr>
        <p:spPr>
          <a:xfrm>
            <a:off x="4990114" y="161808"/>
            <a:ext cx="2211772" cy="292388"/>
          </a:xfrm>
          <a:prstGeom prst="rect">
            <a:avLst/>
          </a:prstGeom>
          <a:noFill/>
        </p:spPr>
        <p:txBody>
          <a:bodyPr wrap="square" lIns="0" tIns="0" rIns="0" bIns="0" rtlCol="0">
            <a:spAutoFit/>
          </a:bodyPr>
          <a:lstStyle/>
          <a:p>
            <a:r>
              <a:rPr lang="en-US" sz="1900" b="1" i="1" dirty="0">
                <a:solidFill>
                  <a:srgbClr val="002060"/>
                </a:solidFill>
                <a:latin typeface="Segoe UI" panose="020B0502040204020203" pitchFamily="34" charset="0"/>
                <a:cs typeface="Segoe UI" panose="020B0502040204020203" pitchFamily="34" charset="0"/>
              </a:rPr>
              <a:t>SALARY ANALYSES</a:t>
            </a:r>
          </a:p>
        </p:txBody>
      </p:sp>
      <p:sp>
        <p:nvSpPr>
          <p:cNvPr id="12" name="Diamond 11">
            <a:extLst>
              <a:ext uri="{FF2B5EF4-FFF2-40B4-BE49-F238E27FC236}">
                <a16:creationId xmlns:a16="http://schemas.microsoft.com/office/drawing/2014/main" id="{FCC46B22-B412-4505-B8D3-EFE971432C95}"/>
              </a:ext>
            </a:extLst>
          </p:cNvPr>
          <p:cNvSpPr/>
          <p:nvPr/>
        </p:nvSpPr>
        <p:spPr>
          <a:xfrm>
            <a:off x="7234699" y="219617"/>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3A2A5B9B-A710-4F77-9200-2229DE1F98E7}"/>
              </a:ext>
            </a:extLst>
          </p:cNvPr>
          <p:cNvSpPr/>
          <p:nvPr/>
        </p:nvSpPr>
        <p:spPr>
          <a:xfrm>
            <a:off x="4736591" y="229523"/>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206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pic>
        <p:nvPicPr>
          <p:cNvPr id="5" name="Picture 4">
            <a:extLst>
              <a:ext uri="{FF2B5EF4-FFF2-40B4-BE49-F238E27FC236}">
                <a16:creationId xmlns:a16="http://schemas.microsoft.com/office/drawing/2014/main" id="{05349ED3-56A3-4C1E-B15E-FF9464AF607C}"/>
              </a:ext>
            </a:extLst>
          </p:cNvPr>
          <p:cNvPicPr>
            <a:picLocks noChangeAspect="1"/>
          </p:cNvPicPr>
          <p:nvPr/>
        </p:nvPicPr>
        <p:blipFill>
          <a:blip r:embed="rId3"/>
          <a:stretch>
            <a:fillRect/>
          </a:stretch>
        </p:blipFill>
        <p:spPr>
          <a:xfrm>
            <a:off x="3303028" y="669577"/>
            <a:ext cx="5585944" cy="4130398"/>
          </a:xfrm>
          <a:prstGeom prst="rect">
            <a:avLst/>
          </a:prstGeom>
        </p:spPr>
      </p:pic>
      <p:sp>
        <p:nvSpPr>
          <p:cNvPr id="9" name="Rectangle 8">
            <a:extLst>
              <a:ext uri="{FF2B5EF4-FFF2-40B4-BE49-F238E27FC236}">
                <a16:creationId xmlns:a16="http://schemas.microsoft.com/office/drawing/2014/main" id="{029D98D7-0967-48CF-B201-BDB14DE4F58B}"/>
              </a:ext>
            </a:extLst>
          </p:cNvPr>
          <p:cNvSpPr/>
          <p:nvPr/>
        </p:nvSpPr>
        <p:spPr>
          <a:xfrm>
            <a:off x="726141" y="4943697"/>
            <a:ext cx="10739718" cy="1523494"/>
          </a:xfrm>
          <a:prstGeom prst="rect">
            <a:avLst/>
          </a:prstGeom>
        </p:spPr>
        <p:txBody>
          <a:bodyPr wrap="square">
            <a:spAutoFit/>
          </a:bodyPr>
          <a:lstStyle/>
          <a:p>
            <a:r>
              <a:rPr lang="en-US" sz="1500" i="1" dirty="0">
                <a:solidFill>
                  <a:srgbClr val="002060"/>
                </a:solidFill>
                <a:latin typeface="+mj-lt"/>
                <a:cs typeface="Segoe UI" panose="020B0502040204020203" pitchFamily="34" charset="0"/>
              </a:rPr>
              <a:t>From the pie chart we can observe in the </a:t>
            </a:r>
            <a:r>
              <a:rPr lang="en-US" sz="1500" b="1" i="1" dirty="0">
                <a:solidFill>
                  <a:srgbClr val="002060"/>
                </a:solidFill>
                <a:latin typeface="+mj-lt"/>
                <a:cs typeface="Segoe UI" panose="020B0502040204020203" pitchFamily="34" charset="0"/>
              </a:rPr>
              <a:t>Production department</a:t>
            </a:r>
            <a:r>
              <a:rPr lang="en-US" sz="1500" i="1" dirty="0">
                <a:solidFill>
                  <a:srgbClr val="002060"/>
                </a:solidFill>
                <a:latin typeface="+mj-lt"/>
                <a:cs typeface="Segoe UI" panose="020B0502040204020203" pitchFamily="34" charset="0"/>
              </a:rPr>
              <a:t>, female employees receive a higher percentage of the total salary distribution compared to their male counterparts,</a:t>
            </a:r>
            <a:r>
              <a:rPr lang="en-US" dirty="0"/>
              <a:t> </a:t>
            </a:r>
            <a:r>
              <a:rPr lang="en-US" sz="1500" i="1" dirty="0">
                <a:solidFill>
                  <a:srgbClr val="002060"/>
                </a:solidFill>
                <a:latin typeface="+mj-lt"/>
                <a:cs typeface="Segoe UI" panose="020B0502040204020203" pitchFamily="34" charset="0"/>
              </a:rPr>
              <a:t>with females accounting for </a:t>
            </a:r>
            <a:r>
              <a:rPr lang="en-US" sz="1500" b="1" i="1" dirty="0">
                <a:solidFill>
                  <a:srgbClr val="002060"/>
                </a:solidFill>
                <a:latin typeface="+mj-lt"/>
                <a:cs typeface="Segoe UI" panose="020B0502040204020203" pitchFamily="34" charset="0"/>
              </a:rPr>
              <a:t>35% </a:t>
            </a:r>
            <a:r>
              <a:rPr lang="en-US" sz="1500" i="1" dirty="0">
                <a:solidFill>
                  <a:srgbClr val="002060"/>
                </a:solidFill>
                <a:latin typeface="+mj-lt"/>
                <a:cs typeface="Segoe UI" panose="020B0502040204020203" pitchFamily="34" charset="0"/>
              </a:rPr>
              <a:t>and males for </a:t>
            </a:r>
            <a:r>
              <a:rPr lang="en-US" sz="1500" b="1" i="1" dirty="0">
                <a:solidFill>
                  <a:srgbClr val="002060"/>
                </a:solidFill>
                <a:latin typeface="+mj-lt"/>
                <a:cs typeface="Segoe UI" panose="020B0502040204020203" pitchFamily="34" charset="0"/>
              </a:rPr>
              <a:t>23.4%. </a:t>
            </a:r>
          </a:p>
          <a:p>
            <a:r>
              <a:rPr lang="en-US" sz="1500" i="1" dirty="0">
                <a:solidFill>
                  <a:srgbClr val="002060"/>
                </a:solidFill>
                <a:latin typeface="+mj-lt"/>
                <a:cs typeface="Segoe UI" panose="020B0502040204020203" pitchFamily="34" charset="0"/>
              </a:rPr>
              <a:t>In the </a:t>
            </a:r>
            <a:r>
              <a:rPr lang="en-US" sz="1500" b="1" i="1" dirty="0">
                <a:solidFill>
                  <a:srgbClr val="002060"/>
                </a:solidFill>
                <a:latin typeface="+mj-lt"/>
                <a:cs typeface="Segoe UI" panose="020B0502040204020203" pitchFamily="34" charset="0"/>
              </a:rPr>
              <a:t>IT/IS department</a:t>
            </a:r>
            <a:r>
              <a:rPr lang="en-US" sz="1500" i="1" dirty="0">
                <a:solidFill>
                  <a:srgbClr val="002060"/>
                </a:solidFill>
                <a:latin typeface="+mj-lt"/>
                <a:cs typeface="Segoe UI" panose="020B0502040204020203" pitchFamily="34" charset="0"/>
              </a:rPr>
              <a:t>, male employees receive a higher percentage of the total salary distribution compared to their female counterparts, with males accounting for </a:t>
            </a:r>
            <a:r>
              <a:rPr lang="en-US" sz="1500" b="1" i="1" dirty="0">
                <a:solidFill>
                  <a:srgbClr val="002060"/>
                </a:solidFill>
                <a:latin typeface="+mj-lt"/>
                <a:cs typeface="Segoe UI" panose="020B0502040204020203" pitchFamily="34" charset="0"/>
              </a:rPr>
              <a:t>12.9% </a:t>
            </a:r>
            <a:r>
              <a:rPr lang="en-US" sz="1500" i="1" dirty="0">
                <a:solidFill>
                  <a:srgbClr val="002060"/>
                </a:solidFill>
                <a:latin typeface="+mj-lt"/>
                <a:cs typeface="Segoe UI" panose="020B0502040204020203" pitchFamily="34" charset="0"/>
              </a:rPr>
              <a:t>and females for </a:t>
            </a:r>
            <a:r>
              <a:rPr lang="en-US" sz="1500" b="1" i="1" dirty="0">
                <a:solidFill>
                  <a:srgbClr val="002060"/>
                </a:solidFill>
                <a:latin typeface="+mj-lt"/>
                <a:cs typeface="Segoe UI" panose="020B0502040204020203" pitchFamily="34" charset="0"/>
              </a:rPr>
              <a:t>9.69%.</a:t>
            </a:r>
          </a:p>
          <a:p>
            <a:r>
              <a:rPr lang="en-US" sz="1500" i="1" dirty="0">
                <a:solidFill>
                  <a:srgbClr val="002060"/>
                </a:solidFill>
                <a:latin typeface="+mj-lt"/>
                <a:cs typeface="Segoe UI" panose="020B0502040204020203" pitchFamily="34" charset="0"/>
              </a:rPr>
              <a:t>In the </a:t>
            </a:r>
            <a:r>
              <a:rPr lang="en-US" sz="1500" b="1" i="1" dirty="0">
                <a:solidFill>
                  <a:srgbClr val="002060"/>
                </a:solidFill>
                <a:latin typeface="+mj-lt"/>
                <a:cs typeface="Segoe UI" panose="020B0502040204020203" pitchFamily="34" charset="0"/>
              </a:rPr>
              <a:t>Sales department</a:t>
            </a:r>
            <a:r>
              <a:rPr lang="en-US" sz="1500" i="1" dirty="0">
                <a:solidFill>
                  <a:srgbClr val="002060"/>
                </a:solidFill>
                <a:latin typeface="+mj-lt"/>
                <a:cs typeface="Segoe UI" panose="020B0502040204020203" pitchFamily="34" charset="0"/>
              </a:rPr>
              <a:t>, female employees receive a slightly higher percentage of the total salary distribution compared to males, with females accounting for </a:t>
            </a:r>
            <a:r>
              <a:rPr lang="en-US" sz="1500" b="1" i="1" dirty="0">
                <a:solidFill>
                  <a:srgbClr val="002060"/>
                </a:solidFill>
                <a:latin typeface="+mj-lt"/>
                <a:cs typeface="Segoe UI" panose="020B0502040204020203" pitchFamily="34" charset="0"/>
              </a:rPr>
              <a:t>5.03% </a:t>
            </a:r>
            <a:r>
              <a:rPr lang="en-US" sz="1500" i="1" dirty="0">
                <a:solidFill>
                  <a:srgbClr val="002060"/>
                </a:solidFill>
                <a:latin typeface="+mj-lt"/>
                <a:cs typeface="Segoe UI" panose="020B0502040204020203" pitchFamily="34" charset="0"/>
              </a:rPr>
              <a:t>and males for </a:t>
            </a:r>
            <a:r>
              <a:rPr lang="en-US" sz="1500" b="1" i="1" dirty="0">
                <a:solidFill>
                  <a:srgbClr val="002060"/>
                </a:solidFill>
                <a:latin typeface="+mj-lt"/>
                <a:cs typeface="Segoe UI" panose="020B0502040204020203" pitchFamily="34" charset="0"/>
              </a:rPr>
              <a:t>4.94%.</a:t>
            </a:r>
          </a:p>
        </p:txBody>
      </p:sp>
      <p:sp>
        <p:nvSpPr>
          <p:cNvPr id="15" name="TextBox 14">
            <a:extLst>
              <a:ext uri="{FF2B5EF4-FFF2-40B4-BE49-F238E27FC236}">
                <a16:creationId xmlns:a16="http://schemas.microsoft.com/office/drawing/2014/main" id="{306C711C-289F-479E-BDB0-2A25DA46F063}"/>
              </a:ext>
            </a:extLst>
          </p:cNvPr>
          <p:cNvSpPr txBox="1"/>
          <p:nvPr/>
        </p:nvSpPr>
        <p:spPr>
          <a:xfrm>
            <a:off x="4610369" y="98421"/>
            <a:ext cx="2211772" cy="292388"/>
          </a:xfrm>
          <a:prstGeom prst="rect">
            <a:avLst/>
          </a:prstGeom>
          <a:noFill/>
        </p:spPr>
        <p:txBody>
          <a:bodyPr wrap="square" lIns="0" tIns="0" rIns="0" bIns="0" rtlCol="0">
            <a:spAutoFit/>
          </a:bodyPr>
          <a:lstStyle/>
          <a:p>
            <a:r>
              <a:rPr lang="en-US" sz="1900" b="1" i="1" dirty="0">
                <a:solidFill>
                  <a:srgbClr val="002060"/>
                </a:solidFill>
                <a:latin typeface="Segoe UI" panose="020B0502040204020203" pitchFamily="34" charset="0"/>
                <a:cs typeface="Segoe UI" panose="020B0502040204020203" pitchFamily="34" charset="0"/>
              </a:rPr>
              <a:t>SALARY ANALYSES</a:t>
            </a:r>
          </a:p>
        </p:txBody>
      </p:sp>
      <p:sp>
        <p:nvSpPr>
          <p:cNvPr id="16" name="Diamond 15">
            <a:extLst>
              <a:ext uri="{FF2B5EF4-FFF2-40B4-BE49-F238E27FC236}">
                <a16:creationId xmlns:a16="http://schemas.microsoft.com/office/drawing/2014/main" id="{9DAEA699-A8BC-4A1A-97F5-3BC5B4FBA12D}"/>
              </a:ext>
            </a:extLst>
          </p:cNvPr>
          <p:cNvSpPr/>
          <p:nvPr/>
        </p:nvSpPr>
        <p:spPr>
          <a:xfrm>
            <a:off x="6854954" y="156230"/>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iamond 16">
            <a:extLst>
              <a:ext uri="{FF2B5EF4-FFF2-40B4-BE49-F238E27FC236}">
                <a16:creationId xmlns:a16="http://schemas.microsoft.com/office/drawing/2014/main" id="{85FA656D-9B4F-4A77-A18E-AA86C13602D4}"/>
              </a:ext>
            </a:extLst>
          </p:cNvPr>
          <p:cNvSpPr/>
          <p:nvPr/>
        </p:nvSpPr>
        <p:spPr>
          <a:xfrm>
            <a:off x="4356846" y="166136"/>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37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890224" y="5340655"/>
            <a:ext cx="814289" cy="814289"/>
          </a:xfrm>
          <a:prstGeom prst="ellipse">
            <a:avLst/>
          </a:prstGeom>
        </p:spPr>
      </p:pic>
      <p:pic>
        <p:nvPicPr>
          <p:cNvPr id="78" name="Picture 77" descr="This is a picture of a human being. ">
            <a:extLst>
              <a:ext uri="{FF2B5EF4-FFF2-40B4-BE49-F238E27FC236}">
                <a16:creationId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630947" y="5336740"/>
            <a:ext cx="818204" cy="818204"/>
          </a:xfrm>
          <a:prstGeom prst="ellipse">
            <a:avLst/>
          </a:prstGeom>
        </p:spPr>
      </p:pic>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2" name="TextBox 91">
            <a:extLst>
              <a:ext uri="{FF2B5EF4-FFF2-40B4-BE49-F238E27FC236}">
                <a16:creationId xmlns:a16="http://schemas.microsoft.com/office/drawing/2014/main" id="{B551851A-45A8-480D-A54B-AEBFC99404A7}"/>
              </a:ext>
            </a:extLst>
          </p:cNvPr>
          <p:cNvSpPr txBox="1"/>
          <p:nvPr/>
        </p:nvSpPr>
        <p:spPr>
          <a:xfrm>
            <a:off x="4935090" y="176644"/>
            <a:ext cx="2606219" cy="292388"/>
          </a:xfrm>
          <a:prstGeom prst="rect">
            <a:avLst/>
          </a:prstGeom>
          <a:noFill/>
        </p:spPr>
        <p:txBody>
          <a:bodyPr wrap="square" lIns="0" tIns="0" rIns="0" bIns="0" rtlCol="0">
            <a:spAutoFit/>
          </a:bodyPr>
          <a:lstStyle/>
          <a:p>
            <a:r>
              <a:rPr lang="en-US" sz="1900" b="1" i="1" dirty="0">
                <a:solidFill>
                  <a:srgbClr val="002060"/>
                </a:solidFill>
                <a:cs typeface="Segoe UI" panose="020B0502040204020203" pitchFamily="34" charset="0"/>
              </a:rPr>
              <a:t>DEMOGRAPHIC ANALYSIS</a:t>
            </a:r>
          </a:p>
        </p:txBody>
      </p:sp>
      <p:sp>
        <p:nvSpPr>
          <p:cNvPr id="99" name="Diamond 98">
            <a:extLst>
              <a:ext uri="{FF2B5EF4-FFF2-40B4-BE49-F238E27FC236}">
                <a16:creationId xmlns:a16="http://schemas.microsoft.com/office/drawing/2014/main" id="{C3087E83-B179-47C6-8C9F-BB2CDB39DAD1}"/>
              </a:ext>
            </a:extLst>
          </p:cNvPr>
          <p:cNvSpPr/>
          <p:nvPr/>
        </p:nvSpPr>
        <p:spPr>
          <a:xfrm>
            <a:off x="7551176" y="24435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9D62FB54-8B0F-4D00-ACF4-8B5A431D0DBB}"/>
              </a:ext>
            </a:extLst>
          </p:cNvPr>
          <p:cNvSpPr txBox="1"/>
          <p:nvPr/>
        </p:nvSpPr>
        <p:spPr>
          <a:xfrm>
            <a:off x="5964491" y="2332190"/>
            <a:ext cx="5613879" cy="55399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i="0" dirty="0"/>
              <a:t>The bar chart indicates that there are </a:t>
            </a:r>
            <a:r>
              <a:rPr lang="en-US" sz="1800" b="1" i="0" dirty="0"/>
              <a:t>176 (56.59%) female </a:t>
            </a:r>
            <a:r>
              <a:rPr lang="en-US" sz="1800" i="0" dirty="0"/>
              <a:t>employees and </a:t>
            </a:r>
            <a:r>
              <a:rPr lang="en-US" sz="1800" b="1" i="0" dirty="0"/>
              <a:t>135 (43.41%) male</a:t>
            </a:r>
            <a:r>
              <a:rPr lang="en-US" sz="1800" i="0" dirty="0"/>
              <a:t> employees.</a:t>
            </a:r>
            <a:endParaRPr lang="en-US" sz="1800" dirty="0"/>
          </a:p>
        </p:txBody>
      </p:sp>
      <p:sp>
        <p:nvSpPr>
          <p:cNvPr id="14" name="Diamond 13">
            <a:extLst>
              <a:ext uri="{FF2B5EF4-FFF2-40B4-BE49-F238E27FC236}">
                <a16:creationId xmlns:a16="http://schemas.microsoft.com/office/drawing/2014/main" id="{A460E500-2469-4442-AC1D-48264AA8D9C6}"/>
              </a:ext>
            </a:extLst>
          </p:cNvPr>
          <p:cNvSpPr/>
          <p:nvPr/>
        </p:nvSpPr>
        <p:spPr>
          <a:xfrm>
            <a:off x="4704513" y="244359"/>
            <a:ext cx="110355" cy="15695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ECB552E-2717-4A46-BB13-2A49B69BB1E6}"/>
              </a:ext>
            </a:extLst>
          </p:cNvPr>
          <p:cNvPicPr>
            <a:picLocks noChangeAspect="1"/>
          </p:cNvPicPr>
          <p:nvPr/>
        </p:nvPicPr>
        <p:blipFill>
          <a:blip r:embed="rId5"/>
          <a:stretch>
            <a:fillRect/>
          </a:stretch>
        </p:blipFill>
        <p:spPr>
          <a:xfrm>
            <a:off x="613629" y="1318325"/>
            <a:ext cx="4908629" cy="3961494"/>
          </a:xfrm>
          <a:prstGeom prst="rect">
            <a:avLst/>
          </a:prstGeom>
        </p:spPr>
      </p:pic>
    </p:spTree>
    <p:extLst>
      <p:ext uri="{BB962C8B-B14F-4D97-AF65-F5344CB8AC3E}">
        <p14:creationId xmlns:p14="http://schemas.microsoft.com/office/powerpoint/2010/main" val="353220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3469</TotalTime>
  <Words>994</Words>
  <Application>Microsoft Office PowerPoint</Application>
  <PresentationFormat>Widescreen</PresentationFormat>
  <Paragraphs>89</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Segoe UI</vt:lpstr>
      <vt:lpstr>Söhne</vt:lpstr>
      <vt:lpstr>Wingdings</vt:lpstr>
      <vt:lpstr>Office Theme</vt:lpstr>
      <vt:lpstr>Human resources slide 1</vt:lpstr>
      <vt:lpstr>Human resources slide 2</vt:lpstr>
      <vt:lpstr>Human resources slide 3</vt:lpstr>
      <vt:lpstr>Human resources slide 4</vt:lpstr>
      <vt:lpstr>Human resources slide 5</vt:lpstr>
      <vt:lpstr>Human resources slide 8</vt:lpstr>
      <vt:lpstr>Human resources slide 6</vt:lpstr>
      <vt:lpstr>Human resources slide 7</vt:lpstr>
      <vt:lpstr>Human resources slide 9</vt:lpstr>
      <vt:lpstr>PowerPoint Presentation</vt:lpstr>
      <vt:lpstr>PowerPoint Presentation</vt:lpstr>
      <vt:lpstr>PowerPoint Presentation</vt:lpstr>
      <vt:lpstr>PowerPoint Presentation</vt:lpstr>
      <vt:lpstr>Distribution of 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Kanan</dc:creator>
  <cp:lastModifiedBy>Kanan</cp:lastModifiedBy>
  <cp:revision>6</cp:revision>
  <dcterms:created xsi:type="dcterms:W3CDTF">2023-12-16T14:30:28Z</dcterms:created>
  <dcterms:modified xsi:type="dcterms:W3CDTF">2023-12-22T11:19:33Z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