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5" r:id="rId5"/>
    <p:sldId id="326" r:id="rId6"/>
    <p:sldId id="327" r:id="rId7"/>
    <p:sldId id="330" r:id="rId8"/>
    <p:sldId id="329" r:id="rId9"/>
    <p:sldId id="331" r:id="rId10"/>
    <p:sldId id="340" r:id="rId11"/>
    <p:sldId id="341" r:id="rId12"/>
    <p:sldId id="338" r:id="rId13"/>
    <p:sldId id="33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Kanan jabbarov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0C0B310-F64E-4480-B630-CDDAC2C7B329}"/>
              </a:ext>
            </a:extLst>
          </p:cNvPr>
          <p:cNvSpPr txBox="1">
            <a:spLocks/>
          </p:cNvSpPr>
          <p:nvPr/>
        </p:nvSpPr>
        <p:spPr>
          <a:xfrm>
            <a:off x="1255712" y="1143000"/>
            <a:ext cx="9677400" cy="12954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3000" dirty="0"/>
              <a:t>Stock Market Analysis of Tesla, Microsoft and Apple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EEA719A1-596C-44C4-BEF4-440EFF08D26F}"/>
              </a:ext>
            </a:extLst>
          </p:cNvPr>
          <p:cNvSpPr txBox="1">
            <a:spLocks/>
          </p:cNvSpPr>
          <p:nvPr/>
        </p:nvSpPr>
        <p:spPr>
          <a:xfrm>
            <a:off x="4456112" y="4052047"/>
            <a:ext cx="3276599" cy="533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500" b="1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85428C2-D0F6-41CB-AEF5-B385B0A38924}"/>
              </a:ext>
            </a:extLst>
          </p:cNvPr>
          <p:cNvSpPr txBox="1">
            <a:spLocks/>
          </p:cNvSpPr>
          <p:nvPr/>
        </p:nvSpPr>
        <p:spPr>
          <a:xfrm>
            <a:off x="1522412" y="2590800"/>
            <a:ext cx="96774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500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50E19F1A-FFB2-448F-8DFD-8E4E38E1853E}"/>
              </a:ext>
            </a:extLst>
          </p:cNvPr>
          <p:cNvSpPr txBox="1">
            <a:spLocks/>
          </p:cNvSpPr>
          <p:nvPr/>
        </p:nvSpPr>
        <p:spPr>
          <a:xfrm>
            <a:off x="3503612" y="2324100"/>
            <a:ext cx="5181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OGTIP Data Science 2023</a:t>
            </a:r>
          </a:p>
          <a:p>
            <a:pPr algn="ctr"/>
            <a:r>
              <a:rPr lang="en-US" sz="3000" dirty="0"/>
              <a:t>Project 1 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36C5FE0C-4750-411F-85D6-F2A73E6824A5}"/>
              </a:ext>
            </a:extLst>
          </p:cNvPr>
          <p:cNvSpPr txBox="1">
            <a:spLocks/>
          </p:cNvSpPr>
          <p:nvPr/>
        </p:nvSpPr>
        <p:spPr>
          <a:xfrm>
            <a:off x="1226579" y="2743199"/>
            <a:ext cx="4743916" cy="29900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Descriptive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Regression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Summary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3" y="2611973"/>
            <a:ext cx="5845705" cy="3591978"/>
          </a:xfrm>
        </p:spPr>
        <p:txBody>
          <a:bodyPr/>
          <a:lstStyle/>
          <a:p>
            <a:r>
              <a:rPr lang="en-US" dirty="0"/>
              <a:t>This project aims to create a statistical report that tracks real-time stock market data to analyze the performance of three major U.S. companies: Apple, Tesla, and Microsoft. The report also includes data on the S&amp;P 500 index. The data sources used for this analysis are from Yahoo Finance, and we've recorded the daily stock values of these companies from 2018 to 2023. </a:t>
            </a:r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9CC5B07-9DF8-4ADB-A906-0F0700BE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306" y="250566"/>
            <a:ext cx="7115081" cy="789340"/>
          </a:xfrm>
        </p:spPr>
        <p:txBody>
          <a:bodyPr>
            <a:noAutofit/>
          </a:bodyPr>
          <a:lstStyle/>
          <a:p>
            <a:r>
              <a:rPr lang="en-US" sz="2000" b="1" dirty="0"/>
              <a:t> Descriptive Statistics for Adjusted Close Prices of All Stocks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C5D8A7-1FFE-4C78-A668-6024D2D80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07" y="0"/>
            <a:ext cx="2651990" cy="27967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3732E5-CFD9-4B46-99D6-AF65A9F1E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766" y="4061219"/>
            <a:ext cx="2667231" cy="27891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5079B54-C5A3-4F4E-B449-5FA8BEF07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154" y="2030609"/>
            <a:ext cx="2613887" cy="279678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15A6A2D-4A29-4886-A33D-1A37948C6039}"/>
              </a:ext>
            </a:extLst>
          </p:cNvPr>
          <p:cNvSpPr/>
          <p:nvPr/>
        </p:nvSpPr>
        <p:spPr>
          <a:xfrm>
            <a:off x="523546" y="1587210"/>
            <a:ext cx="57912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Microsoft</a:t>
            </a:r>
            <a:r>
              <a:rPr lang="en-US" sz="1600" dirty="0"/>
              <a:t> shows the highest mean price at </a:t>
            </a:r>
            <a:r>
              <a:rPr lang="en-US" sz="1600" b="1" dirty="0"/>
              <a:t>$190 </a:t>
            </a:r>
            <a:r>
              <a:rPr lang="en-US" sz="1600" dirty="0"/>
              <a:t>compared to Apple </a:t>
            </a:r>
            <a:r>
              <a:rPr lang="en-US" sz="1600" b="1" dirty="0"/>
              <a:t>$97 </a:t>
            </a:r>
            <a:r>
              <a:rPr lang="en-US" sz="1600" dirty="0"/>
              <a:t>and Tesla</a:t>
            </a:r>
            <a:r>
              <a:rPr lang="en-US" sz="1600" b="1" dirty="0"/>
              <a:t> $131 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Among the three companies, </a:t>
            </a:r>
            <a:r>
              <a:rPr lang="en-US" sz="1600" b="1" dirty="0"/>
              <a:t>Tesla</a:t>
            </a:r>
            <a:r>
              <a:rPr lang="en-US" sz="1600" dirty="0"/>
              <a:t> exhibits the most significant price range, with a </a:t>
            </a:r>
            <a:r>
              <a:rPr lang="en-US" sz="1600" i="1" u="sng" dirty="0"/>
              <a:t>minimum</a:t>
            </a:r>
            <a:r>
              <a:rPr lang="en-US" sz="1600" i="1" dirty="0"/>
              <a:t> </a:t>
            </a:r>
            <a:r>
              <a:rPr lang="en-US" sz="1600" dirty="0"/>
              <a:t>of </a:t>
            </a:r>
            <a:r>
              <a:rPr lang="en-US" sz="1600" b="1" dirty="0"/>
              <a:t>$11.90 </a:t>
            </a:r>
            <a:r>
              <a:rPr lang="en-US" sz="1600" dirty="0"/>
              <a:t>and a </a:t>
            </a:r>
            <a:r>
              <a:rPr lang="en-US" sz="1600" i="1" u="sng" dirty="0"/>
              <a:t>maximum</a:t>
            </a:r>
            <a:r>
              <a:rPr lang="en-US" sz="1600" dirty="0"/>
              <a:t> of </a:t>
            </a:r>
            <a:r>
              <a:rPr lang="en-US" sz="1600" b="1" dirty="0"/>
              <a:t>$409 </a:t>
            </a:r>
            <a:r>
              <a:rPr lang="en-US" sz="1600" dirty="0"/>
              <a:t>While, </a:t>
            </a:r>
            <a:r>
              <a:rPr lang="en-US" sz="1600" b="1" dirty="0"/>
              <a:t>Apple's</a:t>
            </a:r>
            <a:r>
              <a:rPr lang="en-US" sz="1600" dirty="0"/>
              <a:t> price range is more moderate, ranging from</a:t>
            </a:r>
            <a:r>
              <a:rPr lang="en-US" sz="1600" b="1" dirty="0"/>
              <a:t> $34 </a:t>
            </a:r>
            <a:r>
              <a:rPr lang="en-US" sz="1600" dirty="0"/>
              <a:t>to </a:t>
            </a:r>
            <a:r>
              <a:rPr lang="en-US" sz="1600" b="1" dirty="0"/>
              <a:t>$180</a:t>
            </a:r>
            <a:r>
              <a:rPr lang="en-US" sz="1600" dirty="0"/>
              <a:t>, while </a:t>
            </a:r>
            <a:r>
              <a:rPr lang="en-US" sz="1600" b="1" dirty="0"/>
              <a:t>Microsoft's</a:t>
            </a:r>
            <a:r>
              <a:rPr lang="en-US" sz="1600" dirty="0"/>
              <a:t> prices vary between </a:t>
            </a:r>
            <a:r>
              <a:rPr lang="en-US" sz="1600" b="1" dirty="0"/>
              <a:t>$80 </a:t>
            </a:r>
            <a:r>
              <a:rPr lang="en-US" sz="1600" dirty="0"/>
              <a:t>and </a:t>
            </a:r>
            <a:r>
              <a:rPr lang="en-US" sz="1600" b="1" dirty="0"/>
              <a:t>$339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Apple</a:t>
            </a:r>
            <a:r>
              <a:rPr lang="en-US" sz="1600" dirty="0"/>
              <a:t> boasts the lowest </a:t>
            </a:r>
            <a:r>
              <a:rPr lang="en-US" sz="1600" i="1" u="sng" dirty="0"/>
              <a:t>standard error </a:t>
            </a:r>
            <a:r>
              <a:rPr lang="en-US" sz="1600" dirty="0"/>
              <a:t>of </a:t>
            </a:r>
            <a:r>
              <a:rPr lang="en-US" sz="1600" b="1" dirty="0"/>
              <a:t>1.3</a:t>
            </a:r>
            <a:r>
              <a:rPr lang="en-US" sz="1600" dirty="0"/>
              <a:t>, reflecting the reliability of its average price. In comparison, </a:t>
            </a:r>
            <a:r>
              <a:rPr lang="en-US" sz="1600" b="1" dirty="0"/>
              <a:t>Microsoft</a:t>
            </a:r>
            <a:r>
              <a:rPr lang="en-US" sz="1600" dirty="0"/>
              <a:t> and </a:t>
            </a:r>
            <a:r>
              <a:rPr lang="en-US" sz="1600" b="1" dirty="0"/>
              <a:t>Tesla</a:t>
            </a:r>
            <a:r>
              <a:rPr lang="en-US" sz="1600" dirty="0"/>
              <a:t> exhibit slightly higher standard errors of</a:t>
            </a:r>
            <a:r>
              <a:rPr lang="en-US" sz="1600" b="1" dirty="0"/>
              <a:t> 2.1 </a:t>
            </a:r>
            <a:r>
              <a:rPr lang="en-US" sz="1600" dirty="0"/>
              <a:t>and </a:t>
            </a:r>
            <a:r>
              <a:rPr lang="en-US" sz="1600" b="1" dirty="0"/>
              <a:t>3.2</a:t>
            </a:r>
            <a:r>
              <a:rPr lang="en-US" sz="1600" dirty="0"/>
              <a:t>, respectively, suggesting variations in their average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Tesla</a:t>
            </a:r>
            <a:r>
              <a:rPr lang="en-US" sz="1600" dirty="0"/>
              <a:t> exhibits the highest </a:t>
            </a:r>
            <a:r>
              <a:rPr lang="en-US" sz="1600" i="1" u="sng" dirty="0"/>
              <a:t>standard deviation</a:t>
            </a:r>
            <a:r>
              <a:rPr lang="en-US" sz="1600" i="1" dirty="0"/>
              <a:t> </a:t>
            </a:r>
            <a:r>
              <a:rPr lang="en-US" sz="1600" dirty="0"/>
              <a:t>of </a:t>
            </a:r>
            <a:r>
              <a:rPr lang="en-US" sz="1600" b="1" dirty="0"/>
              <a:t>$117</a:t>
            </a:r>
            <a:r>
              <a:rPr lang="en-US" sz="1600" dirty="0"/>
              <a:t>, signifying greater price volatility. In contrast, </a:t>
            </a:r>
            <a:r>
              <a:rPr lang="en-US" sz="1600" b="1" dirty="0"/>
              <a:t>Apple's</a:t>
            </a:r>
            <a:r>
              <a:rPr lang="en-US" sz="1600" dirty="0"/>
              <a:t> standard deviation is the lowest at $</a:t>
            </a:r>
            <a:r>
              <a:rPr lang="en-US" sz="1600" b="1" dirty="0"/>
              <a:t>46.5</a:t>
            </a:r>
            <a:r>
              <a:rPr lang="en-US" sz="1600" dirty="0"/>
              <a:t>, reflecting more stable price movements.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All three stocks </a:t>
            </a:r>
            <a:r>
              <a:rPr lang="en-US" sz="1600" dirty="0"/>
              <a:t>have the negative </a:t>
            </a:r>
            <a:r>
              <a:rPr lang="en-US" sz="1600" i="1" u="sng" dirty="0"/>
              <a:t>kurtosis</a:t>
            </a:r>
            <a:r>
              <a:rPr lang="en-US" sz="1600" dirty="0"/>
              <a:t> which implies less probability of extreme  price movements. Additionally, the positive </a:t>
            </a:r>
            <a:r>
              <a:rPr lang="en-US" sz="1600" i="1" u="sng" dirty="0"/>
              <a:t>skewness</a:t>
            </a:r>
            <a:r>
              <a:rPr lang="en-US" sz="1600" dirty="0"/>
              <a:t> results for these stocks indicate more frequent small increases in stock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91C783F-1C6E-45AB-B05E-D8A0070C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555812"/>
          </a:xfrm>
        </p:spPr>
        <p:txBody>
          <a:bodyPr/>
          <a:lstStyle/>
          <a:p>
            <a:r>
              <a:rPr lang="en-US" sz="2000" b="1" dirty="0"/>
              <a:t>Descriptive statistics of stocks adjusted prices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Title 11">
            <a:extLst>
              <a:ext uri="{FF2B5EF4-FFF2-40B4-BE49-F238E27FC236}">
                <a16:creationId xmlns:a16="http://schemas.microsoft.com/office/drawing/2014/main" id="{58FA80B7-7CD5-48D7-9537-1F1395860CF0}"/>
              </a:ext>
            </a:extLst>
          </p:cNvPr>
          <p:cNvSpPr txBox="1">
            <a:spLocks/>
          </p:cNvSpPr>
          <p:nvPr/>
        </p:nvSpPr>
        <p:spPr>
          <a:xfrm>
            <a:off x="6884176" y="1577866"/>
            <a:ext cx="5224341" cy="4123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24D276-B160-49E5-AEF2-6DE54A6F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59" y="1577866"/>
            <a:ext cx="6218459" cy="4320914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25F2B0C-D6A0-4ED3-868E-8D8794704534}"/>
              </a:ext>
            </a:extLst>
          </p:cNvPr>
          <p:cNvSpPr txBox="1">
            <a:spLocks/>
          </p:cNvSpPr>
          <p:nvPr/>
        </p:nvSpPr>
        <p:spPr>
          <a:xfrm>
            <a:off x="6714581" y="1577866"/>
            <a:ext cx="5563530" cy="35919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Apple</a:t>
            </a:r>
            <a:r>
              <a:rPr lang="en-US" sz="1700" dirty="0"/>
              <a:t> shows the lowest increasing trend compared to others on the other hand it has more stable fluctuations in stock prices.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700" b="1" dirty="0"/>
              <a:t>Tesla</a:t>
            </a:r>
            <a:r>
              <a:rPr lang="en-US" sz="1700" dirty="0"/>
              <a:t> depicts the massive growth among 2020 to 2022 and after shows decreasing trend which can indicates heightened risk and uncertainty in the stock.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700" b="1" dirty="0"/>
              <a:t>Microsoft</a:t>
            </a:r>
            <a:r>
              <a:rPr lang="en-US" sz="1700" dirty="0"/>
              <a:t> represents steady up trend over the period of 2018 to 2022 and then illustrates the mild negative direction. 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A338B74-4ED3-463F-A616-6D38759EDB1A}"/>
              </a:ext>
            </a:extLst>
          </p:cNvPr>
          <p:cNvSpPr txBox="1">
            <a:spLocks/>
          </p:cNvSpPr>
          <p:nvPr/>
        </p:nvSpPr>
        <p:spPr>
          <a:xfrm>
            <a:off x="2061882" y="226988"/>
            <a:ext cx="7135905" cy="427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Regression analysis between apple and s&amp;p500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EE1C98F-4FA7-4C15-A4DB-7CEB7753B0AF}"/>
              </a:ext>
            </a:extLst>
          </p:cNvPr>
          <p:cNvSpPr txBox="1">
            <a:spLocks/>
          </p:cNvSpPr>
          <p:nvPr/>
        </p:nvSpPr>
        <p:spPr>
          <a:xfrm>
            <a:off x="1396895" y="4600306"/>
            <a:ext cx="9378682" cy="17646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The low </a:t>
            </a:r>
            <a:r>
              <a:rPr lang="en-US" sz="1600" b="1" dirty="0"/>
              <a:t>Significance F value</a:t>
            </a:r>
            <a:r>
              <a:rPr lang="en-US" sz="1600" dirty="0"/>
              <a:t>(7.4539E-223 ) shows the models performance indicating strong relationship between the Apple and S&amp;P500 .</a:t>
            </a:r>
          </a:p>
          <a:p>
            <a:pPr marL="0" indent="0">
              <a:buNone/>
            </a:pPr>
            <a:r>
              <a:rPr lang="en-US" sz="1600" dirty="0"/>
              <a:t>Apple has </a:t>
            </a:r>
            <a:r>
              <a:rPr lang="en-US" sz="1600" b="1" dirty="0"/>
              <a:t>R-square of 0.5492 </a:t>
            </a:r>
            <a:r>
              <a:rPr lang="en-US" sz="1600" dirty="0"/>
              <a:t>which shows approximately 54% of the fluctuations in Apple's stock price can be explained by changes in the S&amp;P500.</a:t>
            </a:r>
          </a:p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b="1" dirty="0"/>
              <a:t>Beta </a:t>
            </a:r>
            <a:r>
              <a:rPr lang="en-US" sz="1600" dirty="0"/>
              <a:t>coefficient of </a:t>
            </a:r>
            <a:r>
              <a:rPr lang="en-US" sz="1600" b="1" dirty="0"/>
              <a:t>1.3382 </a:t>
            </a:r>
            <a:r>
              <a:rPr lang="en-US" sz="1600" dirty="0"/>
              <a:t>implies that a one-unit rise in the S&amp;P 500 corresponds to approximately a </a:t>
            </a:r>
            <a:r>
              <a:rPr lang="en-US" sz="1600" b="1" dirty="0"/>
              <a:t>1.3382 </a:t>
            </a:r>
            <a:r>
              <a:rPr lang="en-US" sz="1600" dirty="0"/>
              <a:t>-unit increase in Apple's stock prices.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4FEAFB3-976A-47EE-9374-BB5B5ED65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40" y="1006268"/>
            <a:ext cx="9279796" cy="29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122441-F4FE-4C56-A6FF-AFA4BEBB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48" y="718382"/>
            <a:ext cx="9259102" cy="32159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F87E3F-13E6-438F-A272-8DE472E7236C}"/>
              </a:ext>
            </a:extLst>
          </p:cNvPr>
          <p:cNvSpPr/>
          <p:nvPr/>
        </p:nvSpPr>
        <p:spPr>
          <a:xfrm>
            <a:off x="2629537" y="106688"/>
            <a:ext cx="6932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dirty="0"/>
              <a:t>Regression</a:t>
            </a:r>
            <a:r>
              <a:rPr lang="en-US" b="1" dirty="0"/>
              <a:t> </a:t>
            </a:r>
            <a:r>
              <a:rPr lang="en-US" sz="2400" b="1" cap="all" dirty="0"/>
              <a:t>analysis between </a:t>
            </a:r>
            <a:r>
              <a:rPr lang="en-US" sz="2400" b="1" cap="all" dirty="0" err="1"/>
              <a:t>TESla</a:t>
            </a:r>
            <a:r>
              <a:rPr lang="en-US" sz="2400" b="1" cap="all" dirty="0"/>
              <a:t> and s&amp;p500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BBF46A-E264-435F-B2E2-F3E95E3C5AFA}"/>
              </a:ext>
            </a:extLst>
          </p:cNvPr>
          <p:cNvSpPr txBox="1">
            <a:spLocks/>
          </p:cNvSpPr>
          <p:nvPr/>
        </p:nvSpPr>
        <p:spPr>
          <a:xfrm>
            <a:off x="1406658" y="4465835"/>
            <a:ext cx="9378682" cy="1863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The extremely low </a:t>
            </a:r>
            <a:r>
              <a:rPr lang="en-US" sz="1600" b="1" dirty="0"/>
              <a:t>Significance F value</a:t>
            </a:r>
            <a:r>
              <a:rPr lang="en-US" sz="1600" dirty="0"/>
              <a:t>(4.91479E-75 ) indicates strong evidence supporting the existence of a definite relationship between the S&amp;P 500 and Tesla in the model.</a:t>
            </a:r>
          </a:p>
          <a:p>
            <a:pPr marL="0" indent="0">
              <a:buNone/>
            </a:pPr>
            <a:r>
              <a:rPr lang="en-US" sz="1600" dirty="0"/>
              <a:t>With an </a:t>
            </a:r>
            <a:r>
              <a:rPr lang="en-US" sz="1600" b="1" dirty="0"/>
              <a:t>R-squared</a:t>
            </a:r>
            <a:r>
              <a:rPr lang="en-US" sz="1600" dirty="0"/>
              <a:t> value of </a:t>
            </a:r>
            <a:r>
              <a:rPr lang="en-US" sz="1600" b="1" dirty="0"/>
              <a:t>0.2317</a:t>
            </a:r>
            <a:r>
              <a:rPr lang="en-US" sz="1600" dirty="0"/>
              <a:t>, around 23.17% of the variation in Tesla's stock price can be attributed to movements in the S&amp;P 500. This represents a significant portion of the variance that can be explained by the S&amp;P 500.</a:t>
            </a:r>
          </a:p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b="1" dirty="0"/>
              <a:t>Beta</a:t>
            </a:r>
            <a:r>
              <a:rPr lang="en-US" sz="1600" dirty="0"/>
              <a:t> coefficient of </a:t>
            </a:r>
            <a:r>
              <a:rPr lang="en-US" sz="1600" b="1" dirty="0"/>
              <a:t>1.8316</a:t>
            </a:r>
            <a:r>
              <a:rPr lang="en-US" sz="1600" dirty="0"/>
              <a:t> suggests that for each one-unit increase in the S&amp;P 500, Tesla's stock price tends to rise by approximately 1.8316 units.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0934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1EC4FB-74C8-4507-B969-2DB9217E0A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FDD7A0-CADE-42EC-8633-AB0C32CEE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1" y="929724"/>
            <a:ext cx="9876376" cy="32235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956168-E84F-4B22-A2D4-71E5BB912256}"/>
              </a:ext>
            </a:extLst>
          </p:cNvPr>
          <p:cNvSpPr txBox="1">
            <a:spLocks/>
          </p:cNvSpPr>
          <p:nvPr/>
        </p:nvSpPr>
        <p:spPr>
          <a:xfrm>
            <a:off x="2115670" y="253882"/>
            <a:ext cx="7960659" cy="427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Regression analysis between Microsoft and s&amp;p500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CAB680-B48C-4AE6-B371-7D8660C3B2D0}"/>
              </a:ext>
            </a:extLst>
          </p:cNvPr>
          <p:cNvSpPr txBox="1">
            <a:spLocks/>
          </p:cNvSpPr>
          <p:nvPr/>
        </p:nvSpPr>
        <p:spPr>
          <a:xfrm>
            <a:off x="1406658" y="4465835"/>
            <a:ext cx="9378682" cy="1863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 The nearly zero </a:t>
            </a:r>
            <a:r>
              <a:rPr lang="en-US" sz="1600" b="1" dirty="0"/>
              <a:t>Significance F value </a:t>
            </a:r>
            <a:r>
              <a:rPr lang="en-US" sz="1600" dirty="0"/>
              <a:t>(9.7095E-259 ) confirms the model's validity, indicating a non-random relationship between the S&amp;P 500 and Microsoft's stock.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b="1" dirty="0"/>
              <a:t>R-squared</a:t>
            </a:r>
            <a:r>
              <a:rPr lang="en-US" sz="1600" dirty="0"/>
              <a:t> value of </a:t>
            </a:r>
            <a:r>
              <a:rPr lang="en-US" sz="1600" b="1" dirty="0"/>
              <a:t>0.6040</a:t>
            </a:r>
            <a:r>
              <a:rPr lang="en-US" sz="1600" dirty="0"/>
              <a:t> indicates that roughly 60.4% of the fluctuations in Microsoft's stock price can be attributed to changes in the S&amp;P 500.</a:t>
            </a:r>
          </a:p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b="1" dirty="0"/>
              <a:t>Beta</a:t>
            </a:r>
            <a:r>
              <a:rPr lang="en-US" sz="1600" dirty="0"/>
              <a:t> coefficient of </a:t>
            </a:r>
            <a:r>
              <a:rPr lang="en-US" sz="1600" b="1" dirty="0"/>
              <a:t>1.22</a:t>
            </a:r>
            <a:r>
              <a:rPr lang="en-US" sz="1600" dirty="0"/>
              <a:t> suggests that for each one-unit increase in the S&amp;P 500, Microsoft's stock price tends to rise by approximately 1.22 units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4788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232842"/>
            <a:ext cx="3959352" cy="530352"/>
          </a:xfrm>
        </p:spPr>
        <p:txBody>
          <a:bodyPr/>
          <a:lstStyle/>
          <a:p>
            <a:r>
              <a:rPr lang="en-US" sz="3500" dirty="0"/>
              <a:t>Summary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188B1C-458B-485C-BD7C-9C037056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113" y="1139952"/>
            <a:ext cx="905716" cy="9057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798355-599B-4B77-8FCC-16381E6DB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93" y="2833038"/>
            <a:ext cx="2119955" cy="11919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BD00BD-5DB0-416F-A80C-304E52BBD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906" y="4542857"/>
            <a:ext cx="1590127" cy="1569019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869777A-119A-486C-82A2-970E24C4A538}"/>
              </a:ext>
            </a:extLst>
          </p:cNvPr>
          <p:cNvSpPr txBox="1">
            <a:spLocks/>
          </p:cNvSpPr>
          <p:nvPr/>
        </p:nvSpPr>
        <p:spPr>
          <a:xfrm>
            <a:off x="2964240" y="1103688"/>
            <a:ext cx="9378682" cy="1343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 </a:t>
            </a:r>
            <a:r>
              <a:rPr lang="en-US" sz="2000" dirty="0"/>
              <a:t>Steady expansion and minimal fluctuations.</a:t>
            </a:r>
          </a:p>
          <a:p>
            <a:r>
              <a:rPr lang="en-US" sz="2000" dirty="0"/>
              <a:t>Moderate performance consistency with minimal variance.</a:t>
            </a:r>
          </a:p>
          <a:p>
            <a:r>
              <a:rPr lang="en-US" sz="2000" dirty="0"/>
              <a:t>Reasonable market reliance and reduced risk.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35A11333-83BC-40BD-9C44-8D0A5FE1C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240" y="2598002"/>
            <a:ext cx="5861059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Elevated expansion with increased fluctuations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Fluctuating stock prices with heightened market responsiveness.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Increased opportunities for gains but also greater risk.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C1A635CA-FB9E-448C-ADF2-E8C61564C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240" y="4678741"/>
            <a:ext cx="586105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Follows market trends and maintains stable growth.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Evenly balanced performance with moderate fluctuations.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High correlation with S&amp;P500, reflecting market-related risk.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2E72F57E-597D-409D-B200-7A5C6EB92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2" y="576637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{1EEC6704-7909-4039-988C-236F35551DB1}tf67061901_win32</Template>
  <TotalTime>1481</TotalTime>
  <Words>746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Daytona Condensed Light</vt:lpstr>
      <vt:lpstr>Posterama</vt:lpstr>
      <vt:lpstr>Söhne</vt:lpstr>
      <vt:lpstr>Office Theme</vt:lpstr>
      <vt:lpstr>PowerPoint Presentation</vt:lpstr>
      <vt:lpstr>Agenda</vt:lpstr>
      <vt:lpstr>Introduction</vt:lpstr>
      <vt:lpstr> Descriptive Statistics for Adjusted Close Prices of All Stocks</vt:lpstr>
      <vt:lpstr>Descriptive statistics of stocks adjusted prices</vt:lpstr>
      <vt:lpstr>PowerPoint Presentation</vt:lpstr>
      <vt:lpstr>PowerPoint Presentation</vt:lpstr>
      <vt:lpstr>PowerPoint Presentation</vt:lpstr>
      <vt:lpstr>Summary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Kanan</dc:creator>
  <cp:lastModifiedBy>Kanan</cp:lastModifiedBy>
  <cp:revision>4</cp:revision>
  <dcterms:created xsi:type="dcterms:W3CDTF">2023-10-27T21:14:51Z</dcterms:created>
  <dcterms:modified xsi:type="dcterms:W3CDTF">2023-10-29T19:03:50Z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