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5" r:id="rId3"/>
    <p:sldId id="292" r:id="rId4"/>
    <p:sldId id="305" r:id="rId5"/>
    <p:sldId id="306" r:id="rId6"/>
    <p:sldId id="307" r:id="rId7"/>
    <p:sldId id="296" r:id="rId8"/>
    <p:sldId id="298" r:id="rId9"/>
    <p:sldId id="297" r:id="rId10"/>
    <p:sldId id="299" r:id="rId11"/>
    <p:sldId id="300" r:id="rId12"/>
    <p:sldId id="304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9657" autoAdjust="0"/>
  </p:normalViewPr>
  <p:slideViewPr>
    <p:cSldViewPr snapToGrid="0">
      <p:cViewPr varScale="1">
        <p:scale>
          <a:sx n="115" d="100"/>
          <a:sy n="115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21.06.2021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6890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27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программы имитационного моделирования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машинного обучения»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02" y="4372495"/>
            <a:ext cx="3237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Минеев Р.Р.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</a:t>
            </a:r>
          </a:p>
          <a:p>
            <a:pPr algn="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Щаников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С.А.</a:t>
            </a:r>
          </a:p>
        </p:txBody>
      </p:sp>
      <p:pic>
        <p:nvPicPr>
          <p:cNvPr id="9" name="Рисунок 7" descr="ÐÐ»Ð°Ð²Ð½Ð°Ñ">
            <a:extLst>
              <a:ext uri="{FF2B5EF4-FFF2-40B4-BE49-F238E27FC236}">
                <a16:creationId xmlns:a16="http://schemas.microsoft.com/office/drawing/2014/main" id="{58D412F4-32D6-467F-96A9-37E8361D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76" y="0"/>
            <a:ext cx="1190658" cy="102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90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Реализованная программа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1E6A1-89A6-481E-AB24-6696192980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878" y="828600"/>
            <a:ext cx="4489078" cy="22310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16D388-EB08-451A-B185-624C4CD83B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878" y="3544815"/>
            <a:ext cx="4458406" cy="22241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AD2486-6DAF-4156-B2A2-C6C29CA356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94038" y="908451"/>
            <a:ext cx="3746006" cy="9476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6206B9-E0D0-46C5-BBD7-32DAF8D0C1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01091" y="2317562"/>
            <a:ext cx="4131900" cy="40167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7FE54A-33DD-4BFA-9403-1BE7731D01CF}"/>
              </a:ext>
            </a:extLst>
          </p:cNvPr>
          <p:cNvSpPr txBox="1"/>
          <p:nvPr/>
        </p:nvSpPr>
        <p:spPr>
          <a:xfrm>
            <a:off x="415635" y="2973883"/>
            <a:ext cx="46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проверки пользовательских функций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8556F-DDFA-4847-BDB9-B912C34C748C}"/>
              </a:ext>
            </a:extLst>
          </p:cNvPr>
          <p:cNvSpPr txBox="1"/>
          <p:nvPr/>
        </p:nvSpPr>
        <p:spPr>
          <a:xfrm>
            <a:off x="7234348" y="1856109"/>
            <a:ext cx="326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процесса тестирования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F1AAB-5B82-4725-8A9F-1AD30A507185}"/>
              </a:ext>
            </a:extLst>
          </p:cNvPr>
          <p:cNvSpPr txBox="1"/>
          <p:nvPr/>
        </p:nvSpPr>
        <p:spPr>
          <a:xfrm>
            <a:off x="6448036" y="6334298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отображения результатов тестирования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90A50-E36C-4D97-B621-D4FA0B58986D}"/>
              </a:ext>
            </a:extLst>
          </p:cNvPr>
          <p:cNvSpPr txBox="1"/>
          <p:nvPr/>
        </p:nvSpPr>
        <p:spPr>
          <a:xfrm>
            <a:off x="319177" y="5802822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настройки конфигурации тестирования</a:t>
            </a: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A9EFB0A6-BD07-46B5-9A6F-EA99A8AF8CF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H="1">
            <a:off x="477878" y="1944134"/>
            <a:ext cx="4489078" cy="2712750"/>
          </a:xfrm>
          <a:prstGeom prst="bentConnector5">
            <a:avLst>
              <a:gd name="adj1" fmla="val -5092"/>
              <a:gd name="adj2" fmla="val 54660"/>
              <a:gd name="adj3" fmla="val 105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2E395D6A-92AB-4229-9323-7F18E7E6A6F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936284" y="1382280"/>
            <a:ext cx="2057754" cy="3274604"/>
          </a:xfrm>
          <a:prstGeom prst="bentConnector3">
            <a:avLst>
              <a:gd name="adj1" fmla="val 403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4F2D0D08-E373-41C8-A548-0E369BE42A03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H="1">
            <a:off x="6801091" y="1382280"/>
            <a:ext cx="3938953" cy="2943650"/>
          </a:xfrm>
          <a:prstGeom prst="bentConnector5">
            <a:avLst>
              <a:gd name="adj1" fmla="val -13401"/>
              <a:gd name="adj2" fmla="val 28736"/>
              <a:gd name="adj3" fmla="val 105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9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8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8D46D-4F75-4AD3-B45F-D7D096EC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5" y="646331"/>
            <a:ext cx="5901815" cy="15323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C1DB1B-5448-4FC2-973F-318B7EBF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5" y="2178702"/>
            <a:ext cx="5058481" cy="3362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AA12B0-0BDF-4F4F-829B-1CFE8CDE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77" y="646331"/>
            <a:ext cx="5884303" cy="1532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426809-A73B-4522-878B-A5EAF7619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295" y="2367736"/>
            <a:ext cx="4936868" cy="3362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CC163-8201-4CB3-8511-EDF157B36EC9}"/>
              </a:ext>
            </a:extLst>
          </p:cNvPr>
          <p:cNvSpPr txBox="1"/>
          <p:nvPr/>
        </p:nvSpPr>
        <p:spPr>
          <a:xfrm>
            <a:off x="823386" y="5830416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D927-F873-4D89-9723-C31433F0746C}"/>
              </a:ext>
            </a:extLst>
          </p:cNvPr>
          <p:cNvSpPr txBox="1"/>
          <p:nvPr/>
        </p:nvSpPr>
        <p:spPr>
          <a:xfrm>
            <a:off x="6726430" y="5842337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Fashion_mnist_big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8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Ноутбук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CC163-8201-4CB3-8511-EDF157B36EC9}"/>
              </a:ext>
            </a:extLst>
          </p:cNvPr>
          <p:cNvSpPr txBox="1"/>
          <p:nvPr/>
        </p:nvSpPr>
        <p:spPr>
          <a:xfrm>
            <a:off x="823386" y="5830416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D927-F873-4D89-9723-C31433F0746C}"/>
              </a:ext>
            </a:extLst>
          </p:cNvPr>
          <p:cNvSpPr txBox="1"/>
          <p:nvPr/>
        </p:nvSpPr>
        <p:spPr>
          <a:xfrm>
            <a:off x="6726430" y="5842337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Fashion_mnist_big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3BD0F9-1C07-4AC0-9811-82070CED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" y="642375"/>
            <a:ext cx="5914815" cy="1520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BDB559-238E-4B13-8E69-1F8909CA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6" y="2178702"/>
            <a:ext cx="4936868" cy="33287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71FEB-E8F8-4B17-A4EA-928D2AAD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257" y="633887"/>
            <a:ext cx="5914816" cy="15249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D6869E-9C47-4007-9121-2A948FF4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430" y="2154581"/>
            <a:ext cx="4936868" cy="33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46331"/>
            <a:ext cx="12192000" cy="681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BA2DD4-85D8-4C70-BA8C-9A21209B20DE}"/>
              </a:ext>
            </a:extLst>
          </p:cNvPr>
          <p:cNvSpPr/>
          <p:nvPr/>
        </p:nvSpPr>
        <p:spPr>
          <a:xfrm>
            <a:off x="290422" y="723319"/>
            <a:ext cx="116111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Таким образом, в процессе разработки программы были выполнены следующие поставленные на работу задачи: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реализована возможность тестировать любую модель нейронной сети;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добавлены алгоритмы имитации аналоговых помех для тестирования работы нейронных сетей (алгоритм равномерного распределения и алгоритм нормального распределения);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повышена производительность работы программы за счет использования метода распараллеливания процессов в целях сокращения времени тестирования;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сформулированы выводы о работе реализованной программы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5402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4667" y="3032063"/>
            <a:ext cx="4294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8151B8-8E40-4E7B-AE9F-55247002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5" y="860016"/>
            <a:ext cx="6428510" cy="5414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FB381-2331-4D08-BBEB-856BE1AB997F}"/>
              </a:ext>
            </a:extLst>
          </p:cNvPr>
          <p:cNvSpPr txBox="1"/>
          <p:nvPr/>
        </p:nvSpPr>
        <p:spPr>
          <a:xfrm>
            <a:off x="3649211" y="6468020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 – организация вычислений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7776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049" y="936010"/>
            <a:ext cx="115939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разработать программу, при помощи которой возможно определить, будут ли на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ReRAM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готовые модели нейронных сетей работать с приемлемой точностью.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реализовать возможность тестировать любую модель нейронной сети;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добавить алгоритмы имитации аналоговых помех для тестирования работы нейронных сетей;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повысить производительность работы программы за счет использования параллельных вычислений  в целях ускорения процесса тестирования;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сформулировать выводы о работе реализованной программы тестирования.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0682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программ моделирования ИНС</a:t>
            </a:r>
          </a:p>
        </p:txBody>
      </p:sp>
      <p:pic>
        <p:nvPicPr>
          <p:cNvPr id="2050" name="Picture 2" descr="Deductor: Описание платформы : Deductor - продвинутая аналитика без  программирования | BaseGroup Labs">
            <a:extLst>
              <a:ext uri="{FF2B5EF4-FFF2-40B4-BE49-F238E27FC236}">
                <a16:creationId xmlns:a16="http://schemas.microsoft.com/office/drawing/2014/main" id="{4132DA5E-A1BF-417A-BED7-1889293E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" y="1248219"/>
            <a:ext cx="4829355" cy="25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Логотип САД-системы Orange">
            <a:extLst>
              <a:ext uri="{FF2B5EF4-FFF2-40B4-BE49-F238E27FC236}">
                <a16:creationId xmlns:a16="http://schemas.microsoft.com/office/drawing/2014/main" id="{79090AAB-7917-4626-9E52-F34A2FC9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54" y="364513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bile-review.com Дополнительный источник дохода: осваиваем Python">
            <a:extLst>
              <a:ext uri="{FF2B5EF4-FFF2-40B4-BE49-F238E27FC236}">
                <a16:creationId xmlns:a16="http://schemas.microsoft.com/office/drawing/2014/main" id="{CC51FD94-B91B-4E4F-88BD-648F3D190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9" y="1657134"/>
            <a:ext cx="5441833" cy="17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TLAB logo and symbol, meaning, history, PNG">
            <a:extLst>
              <a:ext uri="{FF2B5EF4-FFF2-40B4-BE49-F238E27FC236}">
                <a16:creationId xmlns:a16="http://schemas.microsoft.com/office/drawing/2014/main" id="{5B643E28-77F2-4311-A7F4-A999510C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9" y="3426471"/>
            <a:ext cx="5078173" cy="28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6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принцип работы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045A39-8B54-44E0-BA1A-661FFDA4C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1397300"/>
            <a:ext cx="6478386" cy="45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3C6AA-3068-4D39-881F-085254C56F37}"/>
              </a:ext>
            </a:extLst>
          </p:cNvPr>
          <p:cNvSpPr txBox="1"/>
          <p:nvPr/>
        </p:nvSpPr>
        <p:spPr>
          <a:xfrm>
            <a:off x="4051882" y="6157086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2 – Принцип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4249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её решение</a:t>
            </a:r>
          </a:p>
        </p:txBody>
      </p:sp>
      <p:pic>
        <p:nvPicPr>
          <p:cNvPr id="4098" name="Picture 2" descr="Multi-Threading and MultiProcessing in Python | by Renu Khandelwal | Level  Up Coding">
            <a:extLst>
              <a:ext uri="{FF2B5EF4-FFF2-40B4-BE49-F238E27FC236}">
                <a16:creationId xmlns:a16="http://schemas.microsoft.com/office/drawing/2014/main" id="{EC54C522-3FE4-4BDB-B564-E3D13B07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" y="881150"/>
            <a:ext cx="10844698" cy="509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CDCDD8-C7D9-46DA-9C3E-FBD58D5A2735}"/>
              </a:ext>
            </a:extLst>
          </p:cNvPr>
          <p:cNvSpPr txBox="1"/>
          <p:nvPr/>
        </p:nvSpPr>
        <p:spPr>
          <a:xfrm>
            <a:off x="3791824" y="6215865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3 – Методы параллельных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28033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4AC0AB-F547-4CA5-99E4-1145C58F1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88" y="732213"/>
            <a:ext cx="6755824" cy="581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10E05-A01A-4D60-B8E7-682E6EEEA3C0}"/>
              </a:ext>
            </a:extLst>
          </p:cNvPr>
          <p:cNvSpPr txBox="1"/>
          <p:nvPr/>
        </p:nvSpPr>
        <p:spPr>
          <a:xfrm>
            <a:off x="3875713" y="6501251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4 – 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1154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 весов - имитация погрешностей</a:t>
            </a:r>
          </a:p>
        </p:txBody>
      </p:sp>
      <p:pic>
        <p:nvPicPr>
          <p:cNvPr id="1026" name="Picture 2" descr="Кафедра Инфомационного Обеспечения ОВД">
            <a:extLst>
              <a:ext uri="{FF2B5EF4-FFF2-40B4-BE49-F238E27FC236}">
                <a16:creationId xmlns:a16="http://schemas.microsoft.com/office/drawing/2014/main" id="{6ADBA928-F14E-4462-A16B-05EB7EA2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2" y="1094445"/>
            <a:ext cx="5133975" cy="24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Распределение доходностей на рынке акций – Блог Capital-Gain.ru">
            <a:extLst>
              <a:ext uri="{FF2B5EF4-FFF2-40B4-BE49-F238E27FC236}">
                <a16:creationId xmlns:a16="http://schemas.microsoft.com/office/drawing/2014/main" id="{DFAC5735-5728-4DEB-B150-17CE29B83B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62" y="1169565"/>
            <a:ext cx="5133975" cy="25666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23957-0A38-4267-B027-8478D2883CCC}"/>
              </a:ext>
            </a:extLst>
          </p:cNvPr>
          <p:cNvSpPr txBox="1"/>
          <p:nvPr/>
        </p:nvSpPr>
        <p:spPr>
          <a:xfrm>
            <a:off x="1369874" y="4688377"/>
            <a:ext cx="321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Параметр, указываемый в конфигурации теста: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3C56C-4AF7-47CF-97C2-68EF61552D02}"/>
              </a:ext>
            </a:extLst>
          </p:cNvPr>
          <p:cNvSpPr txBox="1"/>
          <p:nvPr/>
        </p:nvSpPr>
        <p:spPr>
          <a:xfrm>
            <a:off x="7305988" y="4688377"/>
            <a:ext cx="321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Параметр, указываемый в конфигурации теста: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C7418-719B-4A95-96A8-77D2F806AC6E}"/>
              </a:ext>
            </a:extLst>
          </p:cNvPr>
          <p:cNvSpPr txBox="1"/>
          <p:nvPr/>
        </p:nvSpPr>
        <p:spPr>
          <a:xfrm>
            <a:off x="480887" y="3693238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5 – График равномерного распределения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B25A8-F212-4E46-8F34-C2B38AD4EA6D}"/>
              </a:ext>
            </a:extLst>
          </p:cNvPr>
          <p:cNvSpPr txBox="1"/>
          <p:nvPr/>
        </p:nvSpPr>
        <p:spPr>
          <a:xfrm>
            <a:off x="6192658" y="3693238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6 – График нормального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57958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с программой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22FA2-2834-4664-B11F-6832C3FCDF22}"/>
              </a:ext>
            </a:extLst>
          </p:cNvPr>
          <p:cNvSpPr/>
          <p:nvPr/>
        </p:nvSpPr>
        <p:spPr>
          <a:xfrm>
            <a:off x="5428211" y="1166842"/>
            <a:ext cx="6500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NeuralCrashTest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NeuralCrash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super().__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('../2 II Creation/fashion_mnist.h5')   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load_testdata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(_, _), 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fashion_mnist.load_data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testX.reshape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[0], 784) / 255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self.testdata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get_tested_values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self.model.get_weights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set_tested_values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values):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new_model.set_weights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model, data):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results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(data[0], data[1],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=64)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results[-1]     </a:t>
            </a:r>
            <a:endParaRPr lang="en-US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84C2CB-FD4D-4F3A-AACE-D7233BC3B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" t="1091" r="438" b="1212"/>
          <a:stretch/>
        </p:blipFill>
        <p:spPr>
          <a:xfrm>
            <a:off x="548641" y="1535354"/>
            <a:ext cx="4572000" cy="3787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854B-6C7D-42ED-A919-1A5318123EF4}"/>
              </a:ext>
            </a:extLst>
          </p:cNvPr>
          <p:cNvSpPr txBox="1"/>
          <p:nvPr/>
        </p:nvSpPr>
        <p:spPr>
          <a:xfrm>
            <a:off x="263238" y="5351657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7 – Последовательность первого запуска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8197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252</Words>
  <Application>Microsoft Office PowerPoint</Application>
  <PresentationFormat>Широкоэкранный</PresentationFormat>
  <Paragraphs>91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127</cp:revision>
  <dcterms:created xsi:type="dcterms:W3CDTF">2019-05-27T08:04:44Z</dcterms:created>
  <dcterms:modified xsi:type="dcterms:W3CDTF">2021-06-21T09:04:37Z</dcterms:modified>
</cp:coreProperties>
</file>