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86" r:id="rId23"/>
    <p:sldId id="275" r:id="rId24"/>
    <p:sldId id="288" r:id="rId25"/>
    <p:sldId id="277" r:id="rId26"/>
    <p:sldId id="278" r:id="rId27"/>
    <p:sldId id="279" r:id="rId28"/>
    <p:sldId id="282" r:id="rId29"/>
    <p:sldId id="281" r:id="rId30"/>
    <p:sldId id="280" r:id="rId31"/>
    <p:sldId id="283" r:id="rId32"/>
    <p:sldId id="289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4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4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4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3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4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B01-D8E7-4068-9851-E7E96C5AB73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BC36-0530-455B-BBE2-AB71C7DD9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8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НОРМОКОНТРОЛЬ </a:t>
            </a:r>
            <a:br>
              <a:rPr lang="ru-RU" dirty="0"/>
            </a:br>
            <a:r>
              <a:rPr lang="ru-RU" dirty="0"/>
              <a:t>выпускных квалификационных работ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42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9" y="1825625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822357" y="1825625"/>
            <a:ext cx="4692993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Оформляется на листах с рамкой без штампов</a:t>
            </a:r>
          </a:p>
          <a:p>
            <a:r>
              <a:rPr lang="ru-RU" dirty="0"/>
              <a:t>Вертикально центрируется</a:t>
            </a:r>
          </a:p>
          <a:p>
            <a:r>
              <a:rPr lang="ru-RU" dirty="0"/>
              <a:t>Содержит информацию о количестве таблиц, иллюстраций и библиографических источников в работе</a:t>
            </a:r>
          </a:p>
          <a:p>
            <a:r>
              <a:rPr lang="ru-RU" dirty="0"/>
              <a:t>Табл. </a:t>
            </a:r>
            <a:r>
              <a:rPr lang="ru-RU" dirty="0">
                <a:solidFill>
                  <a:srgbClr val="FF0000"/>
                </a:solidFill>
              </a:rPr>
              <a:t>А</a:t>
            </a:r>
            <a:r>
              <a:rPr lang="ru-RU" dirty="0"/>
              <a:t>. Ил. </a:t>
            </a:r>
            <a:r>
              <a:rPr lang="ru-RU" dirty="0">
                <a:solidFill>
                  <a:srgbClr val="FF0000"/>
                </a:solidFill>
              </a:rPr>
              <a:t>Б</a:t>
            </a:r>
            <a:r>
              <a:rPr lang="ru-RU" dirty="0"/>
              <a:t>. Библ. </a:t>
            </a:r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/>
              <a:t>.</a:t>
            </a:r>
          </a:p>
          <a:p>
            <a:r>
              <a:rPr lang="ru-RU" dirty="0"/>
              <a:t>Сведения отстоят от основного текста аннотации на 1,5 см. (1 пустая строка шрифта </a:t>
            </a:r>
            <a:r>
              <a:rPr lang="en-US" dirty="0"/>
              <a:t>TNR </a:t>
            </a:r>
            <a:r>
              <a:rPr lang="ru-RU" dirty="0"/>
              <a:t>14 пт., с 1,5 межстрочным интервалом)</a:t>
            </a:r>
          </a:p>
        </p:txBody>
      </p:sp>
    </p:spTree>
    <p:extLst>
      <p:ext uri="{BB962C8B-B14F-4D97-AF65-F5344CB8AC3E}">
        <p14:creationId xmlns:p14="http://schemas.microsoft.com/office/powerpoint/2010/main" val="11187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8" y="1825625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01297" y="1825625"/>
            <a:ext cx="4314053" cy="4351338"/>
          </a:xfrm>
        </p:spPr>
        <p:txBody>
          <a:bodyPr/>
          <a:lstStyle/>
          <a:p>
            <a:r>
              <a:rPr lang="en-US" dirty="0" err="1"/>
              <a:t>Tabl</a:t>
            </a:r>
            <a:r>
              <a:rPr lang="ru-RU" dirty="0"/>
              <a:t>. </a:t>
            </a:r>
            <a:r>
              <a:rPr lang="ru-RU" dirty="0">
                <a:solidFill>
                  <a:srgbClr val="FF0000"/>
                </a:solidFill>
              </a:rPr>
              <a:t>А</a:t>
            </a:r>
            <a:r>
              <a:rPr lang="ru-RU" dirty="0"/>
              <a:t>. </a:t>
            </a:r>
            <a:r>
              <a:rPr lang="en-US" dirty="0"/>
              <a:t>Fig</a:t>
            </a:r>
            <a:r>
              <a:rPr lang="ru-RU" dirty="0"/>
              <a:t>. </a:t>
            </a:r>
            <a:r>
              <a:rPr lang="ru-RU" dirty="0">
                <a:solidFill>
                  <a:srgbClr val="FF0000"/>
                </a:solidFill>
              </a:rPr>
              <a:t>Б</a:t>
            </a:r>
            <a:r>
              <a:rPr lang="ru-RU" dirty="0"/>
              <a:t>. </a:t>
            </a:r>
            <a:r>
              <a:rPr lang="en-US" dirty="0" err="1"/>
              <a:t>Bibl</a:t>
            </a:r>
            <a:r>
              <a:rPr lang="ru-RU" dirty="0"/>
              <a:t>. </a:t>
            </a:r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79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Титул ПЗ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67960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96497" y="1825625"/>
            <a:ext cx="4786184" cy="4351338"/>
          </a:xfrm>
        </p:spPr>
        <p:txBody>
          <a:bodyPr/>
          <a:lstStyle/>
          <a:p>
            <a:r>
              <a:rPr lang="ru-RU" dirty="0"/>
              <a:t>Требования аналогичны требованиям БР</a:t>
            </a:r>
          </a:p>
          <a:p>
            <a:r>
              <a:rPr lang="ru-RU" dirty="0"/>
              <a:t>Классификатор документа - ПЗ</a:t>
            </a:r>
          </a:p>
        </p:txBody>
      </p:sp>
    </p:spTree>
    <p:extLst>
      <p:ext uri="{BB962C8B-B14F-4D97-AF65-F5344CB8AC3E}">
        <p14:creationId xmlns:p14="http://schemas.microsoft.com/office/powerpoint/2010/main" val="117431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 с 40 штампом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0" y="1825625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87114" y="1825625"/>
            <a:ext cx="4528236" cy="4351338"/>
          </a:xfrm>
        </p:spPr>
        <p:txBody>
          <a:bodyPr/>
          <a:lstStyle/>
          <a:p>
            <a:r>
              <a:rPr lang="ru-RU" dirty="0"/>
              <a:t>Размещается СОДЕРЖАНИЕ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82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40 штампа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065" y="1567015"/>
            <a:ext cx="7268101" cy="192582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8650" y="3748109"/>
            <a:ext cx="7886700" cy="242885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Студент – ФИО студента, </a:t>
            </a:r>
            <a:r>
              <a:rPr lang="ru-RU" dirty="0" err="1"/>
              <a:t>Руков</a:t>
            </a:r>
            <a:r>
              <a:rPr lang="ru-RU" dirty="0"/>
              <a:t>. – ФИО руководителя, </a:t>
            </a:r>
            <a:r>
              <a:rPr lang="ru-RU" dirty="0" err="1"/>
              <a:t>Н.контр</a:t>
            </a:r>
            <a:r>
              <a:rPr lang="ru-RU" dirty="0"/>
              <a:t>. – </a:t>
            </a:r>
            <a:r>
              <a:rPr lang="ru-RU" dirty="0" err="1"/>
              <a:t>Булаев</a:t>
            </a:r>
            <a:r>
              <a:rPr lang="ru-RU" dirty="0"/>
              <a:t> А.В., </a:t>
            </a:r>
            <a:r>
              <a:rPr lang="ru-RU" dirty="0" err="1"/>
              <a:t>Зав.каф</a:t>
            </a:r>
            <a:r>
              <a:rPr lang="ru-RU" dirty="0"/>
              <a:t>. – Андрианов Д.Е.</a:t>
            </a:r>
          </a:p>
          <a:p>
            <a:r>
              <a:rPr lang="ru-RU" dirty="0"/>
              <a:t>Дата – у всех подписывающихся совпадает с датой сдачи законченного проекта.</a:t>
            </a:r>
          </a:p>
          <a:p>
            <a:r>
              <a:rPr lang="ru-RU" dirty="0"/>
              <a:t>В разделе Лит. – вписывается литера «у» в крайней левой ячейке.</a:t>
            </a:r>
          </a:p>
          <a:p>
            <a:r>
              <a:rPr lang="ru-RU" dirty="0"/>
              <a:t>Лист – номер листа в общей </a:t>
            </a:r>
            <a:r>
              <a:rPr lang="ru-RU" dirty="0" err="1"/>
              <a:t>номерации</a:t>
            </a:r>
            <a:r>
              <a:rPr lang="ru-RU" dirty="0"/>
              <a:t> документа (включая бланк задания).</a:t>
            </a:r>
          </a:p>
          <a:p>
            <a:r>
              <a:rPr lang="ru-RU" dirty="0"/>
              <a:t>Листов – общее количество листов в ВКР, включая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9320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1" y="1825625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78876" y="1825625"/>
            <a:ext cx="4536474" cy="435133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Слова СОДЕРЖАНИЕ, ВВЕДЕНИЕ, ЗАКЛЮЧЕНИЕ, СПИСОК ИСПОЛЬЗОВАННЫХ ИСТОЧНИКОВ пишутся полностью заглавными буквами</a:t>
            </a:r>
          </a:p>
          <a:p>
            <a:r>
              <a:rPr lang="ru-RU" dirty="0"/>
              <a:t>Разделы в ВКР номеруются арабскими цифрами без «.»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 Анализ …</a:t>
            </a:r>
          </a:p>
          <a:p>
            <a:r>
              <a:rPr lang="ru-RU" dirty="0"/>
              <a:t>Подразделы номеруются комбинацией номера раздела более высокого уровня и номера подраздела разделяемых «.» без оконечной «.»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1.1 Исходные данные</a:t>
            </a:r>
          </a:p>
          <a:p>
            <a:r>
              <a:rPr lang="ru-RU" dirty="0"/>
              <a:t>В содержание бакалаврской работы выносятся подразделы до 2 уровня вложенности</a:t>
            </a:r>
          </a:p>
          <a:p>
            <a:r>
              <a:rPr lang="ru-RU" dirty="0"/>
              <a:t>Если содержание занимает более 1 страницы, то оно продолжается на листах с 15 штампом</a:t>
            </a:r>
          </a:p>
          <a:p>
            <a:r>
              <a:rPr lang="ru-RU" dirty="0"/>
              <a:t>Название разделов и подразделов в содержании вписывается без отступа красной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2639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 с 15 штампом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6271" y="1825625"/>
            <a:ext cx="7942514" cy="109057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271" y="3051131"/>
            <a:ext cx="7969079" cy="31258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59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разделов и подразделов в тексте ВКР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Каждый раздел ВКР начинается с новой страницы.</a:t>
            </a:r>
          </a:p>
          <a:p>
            <a:r>
              <a:rPr lang="ru-RU" dirty="0"/>
              <a:t>Заголовки разделов СОДЕРЖАНИЕ, ВВЕДЕНИЕ, ЗАКЛЮЧЕНИЕ, СПИСОК ИСПОЛЬЗОВАННЫХ ИСТОЧНИКОВ выравниваются по центру строки без отступа красной строки.</a:t>
            </a:r>
          </a:p>
          <a:p>
            <a:r>
              <a:rPr lang="ru-RU" dirty="0"/>
              <a:t>Заголовки разделов и подразделов выравниваются по ширине с отступом красной строки в 1,25 см.</a:t>
            </a:r>
          </a:p>
          <a:p>
            <a:r>
              <a:rPr lang="ru-RU" dirty="0"/>
              <a:t>Подразделы начинаются на то же странице, где закончился предшествующий подраздел, если на той же странице уместится не менее 3 строк текста нового подраздела.</a:t>
            </a:r>
            <a:endParaRPr lang="en-US" dirty="0"/>
          </a:p>
          <a:p>
            <a:r>
              <a:rPr lang="ru-RU" dirty="0"/>
              <a:t>Заголовки разделов и подразделов в тексте выделяются интервалами 1,5 см. от текста до заголовка.</a:t>
            </a:r>
          </a:p>
          <a:p>
            <a:r>
              <a:rPr lang="ru-RU" dirty="0"/>
              <a:t>Если заголовок подраздела следует сразу после заголовка раздела, то между ними интервал в 1,5 см. не ставится.</a:t>
            </a:r>
          </a:p>
          <a:p>
            <a:r>
              <a:rPr lang="ru-RU" dirty="0"/>
              <a:t>Подзаголовки 3 уровня интервалами в 1,5 см. не обрамляются и могут выступать частью абзаца основного текста.</a:t>
            </a:r>
          </a:p>
          <a:p>
            <a:r>
              <a:rPr lang="ru-RU" dirty="0"/>
              <a:t>Заголовки разделов и подразделов любого уровня вложенности «</a:t>
            </a:r>
            <a:r>
              <a:rPr lang="ru-RU" b="1" dirty="0"/>
              <a:t>жирным</a:t>
            </a:r>
            <a:r>
              <a:rPr lang="ru-RU" dirty="0"/>
              <a:t>» начертанием не выделяются.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оформления заголовков и подзаголовков разделов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5" y="1690689"/>
            <a:ext cx="4384489" cy="895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79" y="2824056"/>
            <a:ext cx="4404669" cy="1005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5" y="4128976"/>
            <a:ext cx="4384489" cy="854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479" y="5320123"/>
            <a:ext cx="4404669" cy="11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иллюстраций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86200" cy="285257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99889"/>
          </a:xfrm>
        </p:spPr>
        <p:txBody>
          <a:bodyPr>
            <a:noAutofit/>
          </a:bodyPr>
          <a:lstStyle/>
          <a:p>
            <a:r>
              <a:rPr lang="ru-RU" sz="1200" dirty="0"/>
              <a:t>Иллюстрации оформляются с использованием ЭВМ.</a:t>
            </a:r>
          </a:p>
          <a:p>
            <a:r>
              <a:rPr lang="ru-RU" sz="1200" dirty="0"/>
              <a:t>Граница иллюстрации должна четко и легко определяться.</a:t>
            </a:r>
          </a:p>
          <a:p>
            <a:r>
              <a:rPr lang="ru-RU" sz="1200" dirty="0"/>
              <a:t>Каждая иллюстрация номеруется и дополняется наименованием, характеризующим отображаемую информацию.</a:t>
            </a:r>
          </a:p>
          <a:p>
            <a:r>
              <a:rPr lang="ru-RU" sz="1200" dirty="0"/>
              <a:t>Подпись к иллюстрации имеет вид</a:t>
            </a:r>
          </a:p>
          <a:p>
            <a:pPr marL="0" indent="0" algn="ctr">
              <a:buNone/>
            </a:pPr>
            <a:r>
              <a:rPr lang="ru-RU" sz="1200" dirty="0">
                <a:solidFill>
                  <a:srgbClr val="FF0000"/>
                </a:solidFill>
              </a:rPr>
              <a:t>Рисунок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ru-RU" sz="1200" dirty="0">
                <a:solidFill>
                  <a:srgbClr val="FF0000"/>
                </a:solidFill>
              </a:rPr>
              <a:t> – Название</a:t>
            </a:r>
          </a:p>
          <a:p>
            <a:pPr marL="0" indent="0">
              <a:buNone/>
            </a:pPr>
            <a:r>
              <a:rPr lang="ru-RU" sz="1200" dirty="0"/>
              <a:t>где </a:t>
            </a:r>
            <a:r>
              <a:rPr lang="en-US" sz="1200" dirty="0"/>
              <a:t>N – </a:t>
            </a:r>
            <a:r>
              <a:rPr lang="ru-RU" sz="1200" dirty="0"/>
              <a:t>номер рисунка; Название – наименование рисунка.</a:t>
            </a:r>
          </a:p>
          <a:p>
            <a:r>
              <a:rPr lang="ru-RU" sz="1200" dirty="0"/>
              <a:t>В конце подписи к иллюстрации знак «.» не ставится</a:t>
            </a:r>
          </a:p>
          <a:p>
            <a:r>
              <a:rPr lang="ru-RU" sz="1200" dirty="0"/>
              <a:t>Подпись к иллюстрации оформляется </a:t>
            </a:r>
            <a:r>
              <a:rPr lang="en-US" sz="1200" dirty="0"/>
              <a:t>TNR</a:t>
            </a:r>
            <a:r>
              <a:rPr lang="ru-RU" sz="1200" dirty="0"/>
              <a:t> 14 пт., 1,5 межстрочный интервал, без отступа красной строки, выравнивание – по центру.</a:t>
            </a:r>
          </a:p>
          <a:p>
            <a:r>
              <a:rPr lang="ru-RU" sz="1200" dirty="0"/>
              <a:t>Подпись к иллюстрации отделяется от следующего за ней текста интервалом в 1,5 см. </a:t>
            </a:r>
          </a:p>
          <a:p>
            <a:r>
              <a:rPr lang="ru-RU" sz="1200" dirty="0"/>
              <a:t>По тексту ПЗ на каждую иллюстрацию должна быть сделана ссылка по ее номеру.</a:t>
            </a:r>
          </a:p>
          <a:p>
            <a:r>
              <a:rPr lang="ru-RU" sz="1200" dirty="0" err="1"/>
              <a:t>Номерация</a:t>
            </a:r>
            <a:r>
              <a:rPr lang="ru-RU" sz="1200" dirty="0"/>
              <a:t> иллюстраций может вестись в пределах всей ПЗ или в пределах каждого раздела.</a:t>
            </a:r>
          </a:p>
          <a:p>
            <a:pPr marL="0" indent="0" algn="ctr">
              <a:buNone/>
            </a:pPr>
            <a:r>
              <a:rPr lang="ru-RU" sz="1400" b="1" dirty="0">
                <a:solidFill>
                  <a:srgbClr val="FF0000"/>
                </a:solidFill>
              </a:rPr>
              <a:t>Нумерация в пределах ПЗ</a:t>
            </a:r>
          </a:p>
          <a:p>
            <a:pPr marL="0" indent="0">
              <a:buNone/>
            </a:pPr>
            <a:endParaRPr lang="ru-RU" sz="1400" dirty="0"/>
          </a:p>
          <a:p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3704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Бакалаврская работа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5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иллюстрации между страницами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317" y="1825625"/>
            <a:ext cx="5729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формул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825625"/>
            <a:ext cx="3886200" cy="1669885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234764" cy="435133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r>
              <a:rPr lang="ru-RU" sz="2800" dirty="0"/>
              <a:t>Формулы оформляются в математическом редакторе </a:t>
            </a:r>
            <a:r>
              <a:rPr lang="en-US" sz="2800" dirty="0"/>
              <a:t>MS Equation </a:t>
            </a:r>
            <a:r>
              <a:rPr lang="ru-RU" sz="2800" dirty="0"/>
              <a:t>шрифтом </a:t>
            </a:r>
            <a:r>
              <a:rPr lang="en-US" sz="2800" dirty="0"/>
              <a:t>Times New Roman</a:t>
            </a:r>
            <a:r>
              <a:rPr lang="ru-RU" sz="2800" dirty="0"/>
              <a:t>.</a:t>
            </a:r>
          </a:p>
          <a:p>
            <a:r>
              <a:rPr lang="ru-RU" sz="2800" dirty="0"/>
              <a:t>Размеры символов формулы: основные символы – 14 пт., крупные символы – 18 пт., мелкие символы – 12 пт., крупный индекс – 9 пт., мелкий индекс – 7 пт.</a:t>
            </a:r>
          </a:p>
          <a:p>
            <a:r>
              <a:rPr lang="ru-RU" dirty="0"/>
              <a:t>Формулы разделяются на основные и второстепенные. </a:t>
            </a:r>
          </a:p>
          <a:p>
            <a:r>
              <a:rPr lang="ru-RU" dirty="0"/>
              <a:t>Второстепенные формулы впечатываются непосредственно в текст ПЗ. </a:t>
            </a:r>
          </a:p>
          <a:p>
            <a:r>
              <a:rPr lang="ru-RU" dirty="0"/>
              <a:t>Основные формулы приводятся на отдельных строках (выравниваются по центру, без отступа красной строки), номеруются (номер располагается у правового края строки, заключается в «(» и «)»). Нумерация формул </a:t>
            </a:r>
            <a:r>
              <a:rPr lang="ru-RU" dirty="0" err="1"/>
              <a:t>м.б</a:t>
            </a:r>
            <a:r>
              <a:rPr lang="ru-RU" dirty="0"/>
              <a:t>. сквозная в пределах всей ПЗ или в пределах 1 раздела.</a:t>
            </a:r>
          </a:p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Нумерация в пределах ПЗ</a:t>
            </a:r>
          </a:p>
          <a:p>
            <a:r>
              <a:rPr lang="ru-RU" dirty="0"/>
              <a:t>По тексту ПЗ на каждую основную формулу должна быть сделана ссылка по ее номеру.</a:t>
            </a:r>
          </a:p>
          <a:p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685800" y="3757398"/>
            <a:ext cx="3886200" cy="241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Объект 6"/>
          <p:cNvSpPr txBox="1">
            <a:spLocks/>
          </p:cNvSpPr>
          <p:nvPr/>
        </p:nvSpPr>
        <p:spPr>
          <a:xfrm>
            <a:off x="628650" y="3757397"/>
            <a:ext cx="3886200" cy="241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300" dirty="0"/>
          </a:p>
        </p:txBody>
      </p:sp>
      <p:pic>
        <p:nvPicPr>
          <p:cNvPr id="11" name="Объект 5">
            <a:extLst>
              <a:ext uri="{FF2B5EF4-FFF2-40B4-BE49-F238E27FC236}">
                <a16:creationId xmlns:a16="http://schemas.microsoft.com/office/drawing/2014/main" id="{F9D8CC6B-1643-4E40-82E4-17A693D0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57396"/>
            <a:ext cx="3886200" cy="8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F22C1-07F2-4CD6-90A3-161CCA4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формул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E0A141-8CBA-4E35-B17B-2C237CF7D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Сверху и снизу формула обрамляется интервалами в 1,5 см. </a:t>
            </a:r>
          </a:p>
          <a:p>
            <a:r>
              <a:rPr lang="ru-RU" dirty="0"/>
              <a:t>После основной формулы должна идти расшифровка обозначений, используемых в формуле. Расшифровка пишется на следующей после формулы строке, начинается со слов «где» (без отступа красной строки с интервалом в 1,5 см.), далее следует расшифровка каждого символа в формуле, расшифровываемые символы располагаются друг под другом, расшифровка каждого символа размещается на отдельной строке и завершается символом «;»</a:t>
            </a:r>
          </a:p>
          <a:p>
            <a:r>
              <a:rPr lang="ru-RU" dirty="0">
                <a:highlight>
                  <a:srgbClr val="FFFF00"/>
                </a:highlight>
              </a:rPr>
              <a:t>При расшифровке элементов формулы, необходимо указывать единицы размерности расшифровываемых величин</a:t>
            </a:r>
          </a:p>
          <a:p>
            <a:r>
              <a:rPr lang="ru-RU" dirty="0">
                <a:highlight>
                  <a:srgbClr val="FFFF00"/>
                </a:highlight>
              </a:rPr>
              <a:t>Если величины представляют собой физические, химические, метрические и иные стандартизированные величины, то их размерности указываются в соответствии с ГОСТ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E3A1943-18A2-4727-AD41-128297008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26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таблиц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07168" cy="148883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33618" cy="471521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Каждая таблица номеруется и дополняется наименованием, характеризующим отображаемую информацию.</a:t>
            </a:r>
          </a:p>
          <a:p>
            <a:r>
              <a:rPr lang="ru-RU" dirty="0"/>
              <a:t>Подпись к таблице имеет вид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Таблица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 – Название</a:t>
            </a: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/>
              <a:t>номер таблицы; Название – наименование таблицы.</a:t>
            </a:r>
          </a:p>
          <a:p>
            <a:r>
              <a:rPr lang="ru-RU" dirty="0"/>
              <a:t>В конце подписи к таблице знак «.» не ставится</a:t>
            </a:r>
          </a:p>
          <a:p>
            <a:r>
              <a:rPr lang="ru-RU" dirty="0"/>
              <a:t>Подпись к таблице оформляется </a:t>
            </a:r>
            <a:r>
              <a:rPr lang="en-US" dirty="0"/>
              <a:t>TNR</a:t>
            </a:r>
            <a:r>
              <a:rPr lang="ru-RU" dirty="0"/>
              <a:t> 14 пт., 1,5 межстрочный интервал, без отступа красной строки, выравнивание – по левому краю.</a:t>
            </a:r>
          </a:p>
          <a:p>
            <a:r>
              <a:rPr lang="ru-RU" dirty="0"/>
              <a:t>Подпись к таблице отделяется от предшествующего ей текста интервалом в 1,5 см., </a:t>
            </a:r>
            <a:r>
              <a:rPr lang="ru-RU" dirty="0">
                <a:highlight>
                  <a:srgbClr val="FFFF00"/>
                </a:highlight>
              </a:rPr>
              <a:t>таблица и следующий за ней текст разделяются интервалом в 1,5 см. </a:t>
            </a:r>
          </a:p>
          <a:p>
            <a:r>
              <a:rPr lang="ru-RU" dirty="0"/>
              <a:t>По тексту ПЗ на каждую таблицу должна быть сделана ссылка по ее номеру.</a:t>
            </a:r>
          </a:p>
          <a:p>
            <a:r>
              <a:rPr lang="ru-RU" dirty="0"/>
              <a:t>Нумерация таблиц может вестись в пределах всей ПЗ или в пределах каждого раздела.</a:t>
            </a:r>
          </a:p>
          <a:p>
            <a:pPr marL="0" indent="0" algn="ctr">
              <a:buNone/>
            </a:pPr>
            <a:r>
              <a:rPr lang="ru-RU" sz="3200" b="1" dirty="0">
                <a:solidFill>
                  <a:srgbClr val="FF0000"/>
                </a:solidFill>
              </a:rPr>
              <a:t>Нумерация в пределах ПЗ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49397"/>
            <a:ext cx="3807168" cy="4869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71255"/>
            <a:ext cx="3807168" cy="836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5042345"/>
            <a:ext cx="3807168" cy="8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D8EED-7D88-4811-AC43-0EB4F5B9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3FBC5-9AB6-4971-A7C4-B53E68ABEF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33CD10-FC34-4D07-A540-FF9B091977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Требования в тексту в таблице аналогичные основному тексту ПЗ.</a:t>
            </a:r>
          </a:p>
          <a:p>
            <a:r>
              <a:rPr lang="ru-RU" dirty="0"/>
              <a:t>Допускается в таблице уменьшение размера текста, но не менее чем до 12 пт.</a:t>
            </a:r>
          </a:p>
          <a:p>
            <a:r>
              <a:rPr lang="ru-RU" dirty="0">
                <a:highlight>
                  <a:srgbClr val="FFFF00"/>
                </a:highlight>
              </a:rPr>
              <a:t>Если в столбце таблицы  отражаются величины имеющие размерность, то единицы измерения должны быть указаны в «шапке» таблицы, после заголовка соответствующего столбца, отделяясь от него «,», а непосредственно в ячейке таблицы величина указывается без единиц измерения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Доля выявленных объектов, %</a:t>
            </a:r>
          </a:p>
          <a:p>
            <a:r>
              <a:rPr lang="ru-RU" dirty="0">
                <a:highlight>
                  <a:srgbClr val="FFFF00"/>
                </a:highlight>
              </a:rPr>
              <a:t>Если таблица в каждой строке отображает величины разнородные по единицам измерения (т.е. нельзя выделить столбец отображающий однотипную информацию), то единицы размерности величины, можно указать или непосредственно в ячейке, содержащей информационную величину, или в первой ячейке строки, поясняющей отображаемую величину </a:t>
            </a:r>
          </a:p>
          <a:p>
            <a:r>
              <a:rPr lang="ru-RU" dirty="0">
                <a:highlight>
                  <a:srgbClr val="FFFF00"/>
                </a:highlight>
              </a:rPr>
              <a:t>Если величины представляют собой физические, химические, метрические и иные стандартизированные величины, то их размерности указываются в соответствии с ГОСТ</a:t>
            </a:r>
          </a:p>
          <a:p>
            <a:r>
              <a:rPr lang="ru-RU" dirty="0">
                <a:highlight>
                  <a:srgbClr val="FFFF00"/>
                </a:highlight>
              </a:rPr>
              <a:t>Текст в ячейках таблицы должен переноситься в соответствии с правилами русского языка.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49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списков</a:t>
            </a:r>
            <a:r>
              <a:rPr lang="en-US" dirty="0"/>
              <a:t> (</a:t>
            </a:r>
            <a:r>
              <a:rPr lang="ru-RU" dirty="0" err="1"/>
              <a:t>маркированый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A2164F-0697-4280-8152-ED7E7C05E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86200" cy="185824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Списку предшествует обобщающая фраза</a:t>
            </a:r>
          </a:p>
          <a:p>
            <a:r>
              <a:rPr lang="ru-RU" dirty="0"/>
              <a:t>В качестве маркера используется символ «-»</a:t>
            </a:r>
          </a:p>
          <a:p>
            <a:r>
              <a:rPr lang="ru-RU" dirty="0"/>
              <a:t>Элементы маркированного списка разделяются «;»</a:t>
            </a:r>
          </a:p>
          <a:p>
            <a:r>
              <a:rPr lang="ru-RU" dirty="0"/>
              <a:t>После обобщающей фразы ставится «:»</a:t>
            </a:r>
          </a:p>
          <a:p>
            <a:r>
              <a:rPr lang="ru-RU" dirty="0"/>
              <a:t>Каждый элемент списка начинается с красной строки</a:t>
            </a:r>
          </a:p>
          <a:p>
            <a:r>
              <a:rPr lang="ru-RU" dirty="0"/>
              <a:t>Отступ многострочных элементов списка от рамки 5 мм.</a:t>
            </a:r>
          </a:p>
          <a:p>
            <a:r>
              <a:rPr lang="ru-RU" dirty="0"/>
              <a:t>Последний элемент списка заканчивается «.»</a:t>
            </a:r>
          </a:p>
          <a:p>
            <a:r>
              <a:rPr lang="ru-RU" dirty="0"/>
              <a:t>Весь список представляет единое предложение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62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7C852-7647-4F47-8560-E6BF0D98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списков (нумерованный)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5DC40FB-C847-4DEA-A71B-86CAD1C0A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86200" cy="154146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97833E0-D2B3-40C9-B113-B4030123B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Списку предшествует обобщающая фраза</a:t>
            </a:r>
          </a:p>
          <a:p>
            <a:r>
              <a:rPr lang="ru-RU" dirty="0"/>
              <a:t>В качестве маркера арабские цифры</a:t>
            </a:r>
          </a:p>
          <a:p>
            <a:r>
              <a:rPr lang="ru-RU" dirty="0"/>
              <a:t>Разделителем номера элемента списка и содержимого элемента может выступать «Пробел» или «)»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 Первый элемент списка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2) Второй элемент списка</a:t>
            </a:r>
          </a:p>
          <a:p>
            <a:r>
              <a:rPr lang="ru-RU" dirty="0"/>
              <a:t>Элементы маркированного списка разделяются «;» или «.»</a:t>
            </a:r>
          </a:p>
          <a:p>
            <a:r>
              <a:rPr lang="ru-RU" dirty="0"/>
              <a:t>Обобщающая фраза может являться самостоятельным предложением.</a:t>
            </a:r>
          </a:p>
          <a:p>
            <a:r>
              <a:rPr lang="ru-RU" dirty="0"/>
              <a:t>Каждый элемент списка начинается с красной строки</a:t>
            </a:r>
          </a:p>
          <a:p>
            <a:r>
              <a:rPr lang="ru-RU" dirty="0"/>
              <a:t>Отступ многострочных элементов списка от рамки 5 мм.</a:t>
            </a:r>
          </a:p>
          <a:p>
            <a:r>
              <a:rPr lang="ru-RU" dirty="0"/>
              <a:t>Каждый элемент маркированного списка может представлять собой один или несколько самостоятельных предложений или абзацев</a:t>
            </a:r>
          </a:p>
          <a:p>
            <a:r>
              <a:rPr lang="ru-RU" b="1" dirty="0">
                <a:solidFill>
                  <a:srgbClr val="FF0000"/>
                </a:solidFill>
              </a:rPr>
              <a:t>По тексту пояснительной записки должна быть даны ссылки на каждый элемент нумерованного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64178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D0183-60DA-480B-8C68-79823CF7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списков (многоуровневые)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EEA515-F688-46A1-AD36-0BCD628B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Верхний уровень списка маркируется арабскими цифрами</a:t>
            </a:r>
          </a:p>
          <a:p>
            <a:r>
              <a:rPr lang="ru-RU" dirty="0"/>
              <a:t>Дочерний уровень списка может маркироваться как 1.1, 1.2 … или буквами кириллического алфавита а, б, в …</a:t>
            </a:r>
          </a:p>
          <a:p>
            <a:r>
              <a:rPr lang="ru-RU" dirty="0"/>
              <a:t>Отступ дочернего уровня на 1,25 см. от значений родительского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917477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D796910-8458-42D6-A504-3D10EF2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блока программного кода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FEE3AE9-E95F-4B74-9B9F-4535F3789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1" y="1825625"/>
            <a:ext cx="3886200" cy="123683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DDAD459F-2552-467C-A345-916E9FFF0C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Программный код оформляется шрифтом </a:t>
            </a:r>
            <a:r>
              <a:rPr lang="en-US" dirty="0"/>
              <a:t>Courier New</a:t>
            </a:r>
            <a:r>
              <a:rPr lang="ru-RU" dirty="0"/>
              <a:t>, 12 пт., выравнивание – по ширине, с отступом красной строки 1,25 см.</a:t>
            </a:r>
          </a:p>
          <a:p>
            <a:r>
              <a:rPr lang="ru-RU" dirty="0"/>
              <a:t>Блок программного кода обрамляется отступом 1,5 см. от предшествующего и следующего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15276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573F-FDFF-4366-9FC3-C73B6EC9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3C2BC-DB45-4BC4-9829-77EDDA59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37815"/>
          </a:xfrm>
        </p:spPr>
        <p:txBody>
          <a:bodyPr/>
          <a:lstStyle/>
          <a:p>
            <a:r>
              <a:rPr lang="ru-RU" dirty="0"/>
              <a:t>Описание элементов списка по </a:t>
            </a:r>
            <a:r>
              <a:rPr lang="ru-RU" dirty="0">
                <a:highlight>
                  <a:srgbClr val="FFFF00"/>
                </a:highlight>
              </a:rPr>
              <a:t>ГОСТ Р 7.0.100-2018</a:t>
            </a:r>
            <a:endParaRPr lang="ru-RU" dirty="0"/>
          </a:p>
          <a:p>
            <a:r>
              <a:rPr lang="ru-RU" dirty="0"/>
              <a:t>Список использованных источников – номерованный список вида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1 Источник 1.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2 Источник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2F8A8-6AFA-4686-9873-BC3DEE8640A6}"/>
              </a:ext>
            </a:extLst>
          </p:cNvPr>
          <p:cNvSpPr txBox="1"/>
          <p:nvPr/>
        </p:nvSpPr>
        <p:spPr>
          <a:xfrm>
            <a:off x="1719359" y="4798376"/>
            <a:ext cx="570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https://www.polytech21.ru/rekomendatsii-po-oformleniyu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C6E0-22CC-4BF0-A5F4-FE80875BC51E}"/>
              </a:ext>
            </a:extLst>
          </p:cNvPr>
          <p:cNvSpPr txBox="1"/>
          <p:nvPr/>
        </p:nvSpPr>
        <p:spPr>
          <a:xfrm>
            <a:off x="1640228" y="5264882"/>
            <a:ext cx="60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http://www.lib.tsu.ru/win/produkzija/metodichka/8_2_1.html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75E24-A5BF-462F-8395-50F5687A9FDC}"/>
              </a:ext>
            </a:extLst>
          </p:cNvPr>
          <p:cNvSpPr txBox="1"/>
          <p:nvPr/>
        </p:nvSpPr>
        <p:spPr>
          <a:xfrm>
            <a:off x="1558064" y="5718142"/>
            <a:ext cx="636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https://www.surgpu.ru/uchebnyj-process/biblioteka/chitatelyam/</a:t>
            </a:r>
            <a:endParaRPr lang="ru-RU" dirty="0"/>
          </a:p>
          <a:p>
            <a:r>
              <a:rPr lang="en-US" dirty="0" err="1"/>
              <a:t>trebovaniya</a:t>
            </a:r>
            <a:r>
              <a:rPr lang="en-US" dirty="0"/>
              <a:t>-k-</a:t>
            </a:r>
            <a:r>
              <a:rPr lang="en-US" dirty="0" err="1"/>
              <a:t>oformleniyu</a:t>
            </a:r>
            <a:r>
              <a:rPr lang="en-US" dirty="0"/>
              <a:t>/spiska-literatury/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даты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Дата выдачи задания – 01.04.2021 года</a:t>
            </a:r>
          </a:p>
          <a:p>
            <a:r>
              <a:rPr lang="ru-RU" dirty="0"/>
              <a:t>Антиплагиат – до 14.06.2021 года</a:t>
            </a:r>
          </a:p>
          <a:p>
            <a:r>
              <a:rPr lang="ru-RU" dirty="0">
                <a:highlight>
                  <a:srgbClr val="FFFF00"/>
                </a:highlight>
              </a:rPr>
              <a:t>Предзащита – 17.06.2021 года</a:t>
            </a:r>
          </a:p>
          <a:p>
            <a:r>
              <a:rPr lang="ru-RU" dirty="0"/>
              <a:t>Сдача готовой ВКР – 18.06.2021 года</a:t>
            </a:r>
          </a:p>
          <a:p>
            <a:r>
              <a:rPr lang="ru-RU" dirty="0">
                <a:highlight>
                  <a:srgbClr val="FFFF00"/>
                </a:highlight>
              </a:rPr>
              <a:t>Защита – 24.06.2021, 25.06.2021 года</a:t>
            </a:r>
          </a:p>
          <a:p>
            <a:endParaRPr lang="ru-RU" dirty="0"/>
          </a:p>
          <a:p>
            <a:r>
              <a:rPr lang="ru-RU" dirty="0"/>
              <a:t>Отзыв руководителя – не позднее 18.06.2021 года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21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E6EFB-B110-4C13-BA2A-FAE452E7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элементы ПЗ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47733-B531-4300-A666-EC261787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Ссылки на список использованных источников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фраза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], [1,3,4,10]</a:t>
            </a:r>
          </a:p>
          <a:p>
            <a:r>
              <a:rPr lang="ru-RU" dirty="0"/>
              <a:t>Ссылки на рисунки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на рисунке 1 показано…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на графике (рис.1) показаны …</a:t>
            </a:r>
          </a:p>
          <a:p>
            <a:r>
              <a:rPr lang="ru-RU" dirty="0"/>
              <a:t>Ссылки на формулы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Квадратное уравнение по </a:t>
            </a: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формуле (1)</a:t>
            </a:r>
            <a:r>
              <a:rPr lang="ru-RU" dirty="0">
                <a:solidFill>
                  <a:srgbClr val="FF0000"/>
                </a:solidFill>
              </a:rPr>
              <a:t> включает …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Согласно </a:t>
            </a: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формуле (1) </a:t>
            </a:r>
            <a:r>
              <a:rPr lang="ru-RU" dirty="0">
                <a:solidFill>
                  <a:srgbClr val="FF0000"/>
                </a:solidFill>
              </a:rPr>
              <a:t>….</a:t>
            </a:r>
          </a:p>
          <a:p>
            <a:r>
              <a:rPr lang="ru-RU" dirty="0"/>
              <a:t>Ссылки на таблицы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В таблице 1 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1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FEEE141-9408-4CD0-9B13-6DC952F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приложений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92B387-C6F4-417A-8B11-FC09CA24A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423502"/>
            <a:ext cx="3886200" cy="1774842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085BF635-6E72-44D3-AAA5-71E875380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Заглавие приложения включает слово «ПРИЛОЖЕНИЕ»,  литеральное обозначение приложения и его название</a:t>
            </a:r>
          </a:p>
          <a:p>
            <a:r>
              <a:rPr lang="ru-RU" dirty="0"/>
              <a:t>Слово «ПРИЛОЖЕНИЕ» и литеральное обозначение пишутся заглавными буквами в пояснительной записке, с выравниванием по центру, без отступа красной строки</a:t>
            </a:r>
          </a:p>
          <a:p>
            <a:r>
              <a:rPr lang="ru-RU" dirty="0">
                <a:highlight>
                  <a:srgbClr val="FFFF00"/>
                </a:highlight>
              </a:rPr>
              <a:t>На следующей строке указывается вид приложения: обязательное, рекомендуемое, справочное. Вид приложения заключается в «(» и «)» и пишется прописными буквами, с выравниванием по центру, без отступа красной строки. </a:t>
            </a:r>
          </a:p>
          <a:p>
            <a:r>
              <a:rPr lang="ru-RU" dirty="0"/>
              <a:t>Название приложения в пояснительной записке пишется прописными буквами с первой заглавной буквой, с выравниванием по центру, без отступа красной строки.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ПРИЛОЖЕНИЕ А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(справочное)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Листинг вспомогательных функций</a:t>
            </a:r>
          </a:p>
          <a:p>
            <a:r>
              <a:rPr lang="ru-RU" dirty="0"/>
              <a:t>В содержании приложение вписывается как 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ПРИЛОЖЕНИЕ А – НАЗВАНИЕ …</a:t>
            </a:r>
          </a:p>
          <a:p>
            <a:r>
              <a:rPr lang="ru-RU" dirty="0"/>
              <a:t>При нахождении в приложении иллюстраций, формул, таблиц в номер элемента вносится указание на приложение в котором они находятся.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Рисунок А.1 – Название рисунка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Таблица Б.2 – Название таблицы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F(x) = 2 + x </a:t>
            </a:r>
            <a:r>
              <a:rPr lang="ru-RU" dirty="0">
                <a:solidFill>
                  <a:srgbClr val="FF0000"/>
                </a:solidFill>
              </a:rPr>
              <a:t>                        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ru-RU" dirty="0">
                <a:solidFill>
                  <a:srgbClr val="FF0000"/>
                </a:solidFill>
              </a:rPr>
              <a:t>В.3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Иллюстрации, формулы и таблицы – номеруются начиная с 1 в пределах каждого приложения.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A1FDD-58C1-4F22-A14D-ED33CCE0397F}"/>
              </a:ext>
            </a:extLst>
          </p:cNvPr>
          <p:cNvSpPr txBox="1"/>
          <p:nvPr/>
        </p:nvSpPr>
        <p:spPr>
          <a:xfrm>
            <a:off x="628650" y="1872429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Содержании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D03B22-4535-454C-AAF9-EE0641D1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5" y="4713383"/>
            <a:ext cx="4153476" cy="1604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D916C-847C-48F1-9F08-82A72BCB5C72}"/>
              </a:ext>
            </a:extLst>
          </p:cNvPr>
          <p:cNvSpPr txBox="1"/>
          <p:nvPr/>
        </p:nvSpPr>
        <p:spPr>
          <a:xfrm>
            <a:off x="628650" y="4380085"/>
            <a:ext cx="267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пояснительной записке</a:t>
            </a:r>
          </a:p>
        </p:txBody>
      </p:sp>
    </p:spTree>
    <p:extLst>
      <p:ext uri="{BB962C8B-B14F-4D97-AF65-F5344CB8AC3E}">
        <p14:creationId xmlns:p14="http://schemas.microsoft.com/office/powerpoint/2010/main" val="205080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A0A83AC-D6E3-42DA-BE66-97F3298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тексту ВКР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4B8AC-A1F4-46A7-87EC-4B276305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highlight>
                  <a:srgbClr val="FFFF00"/>
                </a:highlight>
              </a:rPr>
              <a:t>В абзацах не допускается перенос на новую строку одного слова, математического символа или второстепенной формулы. </a:t>
            </a:r>
            <a:r>
              <a:rPr lang="ru-RU" u="sng" dirty="0">
                <a:highlight>
                  <a:srgbClr val="FFFF00"/>
                </a:highlight>
              </a:rPr>
              <a:t>Требуется что бы на строке было расположено словосочетание из 2-3 слов, занимающее не менее 30% длины строки.</a:t>
            </a:r>
          </a:p>
          <a:p>
            <a:r>
              <a:rPr lang="ru-RU" dirty="0">
                <a:highlight>
                  <a:srgbClr val="FFFF00"/>
                </a:highlight>
              </a:rPr>
              <a:t>При переходе абзаца с одной страницы на другую недопустимо появление висячих строк (т.е. не должна оставаться одиночная строка абзаца на первой странице или появляться одиночная строка на второй странице). </a:t>
            </a:r>
            <a:r>
              <a:rPr lang="ru-RU" u="sng" dirty="0">
                <a:highlight>
                  <a:srgbClr val="FFFF00"/>
                </a:highlight>
              </a:rPr>
              <a:t>Количество строк в любом из случаев должно быть не менее 2-3.</a:t>
            </a:r>
          </a:p>
          <a:p>
            <a:r>
              <a:rPr lang="ru-RU" dirty="0">
                <a:highlight>
                  <a:srgbClr val="FFFF00"/>
                </a:highlight>
              </a:rPr>
              <a:t>Последняя страница раздела должна быть заполнена не менее чем на 50-75% от объема страницы.</a:t>
            </a:r>
          </a:p>
          <a:p>
            <a:r>
              <a:rPr lang="ru-RU" dirty="0">
                <a:highlight>
                  <a:srgbClr val="FFFF00"/>
                </a:highlight>
              </a:rPr>
              <a:t>Не допускается отрывать обобщающую фразу списка от его элементов.</a:t>
            </a:r>
          </a:p>
          <a:p>
            <a:r>
              <a:rPr lang="ru-RU" dirty="0">
                <a:highlight>
                  <a:srgbClr val="FFFF00"/>
                </a:highlight>
              </a:rPr>
              <a:t>Не допускаются висячие элементы списков.</a:t>
            </a:r>
          </a:p>
          <a:p>
            <a:r>
              <a:rPr lang="ru-RU" dirty="0">
                <a:highlight>
                  <a:srgbClr val="FFFF00"/>
                </a:highlight>
              </a:rPr>
              <a:t>Не допускается отрывать заглавие таблицы от самой таблицы, подпись к иллюстрации от иллюстрации, формулу от блока расшифровки ее элементов.</a:t>
            </a:r>
          </a:p>
          <a:p>
            <a:r>
              <a:rPr lang="ru-RU" dirty="0">
                <a:highlight>
                  <a:srgbClr val="FFFF00"/>
                </a:highlight>
              </a:rPr>
              <a:t>Не допускаются висячие строки в заглавии таблиц, подписях к иллюстрациям, блоках расшифровки элементов формул. </a:t>
            </a:r>
          </a:p>
          <a:p>
            <a:r>
              <a:rPr lang="ru-RU" dirty="0">
                <a:highlight>
                  <a:srgbClr val="FFFF00"/>
                </a:highlight>
              </a:rPr>
              <a:t>Не допускается перенос таблицы так, что на начальной странице будет размещаться только строка «шапки». </a:t>
            </a:r>
            <a:r>
              <a:rPr lang="ru-RU" u="sng" dirty="0">
                <a:highlight>
                  <a:srgbClr val="FFFF00"/>
                </a:highlight>
              </a:rPr>
              <a:t>На странице с «шапкой» должна присутствовать минимум 1 (предпочтительно 2-3) информационная строка.</a:t>
            </a:r>
          </a:p>
          <a:p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98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E2401-0338-43F0-8613-E3A13AF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Брошюровка ВКР</a:t>
            </a:r>
          </a:p>
        </p:txBody>
      </p:sp>
      <p:pic>
        <p:nvPicPr>
          <p:cNvPr id="5" name="Объект 4" descr="Переплет на пластиковую пружину: продажа, цена в Кишинёве. изготовление  брошюр от &quot;Xerox Printer&quot; - 8519735">
            <a:extLst>
              <a:ext uri="{FF2B5EF4-FFF2-40B4-BE49-F238E27FC236}">
                <a16:creationId xmlns:a16="http://schemas.microsoft.com/office/drawing/2014/main" id="{73DB76D9-C116-46C9-B345-4C8E3CA202F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3" y="1825625"/>
            <a:ext cx="2381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34593-E475-4327-BF14-365F833ABAED}"/>
              </a:ext>
            </a:extLst>
          </p:cNvPr>
          <p:cNvSpPr txBox="1"/>
          <p:nvPr/>
        </p:nvSpPr>
        <p:spPr>
          <a:xfrm>
            <a:off x="765663" y="5161085"/>
            <a:ext cx="359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ВКР брошюруется на пластиковые </a:t>
            </a:r>
          </a:p>
          <a:p>
            <a:r>
              <a:rPr lang="ru-RU" dirty="0"/>
              <a:t>пружинки и обрамляется </a:t>
            </a:r>
          </a:p>
          <a:p>
            <a:r>
              <a:rPr lang="ru-RU" dirty="0"/>
              <a:t>непрозрачными корочками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B048615-48CE-45A1-A912-6C64CD7DF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8391" y="1825625"/>
            <a:ext cx="3087717" cy="4351338"/>
          </a:xfrm>
        </p:spPr>
      </p:pic>
    </p:spTree>
    <p:extLst>
      <p:ext uri="{BB962C8B-B14F-4D97-AF65-F5344CB8AC3E}">
        <p14:creationId xmlns:p14="http://schemas.microsoft.com/office/powerpoint/2010/main" val="3442098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9957A-0A35-49AC-BB53-9796708F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наклейки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21D4D80-54E0-4565-8773-3BD594EAC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5804" y="1833898"/>
            <a:ext cx="6434412" cy="3916271"/>
          </a:xfrm>
        </p:spPr>
      </p:pic>
    </p:spTree>
    <p:extLst>
      <p:ext uri="{BB962C8B-B14F-4D97-AF65-F5344CB8AC3E}">
        <p14:creationId xmlns:p14="http://schemas.microsoft.com/office/powerpoint/2010/main" val="4449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ПЗ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титульный лист БР</a:t>
            </a:r>
          </a:p>
          <a:p>
            <a:r>
              <a:rPr lang="ru-RU" dirty="0"/>
              <a:t>бланк задания</a:t>
            </a:r>
          </a:p>
          <a:p>
            <a:r>
              <a:rPr lang="ru-RU" dirty="0"/>
              <a:t>аннотация русская</a:t>
            </a:r>
          </a:p>
          <a:p>
            <a:r>
              <a:rPr lang="ru-RU" dirty="0"/>
              <a:t>аннотация английская</a:t>
            </a:r>
          </a:p>
          <a:p>
            <a:r>
              <a:rPr lang="ru-RU" dirty="0"/>
              <a:t>титул ПЗ</a:t>
            </a:r>
          </a:p>
          <a:p>
            <a:r>
              <a:rPr lang="ru-RU" dirty="0"/>
              <a:t>лист с 40 рамкой</a:t>
            </a:r>
          </a:p>
          <a:p>
            <a:r>
              <a:rPr lang="ru-RU" dirty="0"/>
              <a:t>основная часть ПЗ (введение, разделы, заключение, список использованных источников, приложения) на листах с 15 рамкой</a:t>
            </a:r>
          </a:p>
        </p:txBody>
      </p:sp>
    </p:spTree>
    <p:extLst>
      <p:ext uri="{BB962C8B-B14F-4D97-AF65-F5344CB8AC3E}">
        <p14:creationId xmlns:p14="http://schemas.microsoft.com/office/powerpoint/2010/main" val="18421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35BB-57DF-458F-A881-4440B4B0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ГОСТы оформления документации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A438C-DD94-4666-AB31-4A89A508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97223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highlight>
                  <a:srgbClr val="FFFF00"/>
                </a:highlight>
              </a:rPr>
              <a:t>ГОСТ Р 2.105-2019 (ЕСКД. Общие требования к текстовым документам)</a:t>
            </a:r>
          </a:p>
          <a:p>
            <a:r>
              <a:rPr lang="ru-RU" dirty="0">
                <a:highlight>
                  <a:srgbClr val="FFFF00"/>
                </a:highlight>
              </a:rPr>
              <a:t>ГОСТ 2.104-2006 (ЕСКД. Основные надписи) </a:t>
            </a:r>
          </a:p>
          <a:p>
            <a:r>
              <a:rPr lang="ru-RU" dirty="0">
                <a:highlight>
                  <a:srgbClr val="FFFF00"/>
                </a:highlight>
              </a:rPr>
              <a:t>ГОСТ 7.32-2017 (Отчет о научно-исследовательской работе)</a:t>
            </a:r>
          </a:p>
          <a:p>
            <a:r>
              <a:rPr lang="ru-RU" dirty="0">
                <a:highlight>
                  <a:srgbClr val="FFFF00"/>
                </a:highlight>
              </a:rPr>
              <a:t>ГОСТ 19.701-90 (Схемы алгоритмов, программ, данных и систем)</a:t>
            </a:r>
          </a:p>
          <a:p>
            <a:r>
              <a:rPr lang="ru-RU" dirty="0">
                <a:highlight>
                  <a:srgbClr val="FFFF00"/>
                </a:highlight>
              </a:rPr>
              <a:t>ГОСТ 8.417-2002 (Единицы величин)</a:t>
            </a:r>
          </a:p>
          <a:p>
            <a:r>
              <a:rPr lang="ru-RU" dirty="0">
                <a:highlight>
                  <a:srgbClr val="FFFF00"/>
                </a:highlight>
              </a:rPr>
              <a:t>ГОСТ Р 7.0.12-2011 (Библиографическая запись. Сокращение слов и словосочетаний на русском языке)</a:t>
            </a:r>
          </a:p>
          <a:p>
            <a:r>
              <a:rPr lang="ru-RU" dirty="0">
                <a:highlight>
                  <a:srgbClr val="FFFF00"/>
                </a:highlight>
              </a:rPr>
              <a:t>ГОСТ 7.11-2004 (Библиографическая запись. Сокращение слов и словосочетаний на иностранных европейских языках)</a:t>
            </a:r>
          </a:p>
          <a:p>
            <a:r>
              <a:rPr lang="ru-RU" dirty="0">
                <a:highlight>
                  <a:srgbClr val="FFFF00"/>
                </a:highlight>
              </a:rPr>
              <a:t>ГОСТ 7.82-2001 (Библиографическая запись. Библиографическое описание электронных ресурсов)</a:t>
            </a:r>
          </a:p>
          <a:p>
            <a:r>
              <a:rPr lang="ru-RU" dirty="0">
                <a:highlight>
                  <a:srgbClr val="FFFF00"/>
                </a:highlight>
              </a:rPr>
              <a:t>ГОСТ Р 7.0.100-2018 (Библиографическая запись. Библиографическое описание. Общие требования и правила составления)</a:t>
            </a:r>
          </a:p>
          <a:p>
            <a:r>
              <a:rPr lang="ru-RU" dirty="0">
                <a:highlight>
                  <a:srgbClr val="FFFF00"/>
                </a:highlight>
              </a:rPr>
              <a:t>ГОСТ Р 7.0.5-2008 (Библиографическая ссылка. Общие требования и правила составления)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644C-03E5-4911-B89A-EA260E66A9CF}"/>
              </a:ext>
            </a:extLst>
          </p:cNvPr>
          <p:cNvSpPr txBox="1"/>
          <p:nvPr/>
        </p:nvSpPr>
        <p:spPr>
          <a:xfrm>
            <a:off x="1128522" y="6022848"/>
            <a:ext cx="23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https://files.stroyinf.ru/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A6772-617C-48BF-8469-16D88FDF8676}"/>
              </a:ext>
            </a:extLst>
          </p:cNvPr>
          <p:cNvSpPr txBox="1"/>
          <p:nvPr/>
        </p:nvSpPr>
        <p:spPr>
          <a:xfrm>
            <a:off x="4572000" y="6022848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https://www.swrit.ru/gost-eskd.html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Титул БР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6" y="1767960"/>
            <a:ext cx="3076547" cy="4351338"/>
          </a:xfrm>
          <a:ln w="12700">
            <a:solidFill>
              <a:schemeClr val="accent1"/>
            </a:solidFill>
          </a:ln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492843" y="1825625"/>
            <a:ext cx="5022507" cy="4351338"/>
          </a:xfrm>
        </p:spPr>
        <p:txBody>
          <a:bodyPr/>
          <a:lstStyle/>
          <a:p>
            <a:r>
              <a:rPr lang="ru-RU" dirty="0"/>
              <a:t>Границы от края листа до рамки: слева – 20 мм.; сверху, снизу и справа – 5 мм. (допустимо 6 мм.)</a:t>
            </a:r>
          </a:p>
          <a:p>
            <a:r>
              <a:rPr lang="ru-RU" dirty="0"/>
              <a:t>Отступ от текста до рамки: сверху и снизу - 10 мм.; слева и справа 10 мм. (на титуле БР и ПЗ, далее во всей работе 5-6 мм.)</a:t>
            </a:r>
          </a:p>
        </p:txBody>
      </p:sp>
    </p:spTree>
    <p:extLst>
      <p:ext uri="{BB962C8B-B14F-4D97-AF65-F5344CB8AC3E}">
        <p14:creationId xmlns:p14="http://schemas.microsoft.com/office/powerpoint/2010/main" val="191665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ВУЗа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16" y="1588143"/>
            <a:ext cx="5940552" cy="1069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984" y="3451654"/>
            <a:ext cx="5553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 шрифта:</a:t>
            </a:r>
          </a:p>
          <a:p>
            <a:r>
              <a:rPr lang="en-US" dirty="0"/>
              <a:t>Times New</a:t>
            </a:r>
            <a:r>
              <a:rPr lang="ru-RU" dirty="0"/>
              <a:t> </a:t>
            </a:r>
            <a:r>
              <a:rPr lang="en-US" dirty="0"/>
              <a:t>Roman</a:t>
            </a:r>
            <a:r>
              <a:rPr lang="ru-RU" dirty="0"/>
              <a:t>, одинарный межстрочный интервал</a:t>
            </a:r>
          </a:p>
          <a:p>
            <a:endParaRPr lang="ru-RU" dirty="0"/>
          </a:p>
          <a:p>
            <a:r>
              <a:rPr lang="ru-RU" dirty="0"/>
              <a:t>Министерство науки… - 10 пт.</a:t>
            </a:r>
          </a:p>
          <a:p>
            <a:r>
              <a:rPr lang="ru-RU" dirty="0"/>
              <a:t>Муромский институт …  - 14 пт.</a:t>
            </a:r>
          </a:p>
          <a:p>
            <a:r>
              <a:rPr lang="ru-RU" dirty="0"/>
              <a:t>федерального … - 11 пт.</a:t>
            </a:r>
          </a:p>
          <a:p>
            <a:r>
              <a:rPr lang="ru-RU" dirty="0"/>
              <a:t>«Владимирский … - 14 пт.</a:t>
            </a:r>
          </a:p>
          <a:p>
            <a:r>
              <a:rPr lang="ru-RU" dirty="0"/>
              <a:t>(МИ </a:t>
            </a:r>
            <a:r>
              <a:rPr lang="ru-RU" dirty="0" err="1"/>
              <a:t>ВлГУ</a:t>
            </a:r>
            <a:r>
              <a:rPr lang="ru-RU" dirty="0"/>
              <a:t>) – 10 пт.</a:t>
            </a:r>
          </a:p>
        </p:txBody>
      </p:sp>
    </p:spTree>
    <p:extLst>
      <p:ext uri="{BB962C8B-B14F-4D97-AF65-F5344CB8AC3E}">
        <p14:creationId xmlns:p14="http://schemas.microsoft.com/office/powerpoint/2010/main" val="273380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МИВУ.09.03.02 – АА.БББ </a:t>
            </a:r>
            <a:r>
              <a:rPr lang="en-US" dirty="0"/>
              <a:t>XX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МИВУ – принятое условное обозначение ВУЗа</a:t>
            </a:r>
          </a:p>
          <a:p>
            <a:r>
              <a:rPr lang="ru-RU" dirty="0"/>
              <a:t>09.03.02 – шифр направления подготовки</a:t>
            </a:r>
          </a:p>
          <a:p>
            <a:r>
              <a:rPr lang="ru-RU" dirty="0"/>
              <a:t>АА – номер по приказу об утверждении тем</a:t>
            </a:r>
          </a:p>
          <a:p>
            <a:r>
              <a:rPr lang="ru-RU" dirty="0"/>
              <a:t>БББ – номер варианта выполняемой работы (в нашем случае - 000)</a:t>
            </a:r>
          </a:p>
          <a:p>
            <a:r>
              <a:rPr lang="ru-RU" dirty="0"/>
              <a:t>ХХ – классификатор документа (БР – бакалаврская работа, ПЗ – пояснительная записка)</a:t>
            </a:r>
          </a:p>
        </p:txBody>
      </p:sp>
    </p:spTree>
    <p:extLst>
      <p:ext uri="{BB962C8B-B14F-4D97-AF65-F5344CB8AC3E}">
        <p14:creationId xmlns:p14="http://schemas.microsoft.com/office/powerpoint/2010/main" val="43505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требования к оформлению текста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Шрифт – </a:t>
            </a:r>
            <a:r>
              <a:rPr lang="en-US" dirty="0"/>
              <a:t>Times New Roman (</a:t>
            </a:r>
            <a:r>
              <a:rPr lang="ru-RU" dirty="0"/>
              <a:t>включая иллюстрации и математические формулы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Кегль – 14 пт.</a:t>
            </a:r>
          </a:p>
          <a:p>
            <a:r>
              <a:rPr lang="ru-RU" dirty="0"/>
              <a:t>Межстрочный интервал – 1,5 (полуторный)</a:t>
            </a:r>
          </a:p>
          <a:p>
            <a:r>
              <a:rPr lang="ru-RU" dirty="0"/>
              <a:t>Выравнивание – по ширине</a:t>
            </a:r>
          </a:p>
          <a:p>
            <a:r>
              <a:rPr lang="ru-RU" dirty="0"/>
              <a:t>Отступы перед и после абзацев – 0.</a:t>
            </a:r>
          </a:p>
          <a:p>
            <a:r>
              <a:rPr lang="ru-RU" dirty="0"/>
              <a:t>Отступ красной строки – 1,25 см.</a:t>
            </a:r>
          </a:p>
        </p:txBody>
      </p:sp>
    </p:spTree>
    <p:extLst>
      <p:ext uri="{BB962C8B-B14F-4D97-AF65-F5344CB8AC3E}">
        <p14:creationId xmlns:p14="http://schemas.microsoft.com/office/powerpoint/2010/main" val="1506683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2221</Words>
  <Application>Microsoft Office PowerPoint</Application>
  <PresentationFormat>Экран (4:3)</PresentationFormat>
  <Paragraphs>223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НОРМОКОНТРОЛЬ  выпускных квалификационных работ</vt:lpstr>
      <vt:lpstr>Бакалаврская работа</vt:lpstr>
      <vt:lpstr>Ключевые даты</vt:lpstr>
      <vt:lpstr>Структура ПЗ</vt:lpstr>
      <vt:lpstr>ГОСТы оформления документации</vt:lpstr>
      <vt:lpstr>Титул БР</vt:lpstr>
      <vt:lpstr>Название ВУЗа</vt:lpstr>
      <vt:lpstr>Шифр</vt:lpstr>
      <vt:lpstr>Общие требования к оформлению текста ВКР</vt:lpstr>
      <vt:lpstr>Аннотации</vt:lpstr>
      <vt:lpstr>Аннотация </vt:lpstr>
      <vt:lpstr>Титул ПЗ</vt:lpstr>
      <vt:lpstr>Лист с 40 штампом</vt:lpstr>
      <vt:lpstr>Заполнение 40 штампа</vt:lpstr>
      <vt:lpstr>Содержание</vt:lpstr>
      <vt:lpstr>Лист с 15 штампом</vt:lpstr>
      <vt:lpstr>Оформление разделов и подразделов в тексте ВКР</vt:lpstr>
      <vt:lpstr>Примеры оформления заголовков и подзаголовков разделов</vt:lpstr>
      <vt:lpstr>Оформление иллюстраций</vt:lpstr>
      <vt:lpstr>Перенос иллюстрации между страницами</vt:lpstr>
      <vt:lpstr>Оформление формул</vt:lpstr>
      <vt:lpstr>Оформление формул</vt:lpstr>
      <vt:lpstr>Оформление таблиц</vt:lpstr>
      <vt:lpstr>Оформление таблиц</vt:lpstr>
      <vt:lpstr>Оформление списков (маркированый)</vt:lpstr>
      <vt:lpstr>Оформление списков (нумерованный)</vt:lpstr>
      <vt:lpstr>Оформление списков (многоуровневые)</vt:lpstr>
      <vt:lpstr>Оформление блока программного кода</vt:lpstr>
      <vt:lpstr>Список использованных источников</vt:lpstr>
      <vt:lpstr>Ссылки на элементы ПЗ</vt:lpstr>
      <vt:lpstr>Оформление приложений</vt:lpstr>
      <vt:lpstr>Требования к тексту ВКР</vt:lpstr>
      <vt:lpstr>Брошюровка ВКР</vt:lpstr>
      <vt:lpstr>Пример наклейки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НОРМОКОНТРОЛЬ  выпускных квалификационных работ</dc:title>
  <dc:creator>Alexander Bulaev</dc:creator>
  <cp:lastModifiedBy>Роман Минеев</cp:lastModifiedBy>
  <cp:revision>61</cp:revision>
  <dcterms:created xsi:type="dcterms:W3CDTF">2021-05-27T07:51:20Z</dcterms:created>
  <dcterms:modified xsi:type="dcterms:W3CDTF">2021-06-15T11:49:29Z</dcterms:modified>
</cp:coreProperties>
</file>