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95" r:id="rId3"/>
    <p:sldId id="292" r:id="rId4"/>
    <p:sldId id="305" r:id="rId5"/>
    <p:sldId id="306" r:id="rId6"/>
    <p:sldId id="307" r:id="rId7"/>
    <p:sldId id="296" r:id="rId8"/>
    <p:sldId id="298" r:id="rId9"/>
    <p:sldId id="297" r:id="rId10"/>
    <p:sldId id="299" r:id="rId11"/>
    <p:sldId id="300" r:id="rId12"/>
    <p:sldId id="304" r:id="rId13"/>
    <p:sldId id="270" r:id="rId14"/>
    <p:sldId id="271" r:id="rId15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5" autoAdjust="0"/>
    <p:restoredTop sz="99657" autoAdjust="0"/>
  </p:normalViewPr>
  <p:slideViewPr>
    <p:cSldViewPr snapToGrid="0">
      <p:cViewPr varScale="1">
        <p:scale>
          <a:sx n="120" d="100"/>
          <a:sy n="120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72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2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05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24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7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0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35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20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20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4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2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24.06.2021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4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89656"/>
            <a:ext cx="9144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</a:t>
            </a:r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высшего образования</a:t>
            </a:r>
          </a:p>
          <a:p>
            <a:pPr algn="ctr"/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b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2558928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5251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программы имитационного моделирования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 машинного обучения»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3262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 2021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9074" y="4832215"/>
            <a:ext cx="2428061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ИС-117</a:t>
            </a:r>
          </a:p>
          <a:p>
            <a:pPr algn="r"/>
            <a:r>
              <a:rPr lang="ru-RU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Минеев Р.Р.</a:t>
            </a:r>
          </a:p>
          <a:p>
            <a:pPr algn="r"/>
            <a:endParaRPr lang="ru-RU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ru-RU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ИС</a:t>
            </a:r>
          </a:p>
          <a:p>
            <a:pPr algn="r"/>
            <a:r>
              <a:rPr lang="ru-RU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Щаников</a:t>
            </a:r>
            <a:r>
              <a:rPr lang="ru-RU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С.А.</a:t>
            </a:r>
          </a:p>
        </p:txBody>
      </p:sp>
      <p:pic>
        <p:nvPicPr>
          <p:cNvPr id="9" name="Рисунок 7" descr="ÐÐ»Ð°Ð²Ð½Ð°Ñ">
            <a:extLst>
              <a:ext uri="{FF2B5EF4-FFF2-40B4-BE49-F238E27FC236}">
                <a16:creationId xmlns:a16="http://schemas.microsoft.com/office/drawing/2014/main" id="{58D412F4-32D6-467F-96A9-37E8361D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" y="197599"/>
            <a:ext cx="892994" cy="77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5954"/>
            <a:ext cx="6794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276337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Реализованная программа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61E6A1-89A6-481E-AB24-6696192980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126" y="1059908"/>
            <a:ext cx="3692244" cy="18350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16D388-EB08-451A-B185-624C4CD83B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929" y="4090131"/>
            <a:ext cx="3678441" cy="183504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AD2486-6DAF-4156-B2A2-C6C29CA356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23074" y="1012317"/>
            <a:ext cx="3987951" cy="100886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6206B9-E0D0-46C5-BBD7-32DAF8D0C1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956651" y="2677083"/>
            <a:ext cx="3551623" cy="32932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7FE54A-33DD-4BFA-9403-1BE7731D01CF}"/>
              </a:ext>
            </a:extLst>
          </p:cNvPr>
          <p:cNvSpPr txBox="1"/>
          <p:nvPr/>
        </p:nvSpPr>
        <p:spPr>
          <a:xfrm>
            <a:off x="430976" y="3000101"/>
            <a:ext cx="3460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проверки пользовательских функций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F8556F-DDFA-4847-BDB9-B912C34C748C}"/>
              </a:ext>
            </a:extLst>
          </p:cNvPr>
          <p:cNvSpPr txBox="1"/>
          <p:nvPr/>
        </p:nvSpPr>
        <p:spPr>
          <a:xfrm>
            <a:off x="5499778" y="1995415"/>
            <a:ext cx="24490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процесса тестирования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F1AAB-5B82-4725-8A9F-1AD30A507185}"/>
              </a:ext>
            </a:extLst>
          </p:cNvPr>
          <p:cNvSpPr txBox="1"/>
          <p:nvPr/>
        </p:nvSpPr>
        <p:spPr>
          <a:xfrm>
            <a:off x="5082520" y="5951648"/>
            <a:ext cx="36285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отображения результатов тестирования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90A50-E36C-4D97-B621-D4FA0B58986D}"/>
              </a:ext>
            </a:extLst>
          </p:cNvPr>
          <p:cNvSpPr txBox="1"/>
          <p:nvPr/>
        </p:nvSpPr>
        <p:spPr>
          <a:xfrm>
            <a:off x="262643" y="5951648"/>
            <a:ext cx="36285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Виджет настройки конфигурации тестирования</a:t>
            </a:r>
          </a:p>
        </p:txBody>
      </p: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A9EFB0A6-BD07-46B5-9A6F-EA99A8AF8CF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H="1">
            <a:off x="267929" y="1977429"/>
            <a:ext cx="3678441" cy="3030223"/>
          </a:xfrm>
          <a:prstGeom prst="bentConnector5">
            <a:avLst>
              <a:gd name="adj1" fmla="val -6215"/>
              <a:gd name="adj2" fmla="val 56035"/>
              <a:gd name="adj3" fmla="val 1062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2E395D6A-92AB-4229-9323-7F18E7E6A6F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946370" y="1516750"/>
            <a:ext cx="776704" cy="34909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4F2D0D08-E373-41C8-A548-0E369BE42A03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H="1">
            <a:off x="4956651" y="1516750"/>
            <a:ext cx="3754374" cy="2806952"/>
          </a:xfrm>
          <a:prstGeom prst="bentConnector5">
            <a:avLst>
              <a:gd name="adj1" fmla="val -6089"/>
              <a:gd name="adj2" fmla="val 36736"/>
              <a:gd name="adj3" fmla="val 1060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9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-14215" y="6410995"/>
            <a:ext cx="617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46923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E8D46D-4F75-4AD3-B45F-D7D096EC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9" y="1341999"/>
            <a:ext cx="4426361" cy="11492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C1DB1B-5448-4FC2-973F-318B7EBF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8" y="2601407"/>
            <a:ext cx="4549942" cy="30247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AA12B0-0BDF-4F4F-829B-1CFE8CDE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858" y="1341999"/>
            <a:ext cx="4413227" cy="11492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426809-A73B-4522-878B-A5EAF7619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997" y="2633052"/>
            <a:ext cx="4347640" cy="2961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DCC163-8201-4CB3-8511-EDF157B36EC9}"/>
              </a:ext>
            </a:extLst>
          </p:cNvPr>
          <p:cNvSpPr txBox="1"/>
          <p:nvPr/>
        </p:nvSpPr>
        <p:spPr>
          <a:xfrm>
            <a:off x="603325" y="5660864"/>
            <a:ext cx="36845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</a:t>
            </a:r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1D927-F873-4D89-9723-C31433F0746C}"/>
              </a:ext>
            </a:extLst>
          </p:cNvPr>
          <p:cNvSpPr txBox="1"/>
          <p:nvPr/>
        </p:nvSpPr>
        <p:spPr>
          <a:xfrm>
            <a:off x="4886283" y="5655117"/>
            <a:ext cx="3992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Fashion_mnist_big</a:t>
            </a:r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50578"/>
            <a:ext cx="617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0734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(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Ноутбук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CC163-8201-4CB3-8511-EDF157B36EC9}"/>
              </a:ext>
            </a:extLst>
          </p:cNvPr>
          <p:cNvSpPr txBox="1"/>
          <p:nvPr/>
        </p:nvSpPr>
        <p:spPr>
          <a:xfrm>
            <a:off x="617540" y="5608017"/>
            <a:ext cx="36845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</a:t>
            </a:r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1D927-F873-4D89-9723-C31433F0746C}"/>
              </a:ext>
            </a:extLst>
          </p:cNvPr>
          <p:cNvSpPr txBox="1"/>
          <p:nvPr/>
        </p:nvSpPr>
        <p:spPr>
          <a:xfrm>
            <a:off x="4966858" y="5608017"/>
            <a:ext cx="39923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модели </a:t>
            </a:r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Fashion_mnist_big</a:t>
            </a:r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3BD0F9-1C07-4AC0-9811-82070CED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9" y="1327856"/>
            <a:ext cx="4436111" cy="11403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BDB559-238E-4B13-8E69-1F8909CA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57" y="2476402"/>
            <a:ext cx="4499786" cy="30340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371FEB-E8F8-4B17-A4EA-928D2AAD2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943" y="1332665"/>
            <a:ext cx="4436112" cy="11437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0D6869E-9C47-4007-9121-2A948FF41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321" y="2473186"/>
            <a:ext cx="4467413" cy="303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7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65487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341999"/>
            <a:ext cx="9144000" cy="534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175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92431"/>
            <a:ext cx="636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BA2DD4-85D8-4C70-BA8C-9A21209B20DE}"/>
              </a:ext>
            </a:extLst>
          </p:cNvPr>
          <p:cNvSpPr/>
          <p:nvPr/>
        </p:nvSpPr>
        <p:spPr>
          <a:xfrm>
            <a:off x="217817" y="1609155"/>
            <a:ext cx="87083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Таким образом, в процессе разработки программы были выполнены следующие поставленные на работу задачи:</a:t>
            </a:r>
          </a:p>
          <a:p>
            <a:pPr algn="just"/>
            <a:endParaRPr lang="ru-RU" sz="2100" dirty="0">
              <a:latin typeface="Times New Roman" pitchFamily="18" charset="0"/>
              <a:cs typeface="Times New Roman" pitchFamily="18" charset="0"/>
            </a:endParaRPr>
          </a:p>
          <a:p>
            <a:pPr marL="257175" indent="-257175" algn="just">
              <a:buFontTx/>
              <a:buChar char="-"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реализована возможность тестировать любую модель нейронной сети;</a:t>
            </a:r>
          </a:p>
          <a:p>
            <a:pPr marL="257175" indent="-257175" algn="just">
              <a:buFontTx/>
              <a:buChar char="-"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добавлены алгоритмы имитации аналоговых помех для тестирования работы нейронных сетей (алгоритм равномерного распределения и алгоритм нормального распределения);</a:t>
            </a:r>
          </a:p>
          <a:p>
            <a:pPr marL="257175" indent="-257175" algn="just">
              <a:buFontTx/>
              <a:buChar char="-"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повышена производительность работы программы за счет использования метода распараллеливания процессов в целях сокращения времени тестирования;</a:t>
            </a:r>
          </a:p>
          <a:p>
            <a:pPr marL="257175" indent="-257175" algn="just">
              <a:buFontTx/>
              <a:buChar char="-"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сформулированы выводы о работе реализованной программы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754021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91000" y="3131298"/>
            <a:ext cx="3267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31418"/>
            <a:ext cx="636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0954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61770"/>
            <a:ext cx="5247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25295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8151B8-8E40-4E7B-AE9F-55247002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76" y="860051"/>
            <a:ext cx="6376945" cy="5371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1FB381-2331-4D08-BBEB-856BE1AB997F}"/>
              </a:ext>
            </a:extLst>
          </p:cNvPr>
          <p:cNvSpPr txBox="1"/>
          <p:nvPr/>
        </p:nvSpPr>
        <p:spPr>
          <a:xfrm>
            <a:off x="2760763" y="6311729"/>
            <a:ext cx="3907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Рисунок 1 – организация вычислений в памяти</a:t>
            </a:r>
          </a:p>
        </p:txBody>
      </p:sp>
    </p:spTree>
    <p:extLst>
      <p:ext uri="{BB962C8B-B14F-4D97-AF65-F5344CB8AC3E}">
        <p14:creationId xmlns:p14="http://schemas.microsoft.com/office/powerpoint/2010/main" val="387776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95027"/>
            <a:ext cx="5565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286" y="1282258"/>
            <a:ext cx="869542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Цель работы: 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разработать программу, при помощи которой возможно определить, будут ли на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ReRAM</a:t>
            </a: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 готовые модели нейронных сетей работать с приемлемой точностью.</a:t>
            </a:r>
          </a:p>
          <a:p>
            <a:pPr algn="just"/>
            <a:endParaRPr lang="ru-RU" sz="2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marL="257175" indent="-257175" algn="just">
              <a:buFontTx/>
              <a:buChar char="-"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реализовать возможность тестировать любую модель нейронной сети;</a:t>
            </a:r>
          </a:p>
          <a:p>
            <a:pPr marL="257175" indent="-257175" algn="just">
              <a:buFontTx/>
              <a:buChar char="-"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добавить алгоритмы имитации аналоговых помех для тестирования работы нейронных сетей;</a:t>
            </a:r>
          </a:p>
          <a:p>
            <a:pPr marL="257175" indent="-257175" algn="just">
              <a:buFontTx/>
              <a:buChar char="-"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повысить производительность работы программы за счет использования параллельных вычислений  в целях ускорения процесса тестирования;</a:t>
            </a:r>
          </a:p>
          <a:p>
            <a:pPr marL="257175" indent="-257175" algn="just">
              <a:buFontTx/>
              <a:buChar char="-"/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сформулировать выводы о работе реализованной программы тестирования.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57536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40682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375128"/>
            <a:ext cx="5486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8279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программ моделирования ИНС</a:t>
            </a:r>
          </a:p>
        </p:txBody>
      </p:sp>
      <p:pic>
        <p:nvPicPr>
          <p:cNvPr id="2050" name="Picture 2" descr="Deductor: Описание платформы : Deductor - продвинутая аналитика без  программирования | BaseGroup Labs">
            <a:extLst>
              <a:ext uri="{FF2B5EF4-FFF2-40B4-BE49-F238E27FC236}">
                <a16:creationId xmlns:a16="http://schemas.microsoft.com/office/drawing/2014/main" id="{4132DA5E-A1BF-417A-BED7-1889293E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6" y="1650292"/>
            <a:ext cx="4077829" cy="214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Логотип САД-системы Orange">
            <a:extLst>
              <a:ext uri="{FF2B5EF4-FFF2-40B4-BE49-F238E27FC236}">
                <a16:creationId xmlns:a16="http://schemas.microsoft.com/office/drawing/2014/main" id="{79090AAB-7917-4626-9E52-F34A2FC9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73" y="3791152"/>
            <a:ext cx="2213354" cy="221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obile-review.com Дополнительный источник дохода: осваиваем Python">
            <a:extLst>
              <a:ext uri="{FF2B5EF4-FFF2-40B4-BE49-F238E27FC236}">
                <a16:creationId xmlns:a16="http://schemas.microsoft.com/office/drawing/2014/main" id="{CC51FD94-B91B-4E4F-88BD-648F3D190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57" y="2076630"/>
            <a:ext cx="4081375" cy="12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TLAB logo and symbol, meaning, history, PNG">
            <a:extLst>
              <a:ext uri="{FF2B5EF4-FFF2-40B4-BE49-F238E27FC236}">
                <a16:creationId xmlns:a16="http://schemas.microsoft.com/office/drawing/2014/main" id="{5B643E28-77F2-4311-A7F4-A999510C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57" y="3863645"/>
            <a:ext cx="3808630" cy="21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6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55008"/>
            <a:ext cx="5645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252951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принцип работы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045A39-8B54-44E0-BA1A-661FFDA4CA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5" y="1151440"/>
            <a:ext cx="7023390" cy="48915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3C6AA-3068-4D39-881F-085254C56F37}"/>
              </a:ext>
            </a:extLst>
          </p:cNvPr>
          <p:cNvSpPr txBox="1"/>
          <p:nvPr/>
        </p:nvSpPr>
        <p:spPr>
          <a:xfrm>
            <a:off x="3030960" y="6231582"/>
            <a:ext cx="3907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Рисунок 2 – Принцип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42497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55007"/>
            <a:ext cx="6520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25295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её решение</a:t>
            </a:r>
          </a:p>
        </p:txBody>
      </p:sp>
      <p:pic>
        <p:nvPicPr>
          <p:cNvPr id="4098" name="Picture 2" descr="Multi-Threading and MultiProcessing in Python | by Renu Khandelwal | Level  Up Coding">
            <a:extLst>
              <a:ext uri="{FF2B5EF4-FFF2-40B4-BE49-F238E27FC236}">
                <a16:creationId xmlns:a16="http://schemas.microsoft.com/office/drawing/2014/main" id="{EC54C522-3FE4-4BDB-B564-E3D13B07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6" y="1380830"/>
            <a:ext cx="8923307" cy="419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CDCDD8-C7D9-46DA-9C3E-FBD58D5A2735}"/>
              </a:ext>
            </a:extLst>
          </p:cNvPr>
          <p:cNvSpPr txBox="1"/>
          <p:nvPr/>
        </p:nvSpPr>
        <p:spPr>
          <a:xfrm>
            <a:off x="2843869" y="5714276"/>
            <a:ext cx="3907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Рисунок 3 – Методы параллельных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28033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96216"/>
            <a:ext cx="6202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18587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4AC0AB-F547-4CA5-99E4-1145C58F19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404" y="680266"/>
            <a:ext cx="6753192" cy="581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10E05-A01A-4D60-B8E7-682E6EEEA3C0}"/>
              </a:ext>
            </a:extLst>
          </p:cNvPr>
          <p:cNvSpPr txBox="1"/>
          <p:nvPr/>
        </p:nvSpPr>
        <p:spPr>
          <a:xfrm>
            <a:off x="2787516" y="6496216"/>
            <a:ext cx="3907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Рисунок 4 – 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01154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74518"/>
            <a:ext cx="5565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-18703" y="272007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Распределения весов - имитация погрешностей</a:t>
            </a:r>
          </a:p>
        </p:txBody>
      </p:sp>
      <p:pic>
        <p:nvPicPr>
          <p:cNvPr id="1026" name="Picture 2" descr="Кафедра Инфомационного Обеспечения ОВД">
            <a:extLst>
              <a:ext uri="{FF2B5EF4-FFF2-40B4-BE49-F238E27FC236}">
                <a16:creationId xmlns:a16="http://schemas.microsoft.com/office/drawing/2014/main" id="{6ADBA928-F14E-4462-A16B-05EB7EA2D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7" y="1678084"/>
            <a:ext cx="4323923" cy="209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Распределение доходностей на рынке акций – Блог Capital-Gain.ru">
            <a:extLst>
              <a:ext uri="{FF2B5EF4-FFF2-40B4-BE49-F238E27FC236}">
                <a16:creationId xmlns:a16="http://schemas.microsoft.com/office/drawing/2014/main" id="{DFAC5735-5728-4DEB-B150-17CE29B83B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297" y="1734424"/>
            <a:ext cx="4212632" cy="21060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423957-0A38-4267-B027-8478D2883CCC}"/>
              </a:ext>
            </a:extLst>
          </p:cNvPr>
          <p:cNvSpPr txBox="1"/>
          <p:nvPr/>
        </p:nvSpPr>
        <p:spPr>
          <a:xfrm>
            <a:off x="1019454" y="4373849"/>
            <a:ext cx="2414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Параметр, указываемый в конфигурации теста: 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</a:t>
            </a:r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3C56C-4AF7-47CF-97C2-68EF61552D02}"/>
              </a:ext>
            </a:extLst>
          </p:cNvPr>
          <p:cNvSpPr txBox="1"/>
          <p:nvPr/>
        </p:nvSpPr>
        <p:spPr>
          <a:xfrm>
            <a:off x="5479491" y="4373533"/>
            <a:ext cx="24140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Параметр, указываемый в конфигурации теста: 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endParaRPr lang="ru-RU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C7418-719B-4A95-96A8-77D2F806AC6E}"/>
              </a:ext>
            </a:extLst>
          </p:cNvPr>
          <p:cNvSpPr txBox="1"/>
          <p:nvPr/>
        </p:nvSpPr>
        <p:spPr>
          <a:xfrm>
            <a:off x="360666" y="3776628"/>
            <a:ext cx="3907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Рисунок 5 – График равномерного распределения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BB25A8-F212-4E46-8F34-C2B38AD4EA6D}"/>
              </a:ext>
            </a:extLst>
          </p:cNvPr>
          <p:cNvSpPr txBox="1"/>
          <p:nvPr/>
        </p:nvSpPr>
        <p:spPr>
          <a:xfrm>
            <a:off x="4779666" y="3777219"/>
            <a:ext cx="39071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/>
              <a:t>Рисунок 6 – График нормального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57958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372373"/>
            <a:ext cx="6122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85545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взаимодействия с программой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522FA2-2834-4664-B11F-6832C3FCDF22}"/>
              </a:ext>
            </a:extLst>
          </p:cNvPr>
          <p:cNvSpPr/>
          <p:nvPr/>
        </p:nvSpPr>
        <p:spPr>
          <a:xfrm>
            <a:off x="4285752" y="1509745"/>
            <a:ext cx="466081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NeuralCrashTest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NeuralCrash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__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super().__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load_model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load_model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('../2 II Creation/fashion_mnist.h5')   </a:t>
            </a:r>
          </a:p>
          <a:p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load_testdata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(_, _), 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 =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fashion_mnist.load_data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testX.reshape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testX.shape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[0], 784) / 255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self.testdata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testY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get_tested_values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self.model.get_weights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set_tested_values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(self, values):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self.model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new_model.set_weights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new_model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def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test_model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(self, model, data):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results =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model.evaluate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(data[0], data[1], 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=64)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results[-1]     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84C2CB-FD4D-4F3A-AACE-D7233BC3B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0" t="1091" r="438" b="1212"/>
          <a:stretch/>
        </p:blipFill>
        <p:spPr>
          <a:xfrm>
            <a:off x="197429" y="1881018"/>
            <a:ext cx="3916011" cy="3243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854B-6C7D-42ED-A919-1A5318123EF4}"/>
              </a:ext>
            </a:extLst>
          </p:cNvPr>
          <p:cNvSpPr txBox="1"/>
          <p:nvPr/>
        </p:nvSpPr>
        <p:spPr>
          <a:xfrm>
            <a:off x="197429" y="5240809"/>
            <a:ext cx="3907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350" dirty="0"/>
              <a:t>Рисунок 7 – Последовательность первого запуска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8197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252</Words>
  <Application>Microsoft Office PowerPoint</Application>
  <PresentationFormat>Экран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Роман Минеев</cp:lastModifiedBy>
  <cp:revision>129</cp:revision>
  <cp:lastPrinted>2021-06-24T08:02:59Z</cp:lastPrinted>
  <dcterms:created xsi:type="dcterms:W3CDTF">2019-05-27T08:04:44Z</dcterms:created>
  <dcterms:modified xsi:type="dcterms:W3CDTF">2021-06-24T08:48:12Z</dcterms:modified>
</cp:coreProperties>
</file>