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75" r:id="rId4"/>
    <p:sldId id="279" r:id="rId5"/>
    <p:sldId id="289" r:id="rId6"/>
    <p:sldId id="288" r:id="rId7"/>
    <p:sldId id="276" r:id="rId8"/>
    <p:sldId id="278" r:id="rId9"/>
    <p:sldId id="277" r:id="rId10"/>
    <p:sldId id="280" r:id="rId11"/>
    <p:sldId id="281" r:id="rId12"/>
    <p:sldId id="283" r:id="rId13"/>
    <p:sldId id="282" r:id="rId14"/>
    <p:sldId id="284" r:id="rId15"/>
    <p:sldId id="285" r:id="rId16"/>
    <p:sldId id="286" r:id="rId17"/>
    <p:sldId id="287" r:id="rId18"/>
    <p:sldId id="270" r:id="rId19"/>
    <p:sldId id="27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5" autoAdjust="0"/>
    <p:restoredTop sz="94660"/>
  </p:normalViewPr>
  <p:slideViewPr>
    <p:cSldViewPr snapToGrid="0">
      <p:cViewPr>
        <p:scale>
          <a:sx n="75" d="100"/>
          <a:sy n="75" d="100"/>
        </p:scale>
        <p:origin x="-1752" y="-9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6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9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92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2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38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0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32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7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72A-8435-40D0-8D87-2C2DB7B0E7B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1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772A-8435-40D0-8D87-2C2DB7B0E7B0}" type="datetimeFigureOut">
              <a:rPr lang="ru-RU" smtClean="0"/>
              <a:pPr/>
              <a:t>21.05.2021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4A7B6-A49A-4C1C-B7A2-BA7CB84EFE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94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0291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образования Российской Федерации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федерального государственного бюджетного образовательного учреждения 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(МИВлГУ)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268904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3270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«Разработка системы распознавания точечной маркировки 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поверхностях черных металлов»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293336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Муром, 2021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3302" y="4372495"/>
            <a:ext cx="323741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ПМИ-117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Лазарева Е.Ю.</a:t>
            </a:r>
          </a:p>
          <a:p>
            <a:pPr algn="r"/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 т. н., доц. каф. ФПМ</a:t>
            </a:r>
          </a:p>
          <a:p>
            <a:pPr algn="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Астафьев А.В.</a:t>
            </a:r>
          </a:p>
        </p:txBody>
      </p:sp>
    </p:spTree>
    <p:extLst>
      <p:ext uri="{BB962C8B-B14F-4D97-AF65-F5344CB8AC3E}">
        <p14:creationId xmlns:p14="http://schemas.microsoft.com/office/powerpoint/2010/main" val="263813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6331"/>
            <a:ext cx="12192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(описание алгоритма генерации)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датасета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3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0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72798" y="5904754"/>
            <a:ext cx="37229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изображения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датасета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9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9424"/>
            <a:ext cx="6068513" cy="9709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8027"/>
            <a:ext cx="6068511" cy="97096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93"/>
            <a:ext cx="6096006" cy="97536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657"/>
            <a:ext cx="6068511" cy="97096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331"/>
            <a:ext cx="6071106" cy="98252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53" y="2794385"/>
            <a:ext cx="6096002" cy="97536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50" y="3872348"/>
            <a:ext cx="6096005" cy="97536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50" y="4936554"/>
            <a:ext cx="6096006" cy="97536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52" y="1716095"/>
            <a:ext cx="6096003" cy="975361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454" y="653491"/>
            <a:ext cx="6096002" cy="97536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88072" y="5923700"/>
            <a:ext cx="45367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 с маркировкой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8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6331"/>
            <a:ext cx="12192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(описание алгоритма предобработки изображений)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датасета предобработанных изображений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92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9086" y="5942796"/>
            <a:ext cx="43896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 с маркировкой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датасета предобработанных изображений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2787225"/>
            <a:ext cx="6096002" cy="97536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5188"/>
            <a:ext cx="6096005" cy="97536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9394"/>
            <a:ext cx="6096006" cy="97536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708935"/>
            <a:ext cx="6096003" cy="97536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646331"/>
            <a:ext cx="6096002" cy="97536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68492"/>
            <a:ext cx="6096000" cy="97205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25232"/>
            <a:ext cx="6096000" cy="9810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6376"/>
            <a:ext cx="6096000" cy="97536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793395"/>
            <a:ext cx="6096001" cy="96599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4808"/>
            <a:ext cx="6096000" cy="9753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59336" y="5942796"/>
            <a:ext cx="57041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Предобработанные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изображения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4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6331"/>
            <a:ext cx="12192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(функциональная модель системы (изображение))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системы распознавания маркировки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6331"/>
            <a:ext cx="12192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(блок-схема процесса разработки системы)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распознавания маркировки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633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скрины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выделенными маркировками на непредобработанных и предобработанных изображениях)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разработанной системы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3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тестирования разработанной системы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072722"/>
              </p:ext>
            </p:extLst>
          </p:nvPr>
        </p:nvGraphicFramePr>
        <p:xfrm>
          <a:off x="359228" y="719667"/>
          <a:ext cx="11462656" cy="4980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315">
                  <a:extLst>
                    <a:ext uri="{9D8B030D-6E8A-4147-A177-3AD203B41FA5}">
                      <a16:colId xmlns:a16="http://schemas.microsoft.com/office/drawing/2014/main" xmlns="" val="3088697844"/>
                    </a:ext>
                  </a:extLst>
                </a:gridCol>
                <a:gridCol w="2302328">
                  <a:extLst>
                    <a:ext uri="{9D8B030D-6E8A-4147-A177-3AD203B41FA5}">
                      <a16:colId xmlns:a16="http://schemas.microsoft.com/office/drawing/2014/main" xmlns="" val="1957496649"/>
                    </a:ext>
                  </a:extLst>
                </a:gridCol>
                <a:gridCol w="3151415">
                  <a:extLst>
                    <a:ext uri="{9D8B030D-6E8A-4147-A177-3AD203B41FA5}">
                      <a16:colId xmlns:a16="http://schemas.microsoft.com/office/drawing/2014/main" xmlns="" val="2797154967"/>
                    </a:ext>
                  </a:extLst>
                </a:gridCol>
                <a:gridCol w="3657598">
                  <a:extLst>
                    <a:ext uri="{9D8B030D-6E8A-4147-A177-3AD203B41FA5}">
                      <a16:colId xmlns:a16="http://schemas.microsoft.com/office/drawing/2014/main" xmlns="" val="3638698025"/>
                    </a:ext>
                  </a:extLst>
                </a:gridCol>
              </a:tblGrid>
              <a:tr h="143836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файла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Число на маркировке на изображении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распознавания на </a:t>
                      </a:r>
                      <a:r>
                        <a:rPr lang="ru-RU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непредобработанном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изображении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распознавания на </a:t>
                      </a:r>
                      <a:r>
                        <a:rPr lang="ru-RU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предобработанном</a:t>
                      </a:r>
                      <a:r>
                        <a:rPr lang="ru-RU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изображении</a:t>
                      </a:r>
                      <a:endParaRPr lang="ru-RU" sz="2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81581823"/>
                  </a:ext>
                </a:extLst>
              </a:tr>
              <a:tr h="489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0000f269f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.jpg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605880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605880 </a:t>
                      </a:r>
                      <a:r>
                        <a:rPr lang="ru-RU" sz="2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(100%)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3*-4*-</a:t>
                      </a:r>
                      <a:r>
                        <a:rPr lang="ru-RU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80*0 </a:t>
                      </a:r>
                      <a:r>
                        <a:rPr lang="ru-RU" sz="2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(33,33%)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94892760"/>
                  </a:ext>
                </a:extLst>
              </a:tr>
              <a:tr h="489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000a4bcdd.jpg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827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827 </a:t>
                      </a:r>
                      <a:r>
                        <a:rPr lang="ru-RU" sz="2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(100%)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ru-RU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2- </a:t>
                      </a:r>
                      <a:r>
                        <a:rPr lang="ru-RU" sz="2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(33,33%)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44914508"/>
                  </a:ext>
                </a:extLst>
              </a:tr>
              <a:tr h="489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000f6bf48.jpg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08397935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08397935 </a:t>
                      </a:r>
                      <a:r>
                        <a:rPr lang="ru-RU" sz="2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(100%)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0---</a:t>
                      </a:r>
                      <a:r>
                        <a:rPr lang="ru-RU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76*35 </a:t>
                      </a:r>
                      <a:r>
                        <a:rPr lang="ru-RU" sz="2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(50%)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65875703"/>
                  </a:ext>
                </a:extLst>
              </a:tr>
              <a:tr h="489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00a0b7730.jpg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29844921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2984421 </a:t>
                      </a:r>
                      <a:r>
                        <a:rPr lang="ru-RU" sz="2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(100%)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-------- </a:t>
                      </a:r>
                      <a:r>
                        <a:rPr lang="ru-RU" sz="2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(0%)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67664112"/>
                  </a:ext>
                </a:extLst>
              </a:tr>
              <a:tr h="489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00a0f9949.jpg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14051618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14051618 </a:t>
                      </a:r>
                      <a:r>
                        <a:rPr lang="ru-RU" sz="2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(100%)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14---</a:t>
                      </a:r>
                      <a:r>
                        <a:rPr lang="ru-RU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61- </a:t>
                      </a:r>
                      <a:r>
                        <a:rPr lang="ru-RU" sz="2800" b="1" i="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(50%)</a:t>
                      </a:r>
                      <a:endParaRPr lang="ru-RU" sz="2800" b="1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27370058"/>
                  </a:ext>
                </a:extLst>
              </a:tr>
              <a:tr h="489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00ac8372f.jpg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 </a:t>
                      </a:r>
                      <a:r>
                        <a:rPr lang="ru-RU" sz="2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(100%)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1-8 </a:t>
                      </a:r>
                      <a:r>
                        <a:rPr lang="ru-RU" sz="2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(66,67%)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52169383"/>
                  </a:ext>
                </a:extLst>
              </a:tr>
              <a:tr h="489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00b7fb703.jpg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20006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2000- </a:t>
                      </a:r>
                      <a:r>
                        <a:rPr lang="ru-RU" sz="2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(80%)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--0– </a:t>
                      </a:r>
                      <a:r>
                        <a:rPr lang="ru-RU" sz="2800" b="1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(20%)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0546992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9086" y="5700486"/>
            <a:ext cx="89670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«-» - ошибки 1-го рода (цифра не была распознана) </a:t>
            </a:r>
          </a:p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«*» - ошибки 2-го рода (цифра была распознана неверно)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62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4633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a) проведен анализ предметной области, проанализированы аналогичные алгоритмы, предъявлены требования к разрабатываемой информационной системе;</a:t>
            </a:r>
          </a:p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b) произведено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моделирование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разрабатываемой информационной системы;</a:t>
            </a:r>
          </a:p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проанализированы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и описаны алгоритмы, используемые при разработке информационной системы;</a:t>
            </a:r>
          </a:p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d) реализована информационная система;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разработанная система протестирована, и сделаны выводы о ее работе.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0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54667" y="3032063"/>
            <a:ext cx="42945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84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6331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700" b="1" dirty="0">
                <a:latin typeface="Times New Roman" pitchFamily="18" charset="0"/>
                <a:cs typeface="Times New Roman" pitchFamily="18" charset="0"/>
              </a:rPr>
              <a:t>Цель: 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разработать систему распознавания точечной маркировки на цифровых изображениях черных металлов, протестировать ее и сделать выводы о ее работе с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предобработанными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и непредобработанными изображениями. </a:t>
            </a:r>
          </a:p>
          <a:p>
            <a:r>
              <a:rPr lang="ru-RU" sz="2700" b="1" dirty="0" smtClean="0">
                <a:latin typeface="Times New Roman" pitchFamily="18" charset="0"/>
                <a:cs typeface="Times New Roman" pitchFamily="18" charset="0"/>
              </a:rPr>
              <a:t>Задачи</a:t>
            </a:r>
            <a:r>
              <a:rPr lang="ru-RU" sz="2700" b="1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/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- произвести краткий обзор исходных данных;</a:t>
            </a:r>
          </a:p>
          <a:p>
            <a:pPr algn="just"/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- произвести обзор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фреймворка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Tensorflow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Object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err="1">
                <a:latin typeface="Times New Roman" pitchFamily="18" charset="0"/>
                <a:cs typeface="Times New Roman" pitchFamily="18" charset="0"/>
              </a:rPr>
              <a:t>Detection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API и модели RetinaNet;</a:t>
            </a:r>
          </a:p>
          <a:p>
            <a:pPr algn="just"/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- найти и изучить датасеты по заданной тематике или сгенерировать их;</a:t>
            </a:r>
          </a:p>
          <a:p>
            <a:pPr algn="just"/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- найти алгоритмы, подходящие для предобработки изображений для исследований;</a:t>
            </a:r>
          </a:p>
          <a:p>
            <a:pPr algn="just"/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- реализовать систему для распознавания маркировки на изображении;</a:t>
            </a:r>
          </a:p>
          <a:p>
            <a:pPr algn="just"/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- протестировать работу разработанной системы и сделать выводы о качестве распознавания маркировки, если на вход поступает предобработанное изображение и непредобработанное изображение.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49634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633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маркированная трубопроводная продукция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D:\Alan Wake\!!!!!Диссертация\грант\Умник март 2015\Завод\2014-12-03 006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2"/>
          <a:stretch/>
        </p:blipFill>
        <p:spPr bwMode="auto">
          <a:xfrm>
            <a:off x="859805" y="1094667"/>
            <a:ext cx="2572013" cy="21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Alan Wake\!!!!!Диссертация\грант\Умник март 2015\Завод\2014-12-03 02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76" y="1169551"/>
            <a:ext cx="2774921" cy="210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Alan Wake\!!!!!Диссертация\грант\Умник март 2015\Завод\2014-12-03 060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90"/>
          <a:stretch/>
        </p:blipFill>
        <p:spPr bwMode="auto">
          <a:xfrm>
            <a:off x="8262155" y="1231561"/>
            <a:ext cx="3188329" cy="211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3408051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 algn="just">
              <a:buFont typeface="Georgia" pitchFamily="18" charset="0"/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способом нанесения маркировки на трубопроводную продукцию является струйная печать промышленным принтером.</a:t>
            </a:r>
          </a:p>
        </p:txBody>
      </p:sp>
      <p:pic>
        <p:nvPicPr>
          <p:cNvPr id="9" name="Picture 2" descr="C:\Users\PFO3\Pictures\Light Alloy\Маркировка-0-01-16-04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1"/>
          <a:stretch/>
        </p:blipFill>
        <p:spPr bwMode="auto">
          <a:xfrm>
            <a:off x="1419814" y="4424169"/>
            <a:ext cx="2714607" cy="220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PFO3\Pictures\Light Alloy\Маркировка-0-01-19-790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9"/>
          <a:stretch/>
        </p:blipFill>
        <p:spPr bwMode="auto">
          <a:xfrm>
            <a:off x="4915880" y="4424168"/>
            <a:ext cx="2715252" cy="220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PFO3\Pictures\Light Alloy\Маркировка-0-01-28-942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9"/>
          <a:stretch/>
        </p:blipFill>
        <p:spPr bwMode="auto">
          <a:xfrm>
            <a:off x="8262156" y="4424168"/>
            <a:ext cx="2715252" cy="220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6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маркирования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https://xn--80ady2a0c.xn--p1ai/uploads/posts/2011-12/1323031567_img_7008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8" t="29008" b="7887"/>
          <a:stretch/>
        </p:blipFill>
        <p:spPr bwMode="auto">
          <a:xfrm>
            <a:off x="967649" y="655362"/>
            <a:ext cx="5402367" cy="25875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 descr="https://inni.info/f/i/8289f4c57269841582a954854259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5" t="51923"/>
          <a:stretch/>
        </p:blipFill>
        <p:spPr bwMode="auto">
          <a:xfrm>
            <a:off x="6041572" y="646330"/>
            <a:ext cx="5208813" cy="259872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4" descr="C:\Users\PFO3\Pictures\Light Alloy\Маркировка-0-01-28-942.jp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9"/>
          <a:stretch/>
        </p:blipFill>
        <p:spPr bwMode="auto">
          <a:xfrm>
            <a:off x="915382" y="3772714"/>
            <a:ext cx="5394004" cy="2621500"/>
          </a:xfrm>
          <a:prstGeom prst="rect">
            <a:avLst/>
          </a:prstGeom>
          <a:noFill/>
          <a:extLst/>
        </p:spPr>
      </p:pic>
      <p:pic>
        <p:nvPicPr>
          <p:cNvPr id="10" name="Picture 4" descr="D:\Alan Wake\!!!!!Диссертация\грант\Умник март 2015\Завод\2014-12-03 060.JPG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90"/>
          <a:stretch/>
        </p:blipFill>
        <p:spPr bwMode="auto">
          <a:xfrm>
            <a:off x="6041571" y="3772713"/>
            <a:ext cx="5208813" cy="2621501"/>
          </a:xfrm>
          <a:prstGeom prst="rect">
            <a:avLst/>
          </a:prstGeom>
          <a:noFill/>
          <a:extLst/>
        </p:spPr>
      </p:pic>
      <p:sp>
        <p:nvSpPr>
          <p:cNvPr id="3" name="TextBox 2"/>
          <p:cNvSpPr txBox="1"/>
          <p:nvPr/>
        </p:nvSpPr>
        <p:spPr>
          <a:xfrm>
            <a:off x="2726178" y="3219376"/>
            <a:ext cx="155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Трафарет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59042" y="6347105"/>
            <a:ext cx="2611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Струйная печать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60690" y="3219375"/>
            <a:ext cx="3570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Металлические пластины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461" y="6396335"/>
            <a:ext cx="157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Наклейки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3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существующих </a:t>
            </a:r>
          </a:p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способов маркирования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087965"/>
              </p:ext>
            </p:extLst>
          </p:nvPr>
        </p:nvGraphicFramePr>
        <p:xfrm>
          <a:off x="326570" y="1224642"/>
          <a:ext cx="11593287" cy="5195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429">
                  <a:extLst>
                    <a:ext uri="{9D8B030D-6E8A-4147-A177-3AD203B41FA5}">
                      <a16:colId xmlns:a16="http://schemas.microsoft.com/office/drawing/2014/main" xmlns="" val="1555006319"/>
                    </a:ext>
                  </a:extLst>
                </a:gridCol>
                <a:gridCol w="3864429">
                  <a:extLst>
                    <a:ext uri="{9D8B030D-6E8A-4147-A177-3AD203B41FA5}">
                      <a16:colId xmlns:a16="http://schemas.microsoft.com/office/drawing/2014/main" xmlns="" val="3736470417"/>
                    </a:ext>
                  </a:extLst>
                </a:gridCol>
                <a:gridCol w="3864429">
                  <a:extLst>
                    <a:ext uri="{9D8B030D-6E8A-4147-A177-3AD203B41FA5}">
                      <a16:colId xmlns:a16="http://schemas.microsoft.com/office/drawing/2014/main" xmlns="" val="266098813"/>
                    </a:ext>
                  </a:extLst>
                </a:gridCol>
              </a:tblGrid>
              <a:tr h="560627">
                <a:tc>
                  <a:txBody>
                    <a:bodyPr/>
                    <a:lstStyle/>
                    <a:p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Достоинства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5987525"/>
                  </a:ext>
                </a:extLst>
              </a:tr>
              <a:tr h="889602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Трафарет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 долговечность, низкая стоимость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 читаемость, человеческий фактор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4686884"/>
                  </a:ext>
                </a:extLst>
              </a:tr>
              <a:tr h="1291358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Металлические пластины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 долговечность, высокая читаемость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Нарушение целостности трубы, высокая стоимость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09415305"/>
                  </a:ext>
                </a:extLst>
              </a:tr>
              <a:tr h="947271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Струйная печать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</a:t>
                      </a:r>
                      <a:r>
                        <a:rPr lang="ru-RU" sz="2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стоимость, высокая читаемость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Высокий риск забивания сопел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6624106"/>
                  </a:ext>
                </a:extLst>
              </a:tr>
              <a:tr h="1291358"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Наклейки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 читаемость, стоимость ниже среднего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 прочность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7796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54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6331"/>
            <a:ext cx="12192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снижения затрат на использовании промышленной струйной печати в работе предлагается использовать точечную маркировку, так, как это делается при ударно-точечной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маркировке, аналогично 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почтовому 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индексу.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Рисунок 2" descr="https://sic-marking.su/images/main-block/technologies/udarno-tochechnaya-tekhnologiy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48"/>
          <a:stretch>
            <a:fillRect/>
          </a:stretch>
        </p:blipFill>
        <p:spPr bwMode="auto">
          <a:xfrm>
            <a:off x="250856" y="2174290"/>
            <a:ext cx="5064092" cy="397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43" y="2174290"/>
            <a:ext cx="6443661" cy="397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3438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50856" y="6152686"/>
            <a:ext cx="545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ударо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-точечной маркировки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74591" y="6152686"/>
            <a:ext cx="545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Предлагаемый метод маркирования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1510" y="558895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системы, на основе которой происходит разработка системы распознавания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Рисунок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10" y="646331"/>
            <a:ext cx="11888980" cy="40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10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46331"/>
            <a:ext cx="12192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(текст про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… API, RetinaNet</a:t>
            </a:r>
            <a:r>
              <a:rPr lang="ru-RU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0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638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81" y="646331"/>
            <a:ext cx="11747637" cy="262710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703662"/>
            <a:ext cx="5873819" cy="8961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5045797"/>
            <a:ext cx="5873819" cy="100584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1" y="3703662"/>
            <a:ext cx="5835719" cy="93371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81" y="5045797"/>
            <a:ext cx="5835719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8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</TotalTime>
  <Words>633</Words>
  <Application>Microsoft Office PowerPoint</Application>
  <PresentationFormat>Произвольный</PresentationFormat>
  <Paragraphs>136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Екатерина Лазарева</dc:creator>
  <cp:lastModifiedBy>Пользователь</cp:lastModifiedBy>
  <cp:revision>86</cp:revision>
  <dcterms:created xsi:type="dcterms:W3CDTF">2019-05-27T08:04:44Z</dcterms:created>
  <dcterms:modified xsi:type="dcterms:W3CDTF">2021-05-21T11:54:54Z</dcterms:modified>
</cp:coreProperties>
</file>