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83" r:id="rId4"/>
    <p:sldId id="289" r:id="rId5"/>
    <p:sldId id="278" r:id="rId6"/>
    <p:sldId id="261" r:id="rId7"/>
    <p:sldId id="263" r:id="rId8"/>
    <p:sldId id="264" r:id="rId9"/>
    <p:sldId id="266" r:id="rId10"/>
    <p:sldId id="267" r:id="rId11"/>
    <p:sldId id="268" r:id="rId12"/>
    <p:sldId id="270" r:id="rId13"/>
    <p:sldId id="272" r:id="rId14"/>
    <p:sldId id="288" r:id="rId15"/>
    <p:sldId id="273" r:id="rId16"/>
    <p:sldId id="274" r:id="rId17"/>
    <p:sldId id="285" r:id="rId18"/>
    <p:sldId id="284" r:id="rId19"/>
    <p:sldId id="277" r:id="rId20"/>
    <p:sldId id="280" r:id="rId21"/>
    <p:sldId id="279" r:id="rId22"/>
    <p:sldId id="282" r:id="rId23"/>
  </p:sldIdLst>
  <p:sldSz cx="9144000" cy="6858000" type="screen4x3"/>
  <p:notesSz cx="6834188" cy="9979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40" autoAdjust="0"/>
  </p:normalViewPr>
  <p:slideViewPr>
    <p:cSldViewPr>
      <p:cViewPr varScale="1">
        <p:scale>
          <a:sx n="84" d="100"/>
          <a:sy n="84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804AB-9E75-4978-8CD7-C7395AAF00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904FBAB-9AA6-4D0C-849E-F01A454BB66A}">
      <dgm:prSet phldrT="[Текст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70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0"/>
        </a:gradFill>
        <a:ln w="38100">
          <a:solidFill>
            <a:srgbClr val="FF0000"/>
          </a:solidFill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Отсутствие оптимизации производственных и управленческих процессов</a:t>
          </a:r>
        </a:p>
      </dgm:t>
    </dgm:pt>
    <dgm:pt modelId="{6423571A-7BC6-4BE3-906A-9D4796864A9F}" type="parTrans" cxnId="{F62280B6-190D-4F3A-9B54-1712DB448B3E}">
      <dgm:prSet/>
      <dgm:spPr/>
      <dgm:t>
        <a:bodyPr/>
        <a:lstStyle/>
        <a:p>
          <a:endParaRPr lang="ru-RU"/>
        </a:p>
      </dgm:t>
    </dgm:pt>
    <dgm:pt modelId="{EFA94FD7-6D86-45A7-8349-6439C3F28F22}" type="sibTrans" cxnId="{F62280B6-190D-4F3A-9B54-1712DB448B3E}">
      <dgm:prSet/>
      <dgm:spPr/>
      <dgm:t>
        <a:bodyPr/>
        <a:lstStyle/>
        <a:p>
          <a:endParaRPr lang="ru-RU"/>
        </a:p>
      </dgm:t>
    </dgm:pt>
    <dgm:pt modelId="{2F39AC27-8AE0-42E3-AEB0-179DBF2CCE5D}">
      <dgm:prSet phldrT="[Текст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0"/>
        </a:gradFill>
        <a:ln w="38100" cmpd="dbl">
          <a:solidFill>
            <a:srgbClr val="FFFF00"/>
          </a:solidFill>
        </a:ln>
      </dgm:spPr>
      <dgm:t>
        <a:bodyPr/>
        <a:lstStyle/>
        <a:p>
          <a:r>
            <a:rPr lang="ru-RU" b="1" dirty="0" smtClean="0">
              <a:solidFill>
                <a:srgbClr val="FFFF00"/>
              </a:solidFill>
            </a:rPr>
            <a:t>Современные предприятия, прошедшие этап информатизации, работающие на основе новейших технологий</a:t>
          </a:r>
        </a:p>
      </dgm:t>
    </dgm:pt>
    <dgm:pt modelId="{84500C36-09A4-48AD-995F-8A165632688D}" type="parTrans" cxnId="{E5CA77CD-2CF3-4A02-97BE-3E47B557CB1F}">
      <dgm:prSet/>
      <dgm:spPr/>
      <dgm:t>
        <a:bodyPr/>
        <a:lstStyle/>
        <a:p>
          <a:endParaRPr lang="ru-RU"/>
        </a:p>
      </dgm:t>
    </dgm:pt>
    <dgm:pt modelId="{C24F1A1F-0FEA-4723-96CD-B2F0B4FF6A93}" type="sibTrans" cxnId="{E5CA77CD-2CF3-4A02-97BE-3E47B557CB1F}">
      <dgm:prSet/>
      <dgm:spPr/>
      <dgm:t>
        <a:bodyPr/>
        <a:lstStyle/>
        <a:p>
          <a:endParaRPr lang="ru-RU"/>
        </a:p>
      </dgm:t>
    </dgm:pt>
    <dgm:pt modelId="{BB9D43FE-03ED-4435-9F3D-89C8455F957F}">
      <dgm:prSet phldrT="[Текст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70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0"/>
        </a:gradFill>
        <a:ln w="38100">
          <a:solidFill>
            <a:srgbClr val="FF0000"/>
          </a:solidFill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Завершение информатизации, путем интеграции всех информационных систем животноводческого комплекса</a:t>
          </a:r>
          <a:endParaRPr lang="ru-RU" dirty="0">
            <a:solidFill>
              <a:schemeClr val="tx1"/>
            </a:solidFill>
          </a:endParaRPr>
        </a:p>
      </dgm:t>
    </dgm:pt>
    <dgm:pt modelId="{B6AD9CCC-D467-4301-9043-B0CF60CFE970}" type="parTrans" cxnId="{3F5C26D6-CCC0-4678-ACF4-16347CC32E55}">
      <dgm:prSet/>
      <dgm:spPr/>
      <dgm:t>
        <a:bodyPr/>
        <a:lstStyle/>
        <a:p>
          <a:endParaRPr lang="ru-RU"/>
        </a:p>
      </dgm:t>
    </dgm:pt>
    <dgm:pt modelId="{2B67886F-A220-4322-9F0A-DBF103C16ED9}" type="sibTrans" cxnId="{3F5C26D6-CCC0-4678-ACF4-16347CC32E55}">
      <dgm:prSet/>
      <dgm:spPr/>
      <dgm:t>
        <a:bodyPr/>
        <a:lstStyle/>
        <a:p>
          <a:endParaRPr lang="ru-RU"/>
        </a:p>
      </dgm:t>
    </dgm:pt>
    <dgm:pt modelId="{7B950181-9EEE-4243-B60C-275F6093C5BD}" type="pres">
      <dgm:prSet presAssocID="{4DA804AB-9E75-4978-8CD7-C7395AAF00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A6DDC74-B51E-4E52-8D0A-163D1FCA99FB}" type="pres">
      <dgm:prSet presAssocID="{E904FBAB-9AA6-4D0C-849E-F01A454BB66A}" presName="node" presStyleLbl="node1" presStyleIdx="0" presStyleCnt="3" custLinFactY="8497" custLinFactNeighborX="-7313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B4C0E3-25F3-4B5B-BEF2-CA5682798B30}" type="pres">
      <dgm:prSet presAssocID="{EFA94FD7-6D86-45A7-8349-6439C3F28F22}" presName="sibTrans" presStyleCnt="0"/>
      <dgm:spPr/>
    </dgm:pt>
    <dgm:pt modelId="{1645E032-0607-4C5B-810C-5A8FA1D3C648}" type="pres">
      <dgm:prSet presAssocID="{2F39AC27-8AE0-42E3-AEB0-179DBF2CCE5D}" presName="node" presStyleLbl="node1" presStyleIdx="1" presStyleCnt="3" custLinFactNeighborX="-55658" custLinFactNeighborY="50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8970AB-AAF8-4FCD-BE89-F14BD553DDF7}" type="pres">
      <dgm:prSet presAssocID="{C24F1A1F-0FEA-4723-96CD-B2F0B4FF6A93}" presName="sibTrans" presStyleCnt="0"/>
      <dgm:spPr/>
    </dgm:pt>
    <dgm:pt modelId="{8F052F8D-67DA-4398-BA78-5F8C35DFC9F6}" type="pres">
      <dgm:prSet presAssocID="{BB9D43FE-03ED-4435-9F3D-89C8455F957F}" presName="node" presStyleLbl="node1" presStyleIdx="2" presStyleCnt="3" custLinFactNeighborX="63188" custLinFactNeighborY="-837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CD2BB6F-363E-49BE-85CC-65443AFF9E45}" type="presOf" srcId="{2F39AC27-8AE0-42E3-AEB0-179DBF2CCE5D}" destId="{1645E032-0607-4C5B-810C-5A8FA1D3C648}" srcOrd="0" destOrd="0" presId="urn:microsoft.com/office/officeart/2005/8/layout/default"/>
    <dgm:cxn modelId="{F62280B6-190D-4F3A-9B54-1712DB448B3E}" srcId="{4DA804AB-9E75-4978-8CD7-C7395AAF0069}" destId="{E904FBAB-9AA6-4D0C-849E-F01A454BB66A}" srcOrd="0" destOrd="0" parTransId="{6423571A-7BC6-4BE3-906A-9D4796864A9F}" sibTransId="{EFA94FD7-6D86-45A7-8349-6439C3F28F22}"/>
    <dgm:cxn modelId="{CFF1099F-E87F-4B2D-B9CC-38949950890A}" type="presOf" srcId="{BB9D43FE-03ED-4435-9F3D-89C8455F957F}" destId="{8F052F8D-67DA-4398-BA78-5F8C35DFC9F6}" srcOrd="0" destOrd="0" presId="urn:microsoft.com/office/officeart/2005/8/layout/default"/>
    <dgm:cxn modelId="{490AEBB0-5C80-426F-BDBB-E64B2E7EA742}" type="presOf" srcId="{E904FBAB-9AA6-4D0C-849E-F01A454BB66A}" destId="{9A6DDC74-B51E-4E52-8D0A-163D1FCA99FB}" srcOrd="0" destOrd="0" presId="urn:microsoft.com/office/officeart/2005/8/layout/default"/>
    <dgm:cxn modelId="{3F5C26D6-CCC0-4678-ACF4-16347CC32E55}" srcId="{4DA804AB-9E75-4978-8CD7-C7395AAF0069}" destId="{BB9D43FE-03ED-4435-9F3D-89C8455F957F}" srcOrd="2" destOrd="0" parTransId="{B6AD9CCC-D467-4301-9043-B0CF60CFE970}" sibTransId="{2B67886F-A220-4322-9F0A-DBF103C16ED9}"/>
    <dgm:cxn modelId="{E5CA77CD-2CF3-4A02-97BE-3E47B557CB1F}" srcId="{4DA804AB-9E75-4978-8CD7-C7395AAF0069}" destId="{2F39AC27-8AE0-42E3-AEB0-179DBF2CCE5D}" srcOrd="1" destOrd="0" parTransId="{84500C36-09A4-48AD-995F-8A165632688D}" sibTransId="{C24F1A1F-0FEA-4723-96CD-B2F0B4FF6A93}"/>
    <dgm:cxn modelId="{23824FEF-3BCA-4148-9452-E411F7E292A9}" type="presOf" srcId="{4DA804AB-9E75-4978-8CD7-C7395AAF0069}" destId="{7B950181-9EEE-4243-B60C-275F6093C5BD}" srcOrd="0" destOrd="0" presId="urn:microsoft.com/office/officeart/2005/8/layout/default"/>
    <dgm:cxn modelId="{263440DD-82DE-481E-AA53-2670F7642E37}" type="presParOf" srcId="{7B950181-9EEE-4243-B60C-275F6093C5BD}" destId="{9A6DDC74-B51E-4E52-8D0A-163D1FCA99FB}" srcOrd="0" destOrd="0" presId="urn:microsoft.com/office/officeart/2005/8/layout/default"/>
    <dgm:cxn modelId="{36D2F902-0D0A-4F6F-93AC-DBA85F3014A9}" type="presParOf" srcId="{7B950181-9EEE-4243-B60C-275F6093C5BD}" destId="{38B4C0E3-25F3-4B5B-BEF2-CA5682798B30}" srcOrd="1" destOrd="0" presId="urn:microsoft.com/office/officeart/2005/8/layout/default"/>
    <dgm:cxn modelId="{736BF35F-F1A6-45E4-BC3C-120E2F31BACB}" type="presParOf" srcId="{7B950181-9EEE-4243-B60C-275F6093C5BD}" destId="{1645E032-0607-4C5B-810C-5A8FA1D3C648}" srcOrd="2" destOrd="0" presId="urn:microsoft.com/office/officeart/2005/8/layout/default"/>
    <dgm:cxn modelId="{585F0B5B-FDC1-4EF2-A519-9C6965C4FE19}" type="presParOf" srcId="{7B950181-9EEE-4243-B60C-275F6093C5BD}" destId="{718970AB-AAF8-4FCD-BE89-F14BD553DDF7}" srcOrd="3" destOrd="0" presId="urn:microsoft.com/office/officeart/2005/8/layout/default"/>
    <dgm:cxn modelId="{74797B0B-4366-4BB2-B976-CBCAAF8A675F}" type="presParOf" srcId="{7B950181-9EEE-4243-B60C-275F6093C5BD}" destId="{8F052F8D-67DA-4398-BA78-5F8C35DFC9F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AAD111-C17D-46E4-A79E-8856F9E58B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AD72BEE-3120-4BCD-80D0-D0765279D3D2}">
      <dgm:prSet phldrT="[Текст]"/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70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>
          <a:solidFill>
            <a:srgbClr val="92D050"/>
          </a:solidFill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Подсистему оперативного контроля состояния животных комплекса</a:t>
          </a:r>
          <a:endParaRPr lang="ru-RU" dirty="0">
            <a:solidFill>
              <a:schemeClr val="tx1"/>
            </a:solidFill>
          </a:endParaRPr>
        </a:p>
      </dgm:t>
    </dgm:pt>
    <dgm:pt modelId="{ADC2A946-1A22-4E28-9AD6-BA40B844D83D}" type="parTrans" cxnId="{7ABE0171-191D-4226-A354-E3B93172D719}">
      <dgm:prSet/>
      <dgm:spPr/>
      <dgm:t>
        <a:bodyPr/>
        <a:lstStyle/>
        <a:p>
          <a:endParaRPr lang="ru-RU"/>
        </a:p>
      </dgm:t>
    </dgm:pt>
    <dgm:pt modelId="{91F2164F-2096-4B7B-AA84-B313947ED5C5}" type="sibTrans" cxnId="{7ABE0171-191D-4226-A354-E3B93172D719}">
      <dgm:prSet/>
      <dgm:spPr/>
      <dgm:t>
        <a:bodyPr/>
        <a:lstStyle/>
        <a:p>
          <a:endParaRPr lang="ru-RU"/>
        </a:p>
      </dgm:t>
    </dgm:pt>
    <dgm:pt modelId="{FA4D50AB-2C14-4589-969B-0032C890BEF9}">
      <dgm:prSet phldrT="[Текст]"/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87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>
          <a:solidFill>
            <a:srgbClr val="92D050"/>
          </a:solidFill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Интеллектуальный модуль, включающий базу знаний и подсистему поддержки приятия решений</a:t>
          </a:r>
          <a:endParaRPr lang="ru-RU" dirty="0">
            <a:solidFill>
              <a:schemeClr val="tx1"/>
            </a:solidFill>
          </a:endParaRPr>
        </a:p>
      </dgm:t>
    </dgm:pt>
    <dgm:pt modelId="{63591E08-7E9A-43E1-9926-3AF46222E2C2}" type="parTrans" cxnId="{D5788ECE-EA30-40EA-AB19-6E7B624EB7EE}">
      <dgm:prSet/>
      <dgm:spPr/>
      <dgm:t>
        <a:bodyPr/>
        <a:lstStyle/>
        <a:p>
          <a:endParaRPr lang="ru-RU"/>
        </a:p>
      </dgm:t>
    </dgm:pt>
    <dgm:pt modelId="{7EE42CDF-E132-4AEB-8C6B-E4CC82083198}" type="sibTrans" cxnId="{D5788ECE-EA30-40EA-AB19-6E7B624EB7EE}">
      <dgm:prSet/>
      <dgm:spPr/>
      <dgm:t>
        <a:bodyPr/>
        <a:lstStyle/>
        <a:p>
          <a:endParaRPr lang="ru-RU"/>
        </a:p>
      </dgm:t>
    </dgm:pt>
    <dgm:pt modelId="{9E4D0CDA-6951-4EDA-8DC4-80474AE42A3D}">
      <dgm:prSet phldrT="[Текст]"/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70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>
          <a:solidFill>
            <a:srgbClr val="92D050"/>
          </a:solidFill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Подсистему прогнозирования развития животноводческого комплекса</a:t>
          </a:r>
          <a:endParaRPr lang="ru-RU" dirty="0">
            <a:solidFill>
              <a:schemeClr val="tx1"/>
            </a:solidFill>
          </a:endParaRPr>
        </a:p>
      </dgm:t>
    </dgm:pt>
    <dgm:pt modelId="{264C4C40-A382-4D13-A391-D2F3687200FA}" type="parTrans" cxnId="{43BD8484-9534-4989-846E-09FB0C797F20}">
      <dgm:prSet/>
      <dgm:spPr/>
      <dgm:t>
        <a:bodyPr/>
        <a:lstStyle/>
        <a:p>
          <a:endParaRPr lang="ru-RU"/>
        </a:p>
      </dgm:t>
    </dgm:pt>
    <dgm:pt modelId="{453F2AC4-120A-492A-8622-90E5C20FB59E}" type="sibTrans" cxnId="{43BD8484-9534-4989-846E-09FB0C797F20}">
      <dgm:prSet/>
      <dgm:spPr/>
      <dgm:t>
        <a:bodyPr/>
        <a:lstStyle/>
        <a:p>
          <a:endParaRPr lang="ru-RU"/>
        </a:p>
      </dgm:t>
    </dgm:pt>
    <dgm:pt modelId="{41178EF8-A2D2-45B1-8981-7DB7D7C430FE}">
      <dgm:prSet phldrT="[Текст]"/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87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>
          <a:solidFill>
            <a:srgbClr val="92D050"/>
          </a:solidFill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Подсистему учета количества и контроля качества выпускаемой продукции</a:t>
          </a:r>
          <a:endParaRPr lang="ru-RU" dirty="0">
            <a:solidFill>
              <a:schemeClr val="tx1"/>
            </a:solidFill>
          </a:endParaRPr>
        </a:p>
      </dgm:t>
    </dgm:pt>
    <dgm:pt modelId="{CC9835B5-51F2-4AE9-86AB-E15D8500127A}" type="parTrans" cxnId="{3D01863D-1D1A-4A83-AD75-F9D139F47C4B}">
      <dgm:prSet/>
      <dgm:spPr/>
      <dgm:t>
        <a:bodyPr/>
        <a:lstStyle/>
        <a:p>
          <a:endParaRPr lang="ru-RU"/>
        </a:p>
      </dgm:t>
    </dgm:pt>
    <dgm:pt modelId="{055565EC-63A7-422A-ABEF-E0D574CDB804}" type="sibTrans" cxnId="{3D01863D-1D1A-4A83-AD75-F9D139F47C4B}">
      <dgm:prSet/>
      <dgm:spPr/>
      <dgm:t>
        <a:bodyPr/>
        <a:lstStyle/>
        <a:p>
          <a:endParaRPr lang="ru-RU"/>
        </a:p>
      </dgm:t>
    </dgm:pt>
    <dgm:pt modelId="{59EAA4B5-83E0-46BA-810B-A305F7552F46}">
      <dgm:prSet phldrT="[Текст]"/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87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>
          <a:solidFill>
            <a:srgbClr val="92D050"/>
          </a:solidFill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Подсистему непрерывного мониторинга производственного процесса</a:t>
          </a:r>
          <a:endParaRPr lang="ru-RU" dirty="0">
            <a:solidFill>
              <a:schemeClr val="tx1"/>
            </a:solidFill>
          </a:endParaRPr>
        </a:p>
      </dgm:t>
    </dgm:pt>
    <dgm:pt modelId="{AB3D498E-C1EB-4BA3-BEB4-72C7F8C919BC}" type="parTrans" cxnId="{36E4D579-DA32-4985-A29E-C7BA79B508F5}">
      <dgm:prSet/>
      <dgm:spPr/>
      <dgm:t>
        <a:bodyPr/>
        <a:lstStyle/>
        <a:p>
          <a:endParaRPr lang="ru-RU"/>
        </a:p>
      </dgm:t>
    </dgm:pt>
    <dgm:pt modelId="{58BE255E-C2BB-49FD-8CE2-846026797ACC}" type="sibTrans" cxnId="{36E4D579-DA32-4985-A29E-C7BA79B508F5}">
      <dgm:prSet/>
      <dgm:spPr/>
      <dgm:t>
        <a:bodyPr/>
        <a:lstStyle/>
        <a:p>
          <a:endParaRPr lang="ru-RU"/>
        </a:p>
      </dgm:t>
    </dgm:pt>
    <dgm:pt modelId="{4F307877-87EA-41EB-A712-1246C470B241}" type="pres">
      <dgm:prSet presAssocID="{E1AAD111-C17D-46E4-A79E-8856F9E58B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9644CF5-1CBA-43FC-8090-6BAAFB3963C8}" type="pres">
      <dgm:prSet presAssocID="{0AD72BEE-3120-4BCD-80D0-D0765279D3D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D29DE7-B0D0-44C1-A88E-9C83D9267F97}" type="pres">
      <dgm:prSet presAssocID="{91F2164F-2096-4B7B-AA84-B313947ED5C5}" presName="sibTrans" presStyleCnt="0"/>
      <dgm:spPr/>
    </dgm:pt>
    <dgm:pt modelId="{C95B922E-37B3-495E-A991-25E21450CF70}" type="pres">
      <dgm:prSet presAssocID="{FA4D50AB-2C14-4589-969B-0032C890BEF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31DD12-D233-43AE-B30D-1105037A0F9E}" type="pres">
      <dgm:prSet presAssocID="{7EE42CDF-E132-4AEB-8C6B-E4CC82083198}" presName="sibTrans" presStyleCnt="0"/>
      <dgm:spPr/>
    </dgm:pt>
    <dgm:pt modelId="{DEEBB2AB-38B2-4344-839D-01461C6F60C2}" type="pres">
      <dgm:prSet presAssocID="{9E4D0CDA-6951-4EDA-8DC4-80474AE42A3D}" presName="node" presStyleLbl="node1" presStyleIdx="2" presStyleCnt="5" custLinFactNeighborX="-1755" custLinFactNeighborY="14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966A49-6F01-404A-9073-324C7980CB87}" type="pres">
      <dgm:prSet presAssocID="{453F2AC4-120A-492A-8622-90E5C20FB59E}" presName="sibTrans" presStyleCnt="0"/>
      <dgm:spPr/>
    </dgm:pt>
    <dgm:pt modelId="{E77D16AB-79D9-46C0-9AA6-F71CA57459BD}" type="pres">
      <dgm:prSet presAssocID="{41178EF8-A2D2-45B1-8981-7DB7D7C430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2C2909-0610-49D4-8FAB-E2F55B3CCB9A}" type="pres">
      <dgm:prSet presAssocID="{055565EC-63A7-422A-ABEF-E0D574CDB804}" presName="sibTrans" presStyleCnt="0"/>
      <dgm:spPr/>
    </dgm:pt>
    <dgm:pt modelId="{67C810CE-9E9F-4C5E-AAB0-4CB3C988F830}" type="pres">
      <dgm:prSet presAssocID="{59EAA4B5-83E0-46BA-810B-A305F7552F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BD8484-9534-4989-846E-09FB0C797F20}" srcId="{E1AAD111-C17D-46E4-A79E-8856F9E58B42}" destId="{9E4D0CDA-6951-4EDA-8DC4-80474AE42A3D}" srcOrd="2" destOrd="0" parTransId="{264C4C40-A382-4D13-A391-D2F3687200FA}" sibTransId="{453F2AC4-120A-492A-8622-90E5C20FB59E}"/>
    <dgm:cxn modelId="{BE50FF7A-855F-403E-AE24-E7D63AF204C5}" type="presOf" srcId="{59EAA4B5-83E0-46BA-810B-A305F7552F46}" destId="{67C810CE-9E9F-4C5E-AAB0-4CB3C988F830}" srcOrd="0" destOrd="0" presId="urn:microsoft.com/office/officeart/2005/8/layout/default"/>
    <dgm:cxn modelId="{36E4D579-DA32-4985-A29E-C7BA79B508F5}" srcId="{E1AAD111-C17D-46E4-A79E-8856F9E58B42}" destId="{59EAA4B5-83E0-46BA-810B-A305F7552F46}" srcOrd="4" destOrd="0" parTransId="{AB3D498E-C1EB-4BA3-BEB4-72C7F8C919BC}" sibTransId="{58BE255E-C2BB-49FD-8CE2-846026797ACC}"/>
    <dgm:cxn modelId="{940D91E3-284A-4703-B7CF-2BEBA4162D04}" type="presOf" srcId="{41178EF8-A2D2-45B1-8981-7DB7D7C430FE}" destId="{E77D16AB-79D9-46C0-9AA6-F71CA57459BD}" srcOrd="0" destOrd="0" presId="urn:microsoft.com/office/officeart/2005/8/layout/default"/>
    <dgm:cxn modelId="{91B1DDE0-641F-42FD-BDF6-EF249991D591}" type="presOf" srcId="{0AD72BEE-3120-4BCD-80D0-D0765279D3D2}" destId="{09644CF5-1CBA-43FC-8090-6BAAFB3963C8}" srcOrd="0" destOrd="0" presId="urn:microsoft.com/office/officeart/2005/8/layout/default"/>
    <dgm:cxn modelId="{7ABE0171-191D-4226-A354-E3B93172D719}" srcId="{E1AAD111-C17D-46E4-A79E-8856F9E58B42}" destId="{0AD72BEE-3120-4BCD-80D0-D0765279D3D2}" srcOrd="0" destOrd="0" parTransId="{ADC2A946-1A22-4E28-9AD6-BA40B844D83D}" sibTransId="{91F2164F-2096-4B7B-AA84-B313947ED5C5}"/>
    <dgm:cxn modelId="{0C755221-D803-4DFA-A144-FAEBB2AB080D}" type="presOf" srcId="{9E4D0CDA-6951-4EDA-8DC4-80474AE42A3D}" destId="{DEEBB2AB-38B2-4344-839D-01461C6F60C2}" srcOrd="0" destOrd="0" presId="urn:microsoft.com/office/officeart/2005/8/layout/default"/>
    <dgm:cxn modelId="{DB401061-23F7-45F3-940C-78589FDFE271}" type="presOf" srcId="{FA4D50AB-2C14-4589-969B-0032C890BEF9}" destId="{C95B922E-37B3-495E-A991-25E21450CF70}" srcOrd="0" destOrd="0" presId="urn:microsoft.com/office/officeart/2005/8/layout/default"/>
    <dgm:cxn modelId="{D5788ECE-EA30-40EA-AB19-6E7B624EB7EE}" srcId="{E1AAD111-C17D-46E4-A79E-8856F9E58B42}" destId="{FA4D50AB-2C14-4589-969B-0032C890BEF9}" srcOrd="1" destOrd="0" parTransId="{63591E08-7E9A-43E1-9926-3AF46222E2C2}" sibTransId="{7EE42CDF-E132-4AEB-8C6B-E4CC82083198}"/>
    <dgm:cxn modelId="{3D01863D-1D1A-4A83-AD75-F9D139F47C4B}" srcId="{E1AAD111-C17D-46E4-A79E-8856F9E58B42}" destId="{41178EF8-A2D2-45B1-8981-7DB7D7C430FE}" srcOrd="3" destOrd="0" parTransId="{CC9835B5-51F2-4AE9-86AB-E15D8500127A}" sibTransId="{055565EC-63A7-422A-ABEF-E0D574CDB804}"/>
    <dgm:cxn modelId="{FFD3A9F3-9006-417F-AD93-C10ED3C7966C}" type="presOf" srcId="{E1AAD111-C17D-46E4-A79E-8856F9E58B42}" destId="{4F307877-87EA-41EB-A712-1246C470B241}" srcOrd="0" destOrd="0" presId="urn:microsoft.com/office/officeart/2005/8/layout/default"/>
    <dgm:cxn modelId="{A02B0E58-2ED9-4B82-AB86-75FFB3F7E1B1}" type="presParOf" srcId="{4F307877-87EA-41EB-A712-1246C470B241}" destId="{09644CF5-1CBA-43FC-8090-6BAAFB3963C8}" srcOrd="0" destOrd="0" presId="urn:microsoft.com/office/officeart/2005/8/layout/default"/>
    <dgm:cxn modelId="{37187BEF-EFF6-45EB-9CDD-7A98668122BA}" type="presParOf" srcId="{4F307877-87EA-41EB-A712-1246C470B241}" destId="{B0D29DE7-B0D0-44C1-A88E-9C83D9267F97}" srcOrd="1" destOrd="0" presId="urn:microsoft.com/office/officeart/2005/8/layout/default"/>
    <dgm:cxn modelId="{8AC50D7B-0C8C-46DD-98A7-D7C63FA7334F}" type="presParOf" srcId="{4F307877-87EA-41EB-A712-1246C470B241}" destId="{C95B922E-37B3-495E-A991-25E21450CF70}" srcOrd="2" destOrd="0" presId="urn:microsoft.com/office/officeart/2005/8/layout/default"/>
    <dgm:cxn modelId="{9411CD52-6BB3-48B2-9FC9-39FCA02DE2EB}" type="presParOf" srcId="{4F307877-87EA-41EB-A712-1246C470B241}" destId="{F131DD12-D233-43AE-B30D-1105037A0F9E}" srcOrd="3" destOrd="0" presId="urn:microsoft.com/office/officeart/2005/8/layout/default"/>
    <dgm:cxn modelId="{6617CF17-06E8-4F9D-B3E8-6EA4DFFC62AE}" type="presParOf" srcId="{4F307877-87EA-41EB-A712-1246C470B241}" destId="{DEEBB2AB-38B2-4344-839D-01461C6F60C2}" srcOrd="4" destOrd="0" presId="urn:microsoft.com/office/officeart/2005/8/layout/default"/>
    <dgm:cxn modelId="{46678F5B-3DE0-4B09-A91F-174D3FE91F4D}" type="presParOf" srcId="{4F307877-87EA-41EB-A712-1246C470B241}" destId="{18966A49-6F01-404A-9073-324C7980CB87}" srcOrd="5" destOrd="0" presId="urn:microsoft.com/office/officeart/2005/8/layout/default"/>
    <dgm:cxn modelId="{12DF3B0D-6269-4FCD-B961-AF2875A091D1}" type="presParOf" srcId="{4F307877-87EA-41EB-A712-1246C470B241}" destId="{E77D16AB-79D9-46C0-9AA6-F71CA57459BD}" srcOrd="6" destOrd="0" presId="urn:microsoft.com/office/officeart/2005/8/layout/default"/>
    <dgm:cxn modelId="{BF8EE3B3-709C-4CCB-97A2-D864B9CAD685}" type="presParOf" srcId="{4F307877-87EA-41EB-A712-1246C470B241}" destId="{932C2909-0610-49D4-8FAB-E2F55B3CCB9A}" srcOrd="7" destOrd="0" presId="urn:microsoft.com/office/officeart/2005/8/layout/default"/>
    <dgm:cxn modelId="{2C06BD69-C189-489D-8E0C-E050F5AE5060}" type="presParOf" srcId="{4F307877-87EA-41EB-A712-1246C470B241}" destId="{67C810CE-9E9F-4C5E-AAB0-4CB3C988F83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AAD111-C17D-46E4-A79E-8856F9E58B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1178EF8-A2D2-45B1-8981-7DB7D7C430FE}">
      <dgm:prSet phldrT="[Текст]" custT="1"/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>
          <a:solidFill>
            <a:schemeClr val="bg1"/>
          </a:solidFill>
        </a:ln>
      </dgm:spPr>
      <dgm:t>
        <a:bodyPr/>
        <a:lstStyle/>
        <a:p>
          <a:r>
            <a:rPr lang="ru-RU" sz="1400" b="1" dirty="0" smtClean="0">
              <a:solidFill>
                <a:schemeClr val="tx1"/>
              </a:solidFill>
            </a:rPr>
            <a:t>Технология</a:t>
          </a:r>
          <a:r>
            <a:rPr lang="ru-RU" sz="1400" b="1" baseline="0" dirty="0" smtClean="0">
              <a:solidFill>
                <a:schemeClr val="tx1"/>
              </a:solidFill>
            </a:rPr>
            <a:t> автоматического контроля производства</a:t>
          </a:r>
          <a:endParaRPr lang="ru-RU" sz="1400" b="1" dirty="0">
            <a:solidFill>
              <a:schemeClr val="tx1"/>
            </a:solidFill>
          </a:endParaRPr>
        </a:p>
      </dgm:t>
    </dgm:pt>
    <dgm:pt modelId="{CC9835B5-51F2-4AE9-86AB-E15D8500127A}" type="parTrans" cxnId="{3D01863D-1D1A-4A83-AD75-F9D139F47C4B}">
      <dgm:prSet/>
      <dgm:spPr/>
      <dgm:t>
        <a:bodyPr/>
        <a:lstStyle/>
        <a:p>
          <a:endParaRPr lang="ru-RU"/>
        </a:p>
      </dgm:t>
    </dgm:pt>
    <dgm:pt modelId="{055565EC-63A7-422A-ABEF-E0D574CDB804}" type="sibTrans" cxnId="{3D01863D-1D1A-4A83-AD75-F9D139F47C4B}">
      <dgm:prSet/>
      <dgm:spPr/>
      <dgm:t>
        <a:bodyPr/>
        <a:lstStyle/>
        <a:p>
          <a:endParaRPr lang="ru-RU"/>
        </a:p>
      </dgm:t>
    </dgm:pt>
    <dgm:pt modelId="{59EAA4B5-83E0-46BA-810B-A305F7552F46}">
      <dgm:prSet phldrT="[Текст]"/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>
          <a:solidFill>
            <a:schemeClr val="tx1"/>
          </a:solidFill>
        </a:ln>
      </dgm:spPr>
      <dgm:t>
        <a:bodyPr/>
        <a:lstStyle/>
        <a:p>
          <a:r>
            <a:rPr lang="ru-RU" b="1" baseline="0" dirty="0" smtClean="0">
              <a:solidFill>
                <a:schemeClr val="tx1"/>
              </a:solidFill>
            </a:rPr>
            <a:t>Интеллектуальный анализ мониторинговых данных</a:t>
          </a:r>
          <a:endParaRPr lang="ru-RU" b="1" dirty="0">
            <a:solidFill>
              <a:schemeClr val="tx1"/>
            </a:solidFill>
          </a:endParaRPr>
        </a:p>
      </dgm:t>
    </dgm:pt>
    <dgm:pt modelId="{AB3D498E-C1EB-4BA3-BEB4-72C7F8C919BC}" type="parTrans" cxnId="{36E4D579-DA32-4985-A29E-C7BA79B508F5}">
      <dgm:prSet/>
      <dgm:spPr/>
      <dgm:t>
        <a:bodyPr/>
        <a:lstStyle/>
        <a:p>
          <a:endParaRPr lang="ru-RU"/>
        </a:p>
      </dgm:t>
    </dgm:pt>
    <dgm:pt modelId="{58BE255E-C2BB-49FD-8CE2-846026797ACC}" type="sibTrans" cxnId="{36E4D579-DA32-4985-A29E-C7BA79B508F5}">
      <dgm:prSet/>
      <dgm:spPr/>
      <dgm:t>
        <a:bodyPr/>
        <a:lstStyle/>
        <a:p>
          <a:endParaRPr lang="ru-RU"/>
        </a:p>
      </dgm:t>
    </dgm:pt>
    <dgm:pt modelId="{4F307877-87EA-41EB-A712-1246C470B241}" type="pres">
      <dgm:prSet presAssocID="{E1AAD111-C17D-46E4-A79E-8856F9E58B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77D16AB-79D9-46C0-9AA6-F71CA57459BD}" type="pres">
      <dgm:prSet presAssocID="{41178EF8-A2D2-45B1-8981-7DB7D7C430FE}" presName="node" presStyleLbl="node1" presStyleIdx="0" presStyleCnt="2" custScaleX="73991" custScaleY="116277" custLinFactNeighborX="2244" custLinFactNeighborY="35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2C2909-0610-49D4-8FAB-E2F55B3CCB9A}" type="pres">
      <dgm:prSet presAssocID="{055565EC-63A7-422A-ABEF-E0D574CDB804}" presName="sibTrans" presStyleCnt="0"/>
      <dgm:spPr/>
    </dgm:pt>
    <dgm:pt modelId="{67C810CE-9E9F-4C5E-AAB0-4CB3C988F830}" type="pres">
      <dgm:prSet presAssocID="{59EAA4B5-83E0-46BA-810B-A305F7552F46}" presName="node" presStyleLbl="node1" presStyleIdx="1" presStyleCnt="2" custScaleX="100000" custScaleY="59225" custLinFactNeighborX="2637" custLinFactNeighborY="-1343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D01863D-1D1A-4A83-AD75-F9D139F47C4B}" srcId="{E1AAD111-C17D-46E4-A79E-8856F9E58B42}" destId="{41178EF8-A2D2-45B1-8981-7DB7D7C430FE}" srcOrd="0" destOrd="0" parTransId="{CC9835B5-51F2-4AE9-86AB-E15D8500127A}" sibTransId="{055565EC-63A7-422A-ABEF-E0D574CDB804}"/>
    <dgm:cxn modelId="{73D6A257-8CE3-4712-9D77-B0B94A29CB5B}" type="presOf" srcId="{41178EF8-A2D2-45B1-8981-7DB7D7C430FE}" destId="{E77D16AB-79D9-46C0-9AA6-F71CA57459BD}" srcOrd="0" destOrd="0" presId="urn:microsoft.com/office/officeart/2005/8/layout/default"/>
    <dgm:cxn modelId="{B4B7C69D-12AD-4601-BC92-54329AA67ADB}" type="presOf" srcId="{E1AAD111-C17D-46E4-A79E-8856F9E58B42}" destId="{4F307877-87EA-41EB-A712-1246C470B241}" srcOrd="0" destOrd="0" presId="urn:microsoft.com/office/officeart/2005/8/layout/default"/>
    <dgm:cxn modelId="{36E4D579-DA32-4985-A29E-C7BA79B508F5}" srcId="{E1AAD111-C17D-46E4-A79E-8856F9E58B42}" destId="{59EAA4B5-83E0-46BA-810B-A305F7552F46}" srcOrd="1" destOrd="0" parTransId="{AB3D498E-C1EB-4BA3-BEB4-72C7F8C919BC}" sibTransId="{58BE255E-C2BB-49FD-8CE2-846026797ACC}"/>
    <dgm:cxn modelId="{F24BA36E-52EC-4DF9-9E84-1C59426B3AB9}" type="presOf" srcId="{59EAA4B5-83E0-46BA-810B-A305F7552F46}" destId="{67C810CE-9E9F-4C5E-AAB0-4CB3C988F830}" srcOrd="0" destOrd="0" presId="urn:microsoft.com/office/officeart/2005/8/layout/default"/>
    <dgm:cxn modelId="{828240A0-0D97-41B1-95B9-F69C253E9A68}" type="presParOf" srcId="{4F307877-87EA-41EB-A712-1246C470B241}" destId="{E77D16AB-79D9-46C0-9AA6-F71CA57459BD}" srcOrd="0" destOrd="0" presId="urn:microsoft.com/office/officeart/2005/8/layout/default"/>
    <dgm:cxn modelId="{7562811A-2E89-4432-BD90-E2687DE180A0}" type="presParOf" srcId="{4F307877-87EA-41EB-A712-1246C470B241}" destId="{932C2909-0610-49D4-8FAB-E2F55B3CCB9A}" srcOrd="1" destOrd="0" presId="urn:microsoft.com/office/officeart/2005/8/layout/default"/>
    <dgm:cxn modelId="{4189097D-E104-4D0A-9571-04D44ACF416E}" type="presParOf" srcId="{4F307877-87EA-41EB-A712-1246C470B241}" destId="{67C810CE-9E9F-4C5E-AAB0-4CB3C988F83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AAD111-C17D-46E4-A79E-8856F9E58B4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1178EF8-A2D2-45B1-8981-7DB7D7C430FE}">
      <dgm:prSet phldrT="[Текст]" custT="1"/>
      <dgm:spPr>
        <a:gradFill rotWithShape="0">
          <a:gsLst>
            <a:gs pos="0">
              <a:schemeClr val="accent3">
                <a:lumMod val="20000"/>
                <a:lumOff val="80000"/>
              </a:schemeClr>
            </a:gs>
            <a:gs pos="51000">
              <a:schemeClr val="accent3">
                <a:lumMod val="40000"/>
                <a:lumOff val="60000"/>
              </a:schemeClr>
            </a:gs>
            <a:gs pos="86000">
              <a:srgbClr val="92D050"/>
            </a:gs>
            <a:gs pos="93000">
              <a:srgbClr val="92D050"/>
            </a:gs>
            <a:gs pos="100000">
              <a:srgbClr val="00B050"/>
            </a:gs>
          </a:gsLst>
          <a:lin ang="16200000" scaled="1"/>
        </a:gradFill>
        <a:ln w="38100">
          <a:solidFill>
            <a:schemeClr val="bg1"/>
          </a:solidFill>
        </a:ln>
      </dgm:spPr>
      <dgm:t>
        <a:bodyPr/>
        <a:lstStyle/>
        <a:p>
          <a:r>
            <a:rPr lang="ru-RU" sz="1400" b="1" dirty="0" smtClean="0">
              <a:solidFill>
                <a:schemeClr val="tx1"/>
              </a:solidFill>
            </a:rPr>
            <a:t>Сокращение количества ошибок при принятии решений</a:t>
          </a:r>
          <a:endParaRPr lang="ru-RU" sz="1400" b="1" dirty="0">
            <a:solidFill>
              <a:schemeClr val="tx1"/>
            </a:solidFill>
          </a:endParaRPr>
        </a:p>
      </dgm:t>
    </dgm:pt>
    <dgm:pt modelId="{CC9835B5-51F2-4AE9-86AB-E15D8500127A}" type="parTrans" cxnId="{3D01863D-1D1A-4A83-AD75-F9D139F47C4B}">
      <dgm:prSet/>
      <dgm:spPr/>
      <dgm:t>
        <a:bodyPr/>
        <a:lstStyle/>
        <a:p>
          <a:endParaRPr lang="ru-RU"/>
        </a:p>
      </dgm:t>
    </dgm:pt>
    <dgm:pt modelId="{055565EC-63A7-422A-ABEF-E0D574CDB804}" type="sibTrans" cxnId="{3D01863D-1D1A-4A83-AD75-F9D139F47C4B}">
      <dgm:prSet/>
      <dgm:spPr/>
      <dgm:t>
        <a:bodyPr/>
        <a:lstStyle/>
        <a:p>
          <a:endParaRPr lang="ru-RU"/>
        </a:p>
      </dgm:t>
    </dgm:pt>
    <dgm:pt modelId="{BD4D3B98-51C0-4941-9939-990BF21AB13A}" type="pres">
      <dgm:prSet presAssocID="{E1AAD111-C17D-46E4-A79E-8856F9E58B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B096172-5C21-4DC7-9C67-842BABAED3DA}" type="pres">
      <dgm:prSet presAssocID="{41178EF8-A2D2-45B1-8981-7DB7D7C430FE}" presName="vertOne" presStyleCnt="0"/>
      <dgm:spPr/>
    </dgm:pt>
    <dgm:pt modelId="{F174F039-DD06-4E8D-8AAC-309071ADB8FB}" type="pres">
      <dgm:prSet presAssocID="{41178EF8-A2D2-45B1-8981-7DB7D7C430FE}" presName="txOne" presStyleLbl="node0" presStyleIdx="0" presStyleCnt="1" custLinFactNeighborX="-46464" custLinFactNeighborY="-78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4FDA99-FA73-46FE-A251-B028BDF4FD8F}" type="pres">
      <dgm:prSet presAssocID="{41178EF8-A2D2-45B1-8981-7DB7D7C430FE}" presName="horzOne" presStyleCnt="0"/>
      <dgm:spPr/>
    </dgm:pt>
  </dgm:ptLst>
  <dgm:cxnLst>
    <dgm:cxn modelId="{3D01863D-1D1A-4A83-AD75-F9D139F47C4B}" srcId="{E1AAD111-C17D-46E4-A79E-8856F9E58B42}" destId="{41178EF8-A2D2-45B1-8981-7DB7D7C430FE}" srcOrd="0" destOrd="0" parTransId="{CC9835B5-51F2-4AE9-86AB-E15D8500127A}" sibTransId="{055565EC-63A7-422A-ABEF-E0D574CDB804}"/>
    <dgm:cxn modelId="{D092DF58-CD38-4524-9FA2-C219BE53A353}" type="presOf" srcId="{E1AAD111-C17D-46E4-A79E-8856F9E58B42}" destId="{BD4D3B98-51C0-4941-9939-990BF21AB13A}" srcOrd="0" destOrd="0" presId="urn:microsoft.com/office/officeart/2005/8/layout/hierarchy4"/>
    <dgm:cxn modelId="{D5F03E2A-053A-4438-8C4C-75217916C68D}" type="presOf" srcId="{41178EF8-A2D2-45B1-8981-7DB7D7C430FE}" destId="{F174F039-DD06-4E8D-8AAC-309071ADB8FB}" srcOrd="0" destOrd="0" presId="urn:microsoft.com/office/officeart/2005/8/layout/hierarchy4"/>
    <dgm:cxn modelId="{325E044E-1C31-4B80-B83F-354F38961EE7}" type="presParOf" srcId="{BD4D3B98-51C0-4941-9939-990BF21AB13A}" destId="{AB096172-5C21-4DC7-9C67-842BABAED3DA}" srcOrd="0" destOrd="0" presId="urn:microsoft.com/office/officeart/2005/8/layout/hierarchy4"/>
    <dgm:cxn modelId="{60097B85-FF1D-46A7-B86F-3A1E471D264A}" type="presParOf" srcId="{AB096172-5C21-4DC7-9C67-842BABAED3DA}" destId="{F174F039-DD06-4E8D-8AAC-309071ADB8FB}" srcOrd="0" destOrd="0" presId="urn:microsoft.com/office/officeart/2005/8/layout/hierarchy4"/>
    <dgm:cxn modelId="{8DB886FC-116B-4492-837B-8183F9816A3F}" type="presParOf" srcId="{AB096172-5C21-4DC7-9C67-842BABAED3DA}" destId="{3F4FDA99-FA73-46FE-A251-B028BDF4FD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AAD111-C17D-46E4-A79E-8856F9E58B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9EAA4B5-83E0-46BA-810B-A305F7552F46}">
      <dgm:prSet phldrT="[Текст]"/>
      <dgm:spPr>
        <a:gradFill rotWithShape="0">
          <a:gsLst>
            <a:gs pos="0">
              <a:schemeClr val="accent3">
                <a:lumMod val="20000"/>
                <a:lumOff val="80000"/>
              </a:schemeClr>
            </a:gs>
            <a:gs pos="51000">
              <a:schemeClr val="accent3">
                <a:lumMod val="40000"/>
                <a:lumOff val="60000"/>
              </a:schemeClr>
            </a:gs>
            <a:gs pos="86000">
              <a:srgbClr val="92D050"/>
            </a:gs>
            <a:gs pos="93000">
              <a:srgbClr val="92D050"/>
            </a:gs>
            <a:gs pos="100000">
              <a:srgbClr val="00B050"/>
            </a:gs>
          </a:gsLst>
          <a:lin ang="16200000" scaled="1"/>
        </a:gradFill>
        <a:ln w="38100">
          <a:solidFill>
            <a:schemeClr val="tx1"/>
          </a:solidFill>
        </a:ln>
      </dgm:spPr>
      <dgm:t>
        <a:bodyPr/>
        <a:lstStyle/>
        <a:p>
          <a:pPr algn="ctr"/>
          <a:r>
            <a:rPr lang="ru-RU" b="1" dirty="0" smtClean="0">
              <a:solidFill>
                <a:schemeClr val="tx1"/>
              </a:solidFill>
            </a:rPr>
            <a:t>Процессы</a:t>
          </a:r>
          <a:r>
            <a:rPr lang="en-US" b="1" dirty="0" smtClean="0">
              <a:solidFill>
                <a:schemeClr val="tx1"/>
              </a:solidFill>
            </a:rPr>
            <a:t>:</a:t>
          </a:r>
          <a:r>
            <a:rPr lang="ru-RU" b="1" dirty="0" smtClean="0">
              <a:solidFill>
                <a:schemeClr val="tx1"/>
              </a:solidFill>
            </a:rPr>
            <a:t> </a:t>
          </a:r>
          <a:endParaRPr lang="en-US" b="1" dirty="0" smtClean="0">
            <a:solidFill>
              <a:schemeClr val="tx1"/>
            </a:solidFill>
          </a:endParaRPr>
        </a:p>
        <a:p>
          <a:pPr algn="ctr"/>
          <a:r>
            <a:rPr lang="ru-RU" b="1" dirty="0" smtClean="0">
              <a:solidFill>
                <a:schemeClr val="tx1"/>
              </a:solidFill>
            </a:rPr>
            <a:t>Доение</a:t>
          </a:r>
          <a:endParaRPr lang="en-US" b="1" dirty="0" smtClean="0">
            <a:solidFill>
              <a:schemeClr val="tx1"/>
            </a:solidFill>
          </a:endParaRPr>
        </a:p>
        <a:p>
          <a:pPr algn="ctr"/>
          <a:r>
            <a:rPr lang="ru-RU" b="1" dirty="0" smtClean="0">
              <a:solidFill>
                <a:schemeClr val="tx1"/>
              </a:solidFill>
            </a:rPr>
            <a:t>Кормление</a:t>
          </a:r>
        </a:p>
        <a:p>
          <a:pPr algn="ctr"/>
          <a:r>
            <a:rPr lang="ru-RU" b="1" dirty="0" smtClean="0">
              <a:solidFill>
                <a:schemeClr val="tx1"/>
              </a:solidFill>
            </a:rPr>
            <a:t>Мониторинг состояния животных</a:t>
          </a:r>
        </a:p>
        <a:p>
          <a:pPr algn="ctr"/>
          <a:r>
            <a:rPr lang="ru-RU" b="1" dirty="0" smtClean="0">
              <a:solidFill>
                <a:schemeClr val="tx1"/>
              </a:solidFill>
            </a:rPr>
            <a:t>Ветеринарное обслуживание</a:t>
          </a:r>
        </a:p>
        <a:p>
          <a:pPr algn="ctr"/>
          <a:r>
            <a:rPr lang="ru-RU" b="1" dirty="0" err="1" smtClean="0">
              <a:solidFill>
                <a:schemeClr val="tx1"/>
              </a:solidFill>
            </a:rPr>
            <a:t>Селекционирование</a:t>
          </a:r>
          <a:endParaRPr lang="ru-RU" b="1" dirty="0" smtClean="0">
            <a:solidFill>
              <a:schemeClr val="tx1"/>
            </a:solidFill>
          </a:endParaRPr>
        </a:p>
        <a:p>
          <a:pPr algn="ctr"/>
          <a:r>
            <a:rPr lang="ru-RU" b="1" dirty="0" smtClean="0">
              <a:solidFill>
                <a:schemeClr val="tx1"/>
              </a:solidFill>
            </a:rPr>
            <a:t>Контроль качества продукции</a:t>
          </a:r>
        </a:p>
      </dgm:t>
    </dgm:pt>
    <dgm:pt modelId="{AB3D498E-C1EB-4BA3-BEB4-72C7F8C919BC}" type="parTrans" cxnId="{36E4D579-DA32-4985-A29E-C7BA79B508F5}">
      <dgm:prSet/>
      <dgm:spPr/>
      <dgm:t>
        <a:bodyPr/>
        <a:lstStyle/>
        <a:p>
          <a:endParaRPr lang="ru-RU"/>
        </a:p>
      </dgm:t>
    </dgm:pt>
    <dgm:pt modelId="{58BE255E-C2BB-49FD-8CE2-846026797ACC}" type="sibTrans" cxnId="{36E4D579-DA32-4985-A29E-C7BA79B508F5}">
      <dgm:prSet/>
      <dgm:spPr/>
      <dgm:t>
        <a:bodyPr/>
        <a:lstStyle/>
        <a:p>
          <a:endParaRPr lang="ru-RU"/>
        </a:p>
      </dgm:t>
    </dgm:pt>
    <dgm:pt modelId="{4F307877-87EA-41EB-A712-1246C470B241}" type="pres">
      <dgm:prSet presAssocID="{E1AAD111-C17D-46E4-A79E-8856F9E58B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7C810CE-9E9F-4C5E-AAB0-4CB3C988F830}" type="pres">
      <dgm:prSet presAssocID="{59EAA4B5-83E0-46BA-810B-A305F7552F46}" presName="node" presStyleLbl="node1" presStyleIdx="0" presStyleCnt="1" custScaleX="112542" custScaleY="94963" custLinFactNeighborX="6130" custLinFactNeighborY="-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11E6D50-960D-4E7E-9943-90C09F450510}" type="presOf" srcId="{59EAA4B5-83E0-46BA-810B-A305F7552F46}" destId="{67C810CE-9E9F-4C5E-AAB0-4CB3C988F830}" srcOrd="0" destOrd="0" presId="urn:microsoft.com/office/officeart/2005/8/layout/default"/>
    <dgm:cxn modelId="{3B907F1C-4949-43E9-81F3-8A963708DED5}" type="presOf" srcId="{E1AAD111-C17D-46E4-A79E-8856F9E58B42}" destId="{4F307877-87EA-41EB-A712-1246C470B241}" srcOrd="0" destOrd="0" presId="urn:microsoft.com/office/officeart/2005/8/layout/default"/>
    <dgm:cxn modelId="{36E4D579-DA32-4985-A29E-C7BA79B508F5}" srcId="{E1AAD111-C17D-46E4-A79E-8856F9E58B42}" destId="{59EAA4B5-83E0-46BA-810B-A305F7552F46}" srcOrd="0" destOrd="0" parTransId="{AB3D498E-C1EB-4BA3-BEB4-72C7F8C919BC}" sibTransId="{58BE255E-C2BB-49FD-8CE2-846026797ACC}"/>
    <dgm:cxn modelId="{A2CC2991-0395-4FCA-A487-9550CC86BF09}" type="presParOf" srcId="{4F307877-87EA-41EB-A712-1246C470B241}" destId="{67C810CE-9E9F-4C5E-AAB0-4CB3C988F83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AAD111-C17D-46E4-A79E-8856F9E58B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1178EF8-A2D2-45B1-8981-7DB7D7C430FE}">
      <dgm:prSet phldrT="[Текст]" custT="1"/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>
          <a:solidFill>
            <a:schemeClr val="bg1"/>
          </a:solidFill>
        </a:ln>
      </dgm:spPr>
      <dgm:t>
        <a:bodyPr/>
        <a:lstStyle/>
        <a:p>
          <a:r>
            <a:rPr lang="ru-RU" sz="1400" b="1" dirty="0" smtClean="0">
              <a:solidFill>
                <a:schemeClr val="tx1"/>
              </a:solidFill>
            </a:rPr>
            <a:t>Структура</a:t>
          </a:r>
          <a:r>
            <a:rPr lang="ru-RU" sz="1400" b="1" baseline="0" dirty="0" smtClean="0">
              <a:solidFill>
                <a:schemeClr val="tx1"/>
              </a:solidFill>
            </a:rPr>
            <a:t> АИС</a:t>
          </a:r>
          <a:endParaRPr lang="ru-RU" sz="1400" b="1" dirty="0">
            <a:solidFill>
              <a:schemeClr val="tx1"/>
            </a:solidFill>
          </a:endParaRPr>
        </a:p>
      </dgm:t>
    </dgm:pt>
    <dgm:pt modelId="{CC9835B5-51F2-4AE9-86AB-E15D8500127A}" type="parTrans" cxnId="{3D01863D-1D1A-4A83-AD75-F9D139F47C4B}">
      <dgm:prSet/>
      <dgm:spPr/>
      <dgm:t>
        <a:bodyPr/>
        <a:lstStyle/>
        <a:p>
          <a:endParaRPr lang="ru-RU"/>
        </a:p>
      </dgm:t>
    </dgm:pt>
    <dgm:pt modelId="{055565EC-63A7-422A-ABEF-E0D574CDB804}" type="sibTrans" cxnId="{3D01863D-1D1A-4A83-AD75-F9D139F47C4B}">
      <dgm:prSet/>
      <dgm:spPr/>
      <dgm:t>
        <a:bodyPr/>
        <a:lstStyle/>
        <a:p>
          <a:endParaRPr lang="ru-RU"/>
        </a:p>
      </dgm:t>
    </dgm:pt>
    <dgm:pt modelId="{59EAA4B5-83E0-46BA-810B-A305F7552F46}">
      <dgm:prSet phldrT="[Текст]"/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>
          <a:solidFill>
            <a:schemeClr val="tx1"/>
          </a:solidFill>
        </a:ln>
      </dgm:spPr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Подсистема</a:t>
          </a:r>
          <a:r>
            <a:rPr lang="ru-RU" b="1" baseline="0" dirty="0" smtClean="0">
              <a:solidFill>
                <a:schemeClr val="tx1"/>
              </a:solidFill>
            </a:rPr>
            <a:t> обработки разнородной информации и принятия решений</a:t>
          </a:r>
          <a:endParaRPr lang="ru-RU" b="1" dirty="0">
            <a:solidFill>
              <a:schemeClr val="tx1"/>
            </a:solidFill>
          </a:endParaRPr>
        </a:p>
      </dgm:t>
    </dgm:pt>
    <dgm:pt modelId="{AB3D498E-C1EB-4BA3-BEB4-72C7F8C919BC}" type="parTrans" cxnId="{36E4D579-DA32-4985-A29E-C7BA79B508F5}">
      <dgm:prSet/>
      <dgm:spPr/>
      <dgm:t>
        <a:bodyPr/>
        <a:lstStyle/>
        <a:p>
          <a:endParaRPr lang="ru-RU"/>
        </a:p>
      </dgm:t>
    </dgm:pt>
    <dgm:pt modelId="{58BE255E-C2BB-49FD-8CE2-846026797ACC}" type="sibTrans" cxnId="{36E4D579-DA32-4985-A29E-C7BA79B508F5}">
      <dgm:prSet/>
      <dgm:spPr/>
      <dgm:t>
        <a:bodyPr/>
        <a:lstStyle/>
        <a:p>
          <a:endParaRPr lang="ru-RU"/>
        </a:p>
      </dgm:t>
    </dgm:pt>
    <dgm:pt modelId="{4F307877-87EA-41EB-A712-1246C470B241}" type="pres">
      <dgm:prSet presAssocID="{E1AAD111-C17D-46E4-A79E-8856F9E58B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77D16AB-79D9-46C0-9AA6-F71CA57459BD}" type="pres">
      <dgm:prSet presAssocID="{41178EF8-A2D2-45B1-8981-7DB7D7C430FE}" presName="node" presStyleLbl="node1" presStyleIdx="0" presStyleCnt="2" custScaleX="80138" custScaleY="121097" custLinFactNeighborX="2244" custLinFactNeighborY="35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2C2909-0610-49D4-8FAB-E2F55B3CCB9A}" type="pres">
      <dgm:prSet presAssocID="{055565EC-63A7-422A-ABEF-E0D574CDB804}" presName="sibTrans" presStyleCnt="0"/>
      <dgm:spPr/>
    </dgm:pt>
    <dgm:pt modelId="{67C810CE-9E9F-4C5E-AAB0-4CB3C988F830}" type="pres">
      <dgm:prSet presAssocID="{59EAA4B5-83E0-46BA-810B-A305F7552F46}" presName="node" presStyleLbl="node1" presStyleIdx="1" presStyleCnt="2" custScaleX="100000" custScaleY="78890" custLinFactNeighborX="1709" custLinFactNeighborY="-124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A0C1A9-844A-420D-B9E8-4F0085887E48}" type="presOf" srcId="{E1AAD111-C17D-46E4-A79E-8856F9E58B42}" destId="{4F307877-87EA-41EB-A712-1246C470B241}" srcOrd="0" destOrd="0" presId="urn:microsoft.com/office/officeart/2005/8/layout/default"/>
    <dgm:cxn modelId="{3D01863D-1D1A-4A83-AD75-F9D139F47C4B}" srcId="{E1AAD111-C17D-46E4-A79E-8856F9E58B42}" destId="{41178EF8-A2D2-45B1-8981-7DB7D7C430FE}" srcOrd="0" destOrd="0" parTransId="{CC9835B5-51F2-4AE9-86AB-E15D8500127A}" sibTransId="{055565EC-63A7-422A-ABEF-E0D574CDB804}"/>
    <dgm:cxn modelId="{FBDB84BC-43C2-451C-9D83-CA7D9CD38D90}" type="presOf" srcId="{41178EF8-A2D2-45B1-8981-7DB7D7C430FE}" destId="{E77D16AB-79D9-46C0-9AA6-F71CA57459BD}" srcOrd="0" destOrd="0" presId="urn:microsoft.com/office/officeart/2005/8/layout/default"/>
    <dgm:cxn modelId="{36E4D579-DA32-4985-A29E-C7BA79B508F5}" srcId="{E1AAD111-C17D-46E4-A79E-8856F9E58B42}" destId="{59EAA4B5-83E0-46BA-810B-A305F7552F46}" srcOrd="1" destOrd="0" parTransId="{AB3D498E-C1EB-4BA3-BEB4-72C7F8C919BC}" sibTransId="{58BE255E-C2BB-49FD-8CE2-846026797ACC}"/>
    <dgm:cxn modelId="{7BDB45CD-4A34-4B8F-A231-C98A2F3C4ACE}" type="presOf" srcId="{59EAA4B5-83E0-46BA-810B-A305F7552F46}" destId="{67C810CE-9E9F-4C5E-AAB0-4CB3C988F830}" srcOrd="0" destOrd="0" presId="urn:microsoft.com/office/officeart/2005/8/layout/default"/>
    <dgm:cxn modelId="{CF26D831-1554-4A39-A5CE-D231BC74AFEE}" type="presParOf" srcId="{4F307877-87EA-41EB-A712-1246C470B241}" destId="{E77D16AB-79D9-46C0-9AA6-F71CA57459BD}" srcOrd="0" destOrd="0" presId="urn:microsoft.com/office/officeart/2005/8/layout/default"/>
    <dgm:cxn modelId="{955B7ED3-7038-41A5-8ECA-30918A2192A8}" type="presParOf" srcId="{4F307877-87EA-41EB-A712-1246C470B241}" destId="{932C2909-0610-49D4-8FAB-E2F55B3CCB9A}" srcOrd="1" destOrd="0" presId="urn:microsoft.com/office/officeart/2005/8/layout/default"/>
    <dgm:cxn modelId="{86B271D3-1221-4F7C-B053-B2315648E17F}" type="presParOf" srcId="{4F307877-87EA-41EB-A712-1246C470B241}" destId="{67C810CE-9E9F-4C5E-AAB0-4CB3C988F83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AAD111-C17D-46E4-A79E-8856F9E58B42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1178EF8-A2D2-45B1-8981-7DB7D7C430FE}">
      <dgm:prSet phldrT="[Текст]" custT="1"/>
      <dgm:spPr>
        <a:gradFill rotWithShape="0">
          <a:gsLst>
            <a:gs pos="0">
              <a:schemeClr val="accent3">
                <a:lumMod val="20000"/>
                <a:lumOff val="80000"/>
              </a:schemeClr>
            </a:gs>
            <a:gs pos="51000">
              <a:schemeClr val="accent3">
                <a:lumMod val="40000"/>
                <a:lumOff val="60000"/>
              </a:schemeClr>
            </a:gs>
            <a:gs pos="86000">
              <a:srgbClr val="92D050"/>
            </a:gs>
            <a:gs pos="93000">
              <a:srgbClr val="92D050"/>
            </a:gs>
            <a:gs pos="100000">
              <a:srgbClr val="00B050"/>
            </a:gs>
          </a:gsLst>
          <a:lin ang="16200000" scaled="1"/>
        </a:gradFill>
        <a:ln w="38100">
          <a:solidFill>
            <a:schemeClr val="bg1"/>
          </a:solidFill>
        </a:ln>
      </dgm:spPr>
      <dgm:t>
        <a:bodyPr/>
        <a:lstStyle/>
        <a:p>
          <a:r>
            <a:rPr lang="ru-RU" sz="1400" b="1" dirty="0" smtClean="0">
              <a:solidFill>
                <a:schemeClr val="tx1"/>
              </a:solidFill>
            </a:rPr>
            <a:t>Повышение</a:t>
          </a:r>
          <a:r>
            <a:rPr lang="ru-RU" sz="1400" b="1" baseline="0" dirty="0" smtClean="0">
              <a:solidFill>
                <a:schemeClr val="tx1"/>
              </a:solidFill>
            </a:rPr>
            <a:t> оперативности  обработки данных</a:t>
          </a:r>
          <a:endParaRPr lang="ru-RU" sz="1400" b="1" dirty="0">
            <a:solidFill>
              <a:schemeClr val="tx1"/>
            </a:solidFill>
          </a:endParaRPr>
        </a:p>
      </dgm:t>
    </dgm:pt>
    <dgm:pt modelId="{CC9835B5-51F2-4AE9-86AB-E15D8500127A}" type="parTrans" cxnId="{3D01863D-1D1A-4A83-AD75-F9D139F47C4B}">
      <dgm:prSet/>
      <dgm:spPr/>
      <dgm:t>
        <a:bodyPr/>
        <a:lstStyle/>
        <a:p>
          <a:endParaRPr lang="ru-RU"/>
        </a:p>
      </dgm:t>
    </dgm:pt>
    <dgm:pt modelId="{055565EC-63A7-422A-ABEF-E0D574CDB804}" type="sibTrans" cxnId="{3D01863D-1D1A-4A83-AD75-F9D139F47C4B}">
      <dgm:prSet/>
      <dgm:spPr/>
      <dgm:t>
        <a:bodyPr/>
        <a:lstStyle/>
        <a:p>
          <a:endParaRPr lang="ru-RU"/>
        </a:p>
      </dgm:t>
    </dgm:pt>
    <dgm:pt modelId="{BD4D3B98-51C0-4941-9939-990BF21AB13A}" type="pres">
      <dgm:prSet presAssocID="{E1AAD111-C17D-46E4-A79E-8856F9E58B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B096172-5C21-4DC7-9C67-842BABAED3DA}" type="pres">
      <dgm:prSet presAssocID="{41178EF8-A2D2-45B1-8981-7DB7D7C430FE}" presName="vertOne" presStyleCnt="0"/>
      <dgm:spPr/>
    </dgm:pt>
    <dgm:pt modelId="{F174F039-DD06-4E8D-8AAC-309071ADB8FB}" type="pres">
      <dgm:prSet presAssocID="{41178EF8-A2D2-45B1-8981-7DB7D7C430FE}" presName="txOne" presStyleLbl="node0" presStyleIdx="0" presStyleCnt="1" custLinFactNeighborY="-333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4FDA99-FA73-46FE-A251-B028BDF4FD8F}" type="pres">
      <dgm:prSet presAssocID="{41178EF8-A2D2-45B1-8981-7DB7D7C430FE}" presName="horzOne" presStyleCnt="0"/>
      <dgm:spPr/>
    </dgm:pt>
  </dgm:ptLst>
  <dgm:cxnLst>
    <dgm:cxn modelId="{3D01863D-1D1A-4A83-AD75-F9D139F47C4B}" srcId="{E1AAD111-C17D-46E4-A79E-8856F9E58B42}" destId="{41178EF8-A2D2-45B1-8981-7DB7D7C430FE}" srcOrd="0" destOrd="0" parTransId="{CC9835B5-51F2-4AE9-86AB-E15D8500127A}" sibTransId="{055565EC-63A7-422A-ABEF-E0D574CDB804}"/>
    <dgm:cxn modelId="{DF9BBEAD-C1C0-4AF2-AEA2-F254E544DEB0}" type="presOf" srcId="{E1AAD111-C17D-46E4-A79E-8856F9E58B42}" destId="{BD4D3B98-51C0-4941-9939-990BF21AB13A}" srcOrd="0" destOrd="0" presId="urn:microsoft.com/office/officeart/2005/8/layout/hierarchy4"/>
    <dgm:cxn modelId="{7644D7F3-6F12-4E91-AD32-BA854C733C62}" type="presOf" srcId="{41178EF8-A2D2-45B1-8981-7DB7D7C430FE}" destId="{F174F039-DD06-4E8D-8AAC-309071ADB8FB}" srcOrd="0" destOrd="0" presId="urn:microsoft.com/office/officeart/2005/8/layout/hierarchy4"/>
    <dgm:cxn modelId="{59BCAE73-8601-4DDF-B9A9-8A9345025349}" type="presParOf" srcId="{BD4D3B98-51C0-4941-9939-990BF21AB13A}" destId="{AB096172-5C21-4DC7-9C67-842BABAED3DA}" srcOrd="0" destOrd="0" presId="urn:microsoft.com/office/officeart/2005/8/layout/hierarchy4"/>
    <dgm:cxn modelId="{38C3F26E-500A-4EE4-8A84-38CF86697B33}" type="presParOf" srcId="{AB096172-5C21-4DC7-9C67-842BABAED3DA}" destId="{F174F039-DD06-4E8D-8AAC-309071ADB8FB}" srcOrd="0" destOrd="0" presId="urn:microsoft.com/office/officeart/2005/8/layout/hierarchy4"/>
    <dgm:cxn modelId="{156C8079-3602-43FC-9FF5-8C772DC8EE19}" type="presParOf" srcId="{AB096172-5C21-4DC7-9C67-842BABAED3DA}" destId="{3F4FDA99-FA73-46FE-A251-B028BDF4FD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AAD111-C17D-46E4-A79E-8856F9E58B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AD72BEE-3120-4BCD-80D0-D0765279D3D2}">
      <dgm:prSet phldrT="[Текст]"/>
      <dgm:sp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>
          <a:solidFill>
            <a:srgbClr val="FFFFFF"/>
          </a:solidFill>
        </a:ln>
      </dgm:spPr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Контроль количества и качества производимой продукции</a:t>
          </a:r>
          <a:endParaRPr lang="ru-RU" b="1" dirty="0">
            <a:solidFill>
              <a:schemeClr val="tx1"/>
            </a:solidFill>
          </a:endParaRPr>
        </a:p>
      </dgm:t>
    </dgm:pt>
    <dgm:pt modelId="{ADC2A946-1A22-4E28-9AD6-BA40B844D83D}" type="parTrans" cxnId="{7ABE0171-191D-4226-A354-E3B93172D719}">
      <dgm:prSet/>
      <dgm:spPr/>
      <dgm:t>
        <a:bodyPr/>
        <a:lstStyle/>
        <a:p>
          <a:endParaRPr lang="ru-RU"/>
        </a:p>
      </dgm:t>
    </dgm:pt>
    <dgm:pt modelId="{91F2164F-2096-4B7B-AA84-B313947ED5C5}" type="sibTrans" cxnId="{7ABE0171-191D-4226-A354-E3B93172D719}">
      <dgm:prSet/>
      <dgm:spPr/>
      <dgm:t>
        <a:bodyPr/>
        <a:lstStyle/>
        <a:p>
          <a:endParaRPr lang="ru-RU"/>
        </a:p>
      </dgm:t>
    </dgm:pt>
    <dgm:pt modelId="{0D281D37-3F31-437D-8CDA-43EF2F9368E2}">
      <dgm:prSet phldrT="[Текст]"/>
      <dgm:sp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>
          <a:solidFill>
            <a:srgbClr val="FFFFFF"/>
          </a:solidFill>
        </a:ln>
      </dgm:spPr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Бесперебойное кормление, точное распределение порций и  контроль за животными</a:t>
          </a:r>
          <a:endParaRPr lang="ru-RU" b="1" dirty="0">
            <a:solidFill>
              <a:schemeClr val="tx1"/>
            </a:solidFill>
          </a:endParaRPr>
        </a:p>
      </dgm:t>
    </dgm:pt>
    <dgm:pt modelId="{8424B001-04E7-4624-81B2-25627843761B}" type="parTrans" cxnId="{177DA851-C7F7-4052-BCEF-422C924006EE}">
      <dgm:prSet/>
      <dgm:spPr/>
      <dgm:t>
        <a:bodyPr/>
        <a:lstStyle/>
        <a:p>
          <a:endParaRPr lang="ru-RU"/>
        </a:p>
      </dgm:t>
    </dgm:pt>
    <dgm:pt modelId="{0925C07A-9B34-4980-9C81-4EA6B8437FEB}" type="sibTrans" cxnId="{177DA851-C7F7-4052-BCEF-422C924006EE}">
      <dgm:prSet/>
      <dgm:spPr/>
      <dgm:t>
        <a:bodyPr/>
        <a:lstStyle/>
        <a:p>
          <a:endParaRPr lang="ru-RU"/>
        </a:p>
      </dgm:t>
    </dgm:pt>
    <dgm:pt modelId="{F4CDB6F6-9EB8-43AF-A5C4-648C6F7345DE}">
      <dgm:prSet phldrT="[Текст]"/>
      <dgm:sp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>
          <a:solidFill>
            <a:srgbClr val="FFFFFF"/>
          </a:solidFill>
        </a:ln>
      </dgm:spPr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Мониторинг биологического состояния животных</a:t>
          </a:r>
          <a:endParaRPr lang="ru-RU" b="1" dirty="0">
            <a:solidFill>
              <a:schemeClr val="tx1"/>
            </a:solidFill>
          </a:endParaRPr>
        </a:p>
      </dgm:t>
    </dgm:pt>
    <dgm:pt modelId="{5DFBBD32-704D-4124-92F2-6891D22A6264}" type="parTrans" cxnId="{D7B0DEB4-C5FA-4CD0-8669-96B18D911AFD}">
      <dgm:prSet/>
      <dgm:spPr/>
      <dgm:t>
        <a:bodyPr/>
        <a:lstStyle/>
        <a:p>
          <a:endParaRPr lang="ru-RU"/>
        </a:p>
      </dgm:t>
    </dgm:pt>
    <dgm:pt modelId="{922D2067-B01C-4BB5-834B-3A6F65374100}" type="sibTrans" cxnId="{D7B0DEB4-C5FA-4CD0-8669-96B18D911AFD}">
      <dgm:prSet/>
      <dgm:spPr/>
      <dgm:t>
        <a:bodyPr/>
        <a:lstStyle/>
        <a:p>
          <a:endParaRPr lang="ru-RU"/>
        </a:p>
      </dgm:t>
    </dgm:pt>
    <dgm:pt modelId="{BAD3B5F1-CE81-442C-998A-1CE7ADD919CB}">
      <dgm:prSet/>
      <dgm:sp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>
          <a:solidFill>
            <a:srgbClr val="FFFFFF"/>
          </a:solidFill>
        </a:ln>
      </dgm:spPr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Мониторинг активности животных</a:t>
          </a:r>
        </a:p>
      </dgm:t>
    </dgm:pt>
    <dgm:pt modelId="{8C497592-A88C-463D-8A4B-645869983DD2}" type="parTrans" cxnId="{E1BCE044-FC62-4E07-8824-A1AA1E5A378F}">
      <dgm:prSet/>
      <dgm:spPr/>
      <dgm:t>
        <a:bodyPr/>
        <a:lstStyle/>
        <a:p>
          <a:endParaRPr lang="ru-RU"/>
        </a:p>
      </dgm:t>
    </dgm:pt>
    <dgm:pt modelId="{D7368743-FAED-4D74-BA39-E191A33CDA5E}" type="sibTrans" cxnId="{E1BCE044-FC62-4E07-8824-A1AA1E5A378F}">
      <dgm:prSet/>
      <dgm:spPr/>
      <dgm:t>
        <a:bodyPr/>
        <a:lstStyle/>
        <a:p>
          <a:endParaRPr lang="ru-RU"/>
        </a:p>
      </dgm:t>
    </dgm:pt>
    <dgm:pt modelId="{DA466BB8-59E0-4835-8ECE-C57CA83ECB26}">
      <dgm:prSet/>
      <dgm:sp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>
          <a:solidFill>
            <a:srgbClr val="FFFFFF"/>
          </a:solidFill>
        </a:ln>
      </dgm:spPr>
      <dgm:t>
        <a:bodyPr/>
        <a:lstStyle/>
        <a:p>
          <a:r>
            <a:rPr lang="ru-RU" b="1" smtClean="0">
              <a:solidFill>
                <a:schemeClr val="tx1"/>
              </a:solidFill>
            </a:rPr>
            <a:t>Ведение графика ветеринарного контроля для каждой особи</a:t>
          </a:r>
          <a:endParaRPr lang="ru-RU" b="1" dirty="0" smtClean="0">
            <a:solidFill>
              <a:schemeClr val="tx1"/>
            </a:solidFill>
          </a:endParaRPr>
        </a:p>
      </dgm:t>
    </dgm:pt>
    <dgm:pt modelId="{B526332B-D3ED-4CD9-8F42-3EFADC24D4E5}" type="parTrans" cxnId="{166A58FA-4318-4D8C-87E5-9904BD4E4EA9}">
      <dgm:prSet/>
      <dgm:spPr/>
      <dgm:t>
        <a:bodyPr/>
        <a:lstStyle/>
        <a:p>
          <a:endParaRPr lang="ru-RU"/>
        </a:p>
      </dgm:t>
    </dgm:pt>
    <dgm:pt modelId="{E45DC0DA-72A2-4DF0-829D-624E39085A62}" type="sibTrans" cxnId="{166A58FA-4318-4D8C-87E5-9904BD4E4EA9}">
      <dgm:prSet/>
      <dgm:spPr/>
      <dgm:t>
        <a:bodyPr/>
        <a:lstStyle/>
        <a:p>
          <a:endParaRPr lang="ru-RU"/>
        </a:p>
      </dgm:t>
    </dgm:pt>
    <dgm:pt modelId="{4EDA3A1B-D2DE-4E0F-B95E-BB5B4B105F4F}">
      <dgm:prSet/>
      <dgm:sp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>
          <a:solidFill>
            <a:srgbClr val="FFFFFF"/>
          </a:solidFill>
        </a:ln>
      </dgm:spPr>
      <dgm:t>
        <a:bodyPr/>
        <a:lstStyle/>
        <a:p>
          <a:r>
            <a:rPr lang="ru-RU" b="1" dirty="0" smtClean="0">
              <a:solidFill>
                <a:schemeClr val="tx1"/>
              </a:solidFill>
            </a:rPr>
            <a:t>Качественный отбор и селекцию животных</a:t>
          </a:r>
        </a:p>
      </dgm:t>
    </dgm:pt>
    <dgm:pt modelId="{FC4B1CF9-61D8-46DC-8F54-1B2617FBC9A2}" type="parTrans" cxnId="{79F44D12-6FB4-48D8-9115-1D6B3B53805C}">
      <dgm:prSet/>
      <dgm:spPr/>
      <dgm:t>
        <a:bodyPr/>
        <a:lstStyle/>
        <a:p>
          <a:endParaRPr lang="ru-RU"/>
        </a:p>
      </dgm:t>
    </dgm:pt>
    <dgm:pt modelId="{59C05CF8-10DA-4648-8240-FAE856DBA2E9}" type="sibTrans" cxnId="{79F44D12-6FB4-48D8-9115-1D6B3B53805C}">
      <dgm:prSet/>
      <dgm:spPr/>
      <dgm:t>
        <a:bodyPr/>
        <a:lstStyle/>
        <a:p>
          <a:endParaRPr lang="ru-RU"/>
        </a:p>
      </dgm:t>
    </dgm:pt>
    <dgm:pt modelId="{46760EE0-7F2D-48F8-9666-2B5D61298C19}">
      <dgm:prSet/>
      <dgm:sp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>
          <a:solidFill>
            <a:srgbClr val="FFFFFF"/>
          </a:solidFill>
        </a:ln>
      </dgm:spPr>
      <dgm:t>
        <a:bodyPr/>
        <a:lstStyle/>
        <a:p>
          <a:r>
            <a:rPr lang="ru-RU" b="1" smtClean="0">
              <a:solidFill>
                <a:schemeClr val="tx1"/>
              </a:solidFill>
            </a:rPr>
            <a:t>Визуализацию производственного процесса на мнемосхеме</a:t>
          </a:r>
          <a:endParaRPr lang="ru-RU" b="1" dirty="0" smtClean="0">
            <a:solidFill>
              <a:schemeClr val="tx1"/>
            </a:solidFill>
          </a:endParaRPr>
        </a:p>
      </dgm:t>
    </dgm:pt>
    <dgm:pt modelId="{3812F0A5-E487-473B-A0D7-70807EBD0D54}" type="parTrans" cxnId="{0CDCD477-2DB0-4941-BD44-BE810EB7998C}">
      <dgm:prSet/>
      <dgm:spPr/>
      <dgm:t>
        <a:bodyPr/>
        <a:lstStyle/>
        <a:p>
          <a:endParaRPr lang="ru-RU"/>
        </a:p>
      </dgm:t>
    </dgm:pt>
    <dgm:pt modelId="{BC3A9224-5951-4257-80C7-7B6E5D2E79D9}" type="sibTrans" cxnId="{0CDCD477-2DB0-4941-BD44-BE810EB7998C}">
      <dgm:prSet/>
      <dgm:spPr/>
      <dgm:t>
        <a:bodyPr/>
        <a:lstStyle/>
        <a:p>
          <a:endParaRPr lang="ru-RU"/>
        </a:p>
      </dgm:t>
    </dgm:pt>
    <dgm:pt modelId="{1DD1BBE3-F589-43CD-9050-37DFE870B52D}">
      <dgm:prSet/>
      <dgm:sp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>
          <a:solidFill>
            <a:srgbClr val="FFFFFF"/>
          </a:solidFill>
        </a:ln>
      </dgm:spPr>
      <dgm:t>
        <a:bodyPr/>
        <a:lstStyle/>
        <a:p>
          <a:r>
            <a:rPr lang="ru-RU" b="1" smtClean="0">
              <a:solidFill>
                <a:schemeClr val="tx1"/>
              </a:solidFill>
            </a:rPr>
            <a:t>Оперативность принимаемых решений</a:t>
          </a:r>
          <a:endParaRPr lang="ru-RU" b="1" dirty="0" smtClean="0">
            <a:solidFill>
              <a:schemeClr val="tx1"/>
            </a:solidFill>
          </a:endParaRPr>
        </a:p>
      </dgm:t>
    </dgm:pt>
    <dgm:pt modelId="{4B92A118-D485-4E19-BF04-801DE17EC1CB}" type="parTrans" cxnId="{463D8AA5-7EEC-4D9E-BADD-EA00A213B86A}">
      <dgm:prSet/>
      <dgm:spPr/>
      <dgm:t>
        <a:bodyPr/>
        <a:lstStyle/>
        <a:p>
          <a:endParaRPr lang="ru-RU"/>
        </a:p>
      </dgm:t>
    </dgm:pt>
    <dgm:pt modelId="{50A9F859-FF68-461C-8192-CA8DBAF8701A}" type="sibTrans" cxnId="{463D8AA5-7EEC-4D9E-BADD-EA00A213B86A}">
      <dgm:prSet/>
      <dgm:spPr/>
      <dgm:t>
        <a:bodyPr/>
        <a:lstStyle/>
        <a:p>
          <a:endParaRPr lang="ru-RU"/>
        </a:p>
      </dgm:t>
    </dgm:pt>
    <dgm:pt modelId="{9FBC7180-784F-47EC-AE86-D0001ACB2265}">
      <dgm:prSet/>
      <dgm:sp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>
          <a:solidFill>
            <a:srgbClr val="FFFFFF"/>
          </a:solidFill>
        </a:ln>
      </dgm:spPr>
      <dgm:t>
        <a:bodyPr/>
        <a:lstStyle/>
        <a:p>
          <a:r>
            <a:rPr lang="ru-RU" b="1" smtClean="0">
              <a:solidFill>
                <a:schemeClr val="tx1"/>
              </a:solidFill>
            </a:rPr>
            <a:t>Выработку экспертных вариантов решения проблем</a:t>
          </a:r>
          <a:endParaRPr lang="ru-RU" b="1" dirty="0" smtClean="0">
            <a:solidFill>
              <a:schemeClr val="tx1"/>
            </a:solidFill>
          </a:endParaRPr>
        </a:p>
      </dgm:t>
    </dgm:pt>
    <dgm:pt modelId="{1B840EB7-D5DF-41D2-9F38-4F49DB1065BF}" type="parTrans" cxnId="{A6D1EEA7-EDA3-409F-8B78-5D1F3CC87F39}">
      <dgm:prSet/>
      <dgm:spPr/>
      <dgm:t>
        <a:bodyPr/>
        <a:lstStyle/>
        <a:p>
          <a:endParaRPr lang="ru-RU"/>
        </a:p>
      </dgm:t>
    </dgm:pt>
    <dgm:pt modelId="{092E5927-2270-4141-A0B2-BFF602D19DF7}" type="sibTrans" cxnId="{A6D1EEA7-EDA3-409F-8B78-5D1F3CC87F39}">
      <dgm:prSet/>
      <dgm:spPr/>
      <dgm:t>
        <a:bodyPr/>
        <a:lstStyle/>
        <a:p>
          <a:endParaRPr lang="ru-RU"/>
        </a:p>
      </dgm:t>
    </dgm:pt>
    <dgm:pt modelId="{4F307877-87EA-41EB-A712-1246C470B241}" type="pres">
      <dgm:prSet presAssocID="{E1AAD111-C17D-46E4-A79E-8856F9E58B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9644CF5-1CBA-43FC-8090-6BAAFB3963C8}" type="pres">
      <dgm:prSet presAssocID="{0AD72BEE-3120-4BCD-80D0-D0765279D3D2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D29DE7-B0D0-44C1-A88E-9C83D9267F97}" type="pres">
      <dgm:prSet presAssocID="{91F2164F-2096-4B7B-AA84-B313947ED5C5}" presName="sibTrans" presStyleCnt="0"/>
      <dgm:spPr/>
    </dgm:pt>
    <dgm:pt modelId="{051E733A-C9F8-4B79-AD22-69D68BD9579B}" type="pres">
      <dgm:prSet presAssocID="{0D281D37-3F31-437D-8CDA-43EF2F9368E2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D82427-53D1-4734-A014-892B5E884E9C}" type="pres">
      <dgm:prSet presAssocID="{0925C07A-9B34-4980-9C81-4EA6B8437FEB}" presName="sibTrans" presStyleCnt="0"/>
      <dgm:spPr/>
    </dgm:pt>
    <dgm:pt modelId="{CAC46152-B16D-4CF0-9658-B3FACB91502E}" type="pres">
      <dgm:prSet presAssocID="{F4CDB6F6-9EB8-43AF-A5C4-648C6F7345D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2AC0C9-6285-4D80-86A1-05ABCCFC3C80}" type="pres">
      <dgm:prSet presAssocID="{922D2067-B01C-4BB5-834B-3A6F65374100}" presName="sibTrans" presStyleCnt="0"/>
      <dgm:spPr/>
    </dgm:pt>
    <dgm:pt modelId="{6D704276-2063-4339-820A-7C0070D5F39C}" type="pres">
      <dgm:prSet presAssocID="{BAD3B5F1-CE81-442C-998A-1CE7ADD919C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041D2B-8592-4299-A4EB-7D5FCCB6A432}" type="pres">
      <dgm:prSet presAssocID="{D7368743-FAED-4D74-BA39-E191A33CDA5E}" presName="sibTrans" presStyleCnt="0"/>
      <dgm:spPr/>
    </dgm:pt>
    <dgm:pt modelId="{83EE179B-205A-477A-9590-C4A932CB1515}" type="pres">
      <dgm:prSet presAssocID="{DA466BB8-59E0-4835-8ECE-C57CA83ECB26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092384-DFD2-441E-A464-7D554B4FFBAC}" type="pres">
      <dgm:prSet presAssocID="{E45DC0DA-72A2-4DF0-829D-624E39085A62}" presName="sibTrans" presStyleCnt="0"/>
      <dgm:spPr/>
    </dgm:pt>
    <dgm:pt modelId="{A13E69B6-2756-4AB6-9007-E23D6C14A857}" type="pres">
      <dgm:prSet presAssocID="{4EDA3A1B-D2DE-4E0F-B95E-BB5B4B105F4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3ECB9B-BD21-4952-A145-2043716D38AC}" type="pres">
      <dgm:prSet presAssocID="{59C05CF8-10DA-4648-8240-FAE856DBA2E9}" presName="sibTrans" presStyleCnt="0"/>
      <dgm:spPr/>
    </dgm:pt>
    <dgm:pt modelId="{1B4D94BD-49A7-4FA6-BDAD-F7E64BDAA867}" type="pres">
      <dgm:prSet presAssocID="{46760EE0-7F2D-48F8-9666-2B5D61298C1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418B5E-CCB7-4292-811E-756407F5EEA9}" type="pres">
      <dgm:prSet presAssocID="{BC3A9224-5951-4257-80C7-7B6E5D2E79D9}" presName="sibTrans" presStyleCnt="0"/>
      <dgm:spPr/>
    </dgm:pt>
    <dgm:pt modelId="{F99E4FBE-204F-4403-9C35-2C98734F498D}" type="pres">
      <dgm:prSet presAssocID="{1DD1BBE3-F589-43CD-9050-37DFE870B52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DCE23B-74BE-4B3B-BBE7-CEFBDBE0F900}" type="pres">
      <dgm:prSet presAssocID="{50A9F859-FF68-461C-8192-CA8DBAF8701A}" presName="sibTrans" presStyleCnt="0"/>
      <dgm:spPr/>
    </dgm:pt>
    <dgm:pt modelId="{5669602D-A293-4D47-ADF8-AA57FEBEC14B}" type="pres">
      <dgm:prSet presAssocID="{9FBC7180-784F-47EC-AE86-D0001ACB226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2D6357E-F782-4CF5-84C2-0C24BB055378}" type="presOf" srcId="{E1AAD111-C17D-46E4-A79E-8856F9E58B42}" destId="{4F307877-87EA-41EB-A712-1246C470B241}" srcOrd="0" destOrd="0" presId="urn:microsoft.com/office/officeart/2005/8/layout/default"/>
    <dgm:cxn modelId="{6B694DA1-3598-4615-A2A7-1921A97307F5}" type="presOf" srcId="{0AD72BEE-3120-4BCD-80D0-D0765279D3D2}" destId="{09644CF5-1CBA-43FC-8090-6BAAFB3963C8}" srcOrd="0" destOrd="0" presId="urn:microsoft.com/office/officeart/2005/8/layout/default"/>
    <dgm:cxn modelId="{9F449D9A-0C64-48B5-A82D-2DD920C56662}" type="presOf" srcId="{46760EE0-7F2D-48F8-9666-2B5D61298C19}" destId="{1B4D94BD-49A7-4FA6-BDAD-F7E64BDAA867}" srcOrd="0" destOrd="0" presId="urn:microsoft.com/office/officeart/2005/8/layout/default"/>
    <dgm:cxn modelId="{79F44D12-6FB4-48D8-9115-1D6B3B53805C}" srcId="{E1AAD111-C17D-46E4-A79E-8856F9E58B42}" destId="{4EDA3A1B-D2DE-4E0F-B95E-BB5B4B105F4F}" srcOrd="5" destOrd="0" parTransId="{FC4B1CF9-61D8-46DC-8F54-1B2617FBC9A2}" sibTransId="{59C05CF8-10DA-4648-8240-FAE856DBA2E9}"/>
    <dgm:cxn modelId="{463D8AA5-7EEC-4D9E-BADD-EA00A213B86A}" srcId="{E1AAD111-C17D-46E4-A79E-8856F9E58B42}" destId="{1DD1BBE3-F589-43CD-9050-37DFE870B52D}" srcOrd="7" destOrd="0" parTransId="{4B92A118-D485-4E19-BF04-801DE17EC1CB}" sibTransId="{50A9F859-FF68-461C-8192-CA8DBAF8701A}"/>
    <dgm:cxn modelId="{0CDCD477-2DB0-4941-BD44-BE810EB7998C}" srcId="{E1AAD111-C17D-46E4-A79E-8856F9E58B42}" destId="{46760EE0-7F2D-48F8-9666-2B5D61298C19}" srcOrd="6" destOrd="0" parTransId="{3812F0A5-E487-473B-A0D7-70807EBD0D54}" sibTransId="{BC3A9224-5951-4257-80C7-7B6E5D2E79D9}"/>
    <dgm:cxn modelId="{83ECCFE2-6C92-45FB-9F45-F36ABE41A67C}" type="presOf" srcId="{DA466BB8-59E0-4835-8ECE-C57CA83ECB26}" destId="{83EE179B-205A-477A-9590-C4A932CB1515}" srcOrd="0" destOrd="0" presId="urn:microsoft.com/office/officeart/2005/8/layout/default"/>
    <dgm:cxn modelId="{D7B0DEB4-C5FA-4CD0-8669-96B18D911AFD}" srcId="{E1AAD111-C17D-46E4-A79E-8856F9E58B42}" destId="{F4CDB6F6-9EB8-43AF-A5C4-648C6F7345DE}" srcOrd="2" destOrd="0" parTransId="{5DFBBD32-704D-4124-92F2-6891D22A6264}" sibTransId="{922D2067-B01C-4BB5-834B-3A6F65374100}"/>
    <dgm:cxn modelId="{E86CDEF8-C96A-4275-ADA0-44A965F2FBD4}" type="presOf" srcId="{9FBC7180-784F-47EC-AE86-D0001ACB2265}" destId="{5669602D-A293-4D47-ADF8-AA57FEBEC14B}" srcOrd="0" destOrd="0" presId="urn:microsoft.com/office/officeart/2005/8/layout/default"/>
    <dgm:cxn modelId="{A6D1EEA7-EDA3-409F-8B78-5D1F3CC87F39}" srcId="{E1AAD111-C17D-46E4-A79E-8856F9E58B42}" destId="{9FBC7180-784F-47EC-AE86-D0001ACB2265}" srcOrd="8" destOrd="0" parTransId="{1B840EB7-D5DF-41D2-9F38-4F49DB1065BF}" sibTransId="{092E5927-2270-4141-A0B2-BFF602D19DF7}"/>
    <dgm:cxn modelId="{A51BF351-C48F-4CE0-9185-CBA9DE58BDCB}" type="presOf" srcId="{0D281D37-3F31-437D-8CDA-43EF2F9368E2}" destId="{051E733A-C9F8-4B79-AD22-69D68BD9579B}" srcOrd="0" destOrd="0" presId="urn:microsoft.com/office/officeart/2005/8/layout/default"/>
    <dgm:cxn modelId="{177DA851-C7F7-4052-BCEF-422C924006EE}" srcId="{E1AAD111-C17D-46E4-A79E-8856F9E58B42}" destId="{0D281D37-3F31-437D-8CDA-43EF2F9368E2}" srcOrd="1" destOrd="0" parTransId="{8424B001-04E7-4624-81B2-25627843761B}" sibTransId="{0925C07A-9B34-4980-9C81-4EA6B8437FEB}"/>
    <dgm:cxn modelId="{89097CD1-B935-4B85-8FAF-8E96EF3BC748}" type="presOf" srcId="{1DD1BBE3-F589-43CD-9050-37DFE870B52D}" destId="{F99E4FBE-204F-4403-9C35-2C98734F498D}" srcOrd="0" destOrd="0" presId="urn:microsoft.com/office/officeart/2005/8/layout/default"/>
    <dgm:cxn modelId="{166A58FA-4318-4D8C-87E5-9904BD4E4EA9}" srcId="{E1AAD111-C17D-46E4-A79E-8856F9E58B42}" destId="{DA466BB8-59E0-4835-8ECE-C57CA83ECB26}" srcOrd="4" destOrd="0" parTransId="{B526332B-D3ED-4CD9-8F42-3EFADC24D4E5}" sibTransId="{E45DC0DA-72A2-4DF0-829D-624E39085A62}"/>
    <dgm:cxn modelId="{C452DE72-3449-4128-8BAE-3AD90A6AC455}" type="presOf" srcId="{4EDA3A1B-D2DE-4E0F-B95E-BB5B4B105F4F}" destId="{A13E69B6-2756-4AB6-9007-E23D6C14A857}" srcOrd="0" destOrd="0" presId="urn:microsoft.com/office/officeart/2005/8/layout/default"/>
    <dgm:cxn modelId="{7ABE0171-191D-4226-A354-E3B93172D719}" srcId="{E1AAD111-C17D-46E4-A79E-8856F9E58B42}" destId="{0AD72BEE-3120-4BCD-80D0-D0765279D3D2}" srcOrd="0" destOrd="0" parTransId="{ADC2A946-1A22-4E28-9AD6-BA40B844D83D}" sibTransId="{91F2164F-2096-4B7B-AA84-B313947ED5C5}"/>
    <dgm:cxn modelId="{81275CB8-2E03-4CBD-9B8F-B7FC9285C87A}" type="presOf" srcId="{F4CDB6F6-9EB8-43AF-A5C4-648C6F7345DE}" destId="{CAC46152-B16D-4CF0-9658-B3FACB91502E}" srcOrd="0" destOrd="0" presId="urn:microsoft.com/office/officeart/2005/8/layout/default"/>
    <dgm:cxn modelId="{E1BCE044-FC62-4E07-8824-A1AA1E5A378F}" srcId="{E1AAD111-C17D-46E4-A79E-8856F9E58B42}" destId="{BAD3B5F1-CE81-442C-998A-1CE7ADD919CB}" srcOrd="3" destOrd="0" parTransId="{8C497592-A88C-463D-8A4B-645869983DD2}" sibTransId="{D7368743-FAED-4D74-BA39-E191A33CDA5E}"/>
    <dgm:cxn modelId="{7C458218-C5B4-4103-B66C-D5F14491E9AA}" type="presOf" srcId="{BAD3B5F1-CE81-442C-998A-1CE7ADD919CB}" destId="{6D704276-2063-4339-820A-7C0070D5F39C}" srcOrd="0" destOrd="0" presId="urn:microsoft.com/office/officeart/2005/8/layout/default"/>
    <dgm:cxn modelId="{BB0210C0-22FD-4B73-BBCE-B8B498C12A6B}" type="presParOf" srcId="{4F307877-87EA-41EB-A712-1246C470B241}" destId="{09644CF5-1CBA-43FC-8090-6BAAFB3963C8}" srcOrd="0" destOrd="0" presId="urn:microsoft.com/office/officeart/2005/8/layout/default"/>
    <dgm:cxn modelId="{64D960D0-6B01-4B9D-A987-04F7E2EF7647}" type="presParOf" srcId="{4F307877-87EA-41EB-A712-1246C470B241}" destId="{B0D29DE7-B0D0-44C1-A88E-9C83D9267F97}" srcOrd="1" destOrd="0" presId="urn:microsoft.com/office/officeart/2005/8/layout/default"/>
    <dgm:cxn modelId="{B41695A8-235A-4868-974F-4D3FD5DC5831}" type="presParOf" srcId="{4F307877-87EA-41EB-A712-1246C470B241}" destId="{051E733A-C9F8-4B79-AD22-69D68BD9579B}" srcOrd="2" destOrd="0" presId="urn:microsoft.com/office/officeart/2005/8/layout/default"/>
    <dgm:cxn modelId="{F8863722-D6FE-4D1B-9C9D-C5B8F9357092}" type="presParOf" srcId="{4F307877-87EA-41EB-A712-1246C470B241}" destId="{B5D82427-53D1-4734-A014-892B5E884E9C}" srcOrd="3" destOrd="0" presId="urn:microsoft.com/office/officeart/2005/8/layout/default"/>
    <dgm:cxn modelId="{470AB3AD-DF71-4AD6-877C-63D74B1483F4}" type="presParOf" srcId="{4F307877-87EA-41EB-A712-1246C470B241}" destId="{CAC46152-B16D-4CF0-9658-B3FACB91502E}" srcOrd="4" destOrd="0" presId="urn:microsoft.com/office/officeart/2005/8/layout/default"/>
    <dgm:cxn modelId="{454524F0-AB75-4621-87D6-E65A4913A036}" type="presParOf" srcId="{4F307877-87EA-41EB-A712-1246C470B241}" destId="{D52AC0C9-6285-4D80-86A1-05ABCCFC3C80}" srcOrd="5" destOrd="0" presId="urn:microsoft.com/office/officeart/2005/8/layout/default"/>
    <dgm:cxn modelId="{BD175BD2-C72B-456D-BFE3-BB334E61A403}" type="presParOf" srcId="{4F307877-87EA-41EB-A712-1246C470B241}" destId="{6D704276-2063-4339-820A-7C0070D5F39C}" srcOrd="6" destOrd="0" presId="urn:microsoft.com/office/officeart/2005/8/layout/default"/>
    <dgm:cxn modelId="{62CA9CF1-40AF-42CA-A76E-B3D217AEDC5A}" type="presParOf" srcId="{4F307877-87EA-41EB-A712-1246C470B241}" destId="{1B041D2B-8592-4299-A4EB-7D5FCCB6A432}" srcOrd="7" destOrd="0" presId="urn:microsoft.com/office/officeart/2005/8/layout/default"/>
    <dgm:cxn modelId="{FC1FEBC6-5432-4C53-BE07-3F5DC604D7D3}" type="presParOf" srcId="{4F307877-87EA-41EB-A712-1246C470B241}" destId="{83EE179B-205A-477A-9590-C4A932CB1515}" srcOrd="8" destOrd="0" presId="urn:microsoft.com/office/officeart/2005/8/layout/default"/>
    <dgm:cxn modelId="{160CDB44-A22C-46F9-8A77-3A3EC525F965}" type="presParOf" srcId="{4F307877-87EA-41EB-A712-1246C470B241}" destId="{4B092384-DFD2-441E-A464-7D554B4FFBAC}" srcOrd="9" destOrd="0" presId="urn:microsoft.com/office/officeart/2005/8/layout/default"/>
    <dgm:cxn modelId="{E95A5A4B-1974-4103-A66F-0ABC2C401F1A}" type="presParOf" srcId="{4F307877-87EA-41EB-A712-1246C470B241}" destId="{A13E69B6-2756-4AB6-9007-E23D6C14A857}" srcOrd="10" destOrd="0" presId="urn:microsoft.com/office/officeart/2005/8/layout/default"/>
    <dgm:cxn modelId="{FF51C27E-A83C-4EA6-A0A0-654383EED6F1}" type="presParOf" srcId="{4F307877-87EA-41EB-A712-1246C470B241}" destId="{503ECB9B-BD21-4952-A145-2043716D38AC}" srcOrd="11" destOrd="0" presId="urn:microsoft.com/office/officeart/2005/8/layout/default"/>
    <dgm:cxn modelId="{BD24DBE4-08C1-42D8-9832-F1CA91096E07}" type="presParOf" srcId="{4F307877-87EA-41EB-A712-1246C470B241}" destId="{1B4D94BD-49A7-4FA6-BDAD-F7E64BDAA867}" srcOrd="12" destOrd="0" presId="urn:microsoft.com/office/officeart/2005/8/layout/default"/>
    <dgm:cxn modelId="{594E893A-CFBB-4391-AE4B-1A6780FF9CE1}" type="presParOf" srcId="{4F307877-87EA-41EB-A712-1246C470B241}" destId="{C4418B5E-CCB7-4292-811E-756407F5EEA9}" srcOrd="13" destOrd="0" presId="urn:microsoft.com/office/officeart/2005/8/layout/default"/>
    <dgm:cxn modelId="{4D2C9CAC-B4D5-4519-841B-62D96935F228}" type="presParOf" srcId="{4F307877-87EA-41EB-A712-1246C470B241}" destId="{F99E4FBE-204F-4403-9C35-2C98734F498D}" srcOrd="14" destOrd="0" presId="urn:microsoft.com/office/officeart/2005/8/layout/default"/>
    <dgm:cxn modelId="{AF717845-5DB1-4F53-8888-A7BA5B8A3D27}" type="presParOf" srcId="{4F307877-87EA-41EB-A712-1246C470B241}" destId="{AFDCE23B-74BE-4B3B-BBE7-CEFBDBE0F900}" srcOrd="15" destOrd="0" presId="urn:microsoft.com/office/officeart/2005/8/layout/default"/>
    <dgm:cxn modelId="{CA1C1697-48B1-4F09-87AF-44B9E14B54FE}" type="presParOf" srcId="{4F307877-87EA-41EB-A712-1246C470B241}" destId="{5669602D-A293-4D47-ADF8-AA57FEBEC14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AAD111-C17D-46E4-A79E-8856F9E58B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65C184-2C24-4478-BD87-48022A294A69}">
      <dgm:prSet/>
      <dgm:sp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>
          <a:solidFill>
            <a:srgbClr val="FFFFFF"/>
          </a:solidFill>
        </a:ln>
      </dgm:spPr>
      <dgm:t>
        <a:bodyPr/>
        <a:lstStyle/>
        <a:p>
          <a:r>
            <a:rPr lang="ru-RU" b="0" dirty="0" smtClean="0">
              <a:solidFill>
                <a:schemeClr val="tx1"/>
              </a:solidFill>
            </a:rPr>
            <a:t>Увеличение производительности труда за счет грамотного перераспределения кадровых ресурсов</a:t>
          </a:r>
        </a:p>
      </dgm:t>
    </dgm:pt>
    <dgm:pt modelId="{88BAA2A1-D4E5-4A9D-80D2-B6E6C271CF35}" type="parTrans" cxnId="{B32AE7BD-5C99-4B19-AFAA-2C48F5DD0CCE}">
      <dgm:prSet/>
      <dgm:spPr/>
      <dgm:t>
        <a:bodyPr/>
        <a:lstStyle/>
        <a:p>
          <a:endParaRPr lang="ru-RU" b="0"/>
        </a:p>
      </dgm:t>
    </dgm:pt>
    <dgm:pt modelId="{01865EE7-E1D1-4EA1-A8E1-18DBB9CCB349}" type="sibTrans" cxnId="{B32AE7BD-5C99-4B19-AFAA-2C48F5DD0CCE}">
      <dgm:prSet/>
      <dgm:spPr/>
      <dgm:t>
        <a:bodyPr/>
        <a:lstStyle/>
        <a:p>
          <a:endParaRPr lang="ru-RU" b="0"/>
        </a:p>
      </dgm:t>
    </dgm:pt>
    <dgm:pt modelId="{CE0F8F26-4C5E-4166-9729-AF74EB066805}">
      <dgm:prSet/>
      <dgm:sp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>
          <a:solidFill>
            <a:srgbClr val="FFFFFF"/>
          </a:solidFill>
        </a:ln>
      </dgm:spPr>
      <dgm:t>
        <a:bodyPr/>
        <a:lstStyle/>
        <a:p>
          <a:r>
            <a:rPr lang="ru-RU" b="0" dirty="0" smtClean="0">
              <a:solidFill>
                <a:schemeClr val="tx1"/>
              </a:solidFill>
            </a:rPr>
            <a:t>Снижение себестоимости и повышение качества продукции на рынке</a:t>
          </a:r>
        </a:p>
      </dgm:t>
    </dgm:pt>
    <dgm:pt modelId="{7DFE329F-9CA5-4DCD-96EC-B72F5D789D41}" type="parTrans" cxnId="{32B3F8DC-55D5-41A0-852A-15319E016CBB}">
      <dgm:prSet/>
      <dgm:spPr/>
      <dgm:t>
        <a:bodyPr/>
        <a:lstStyle/>
        <a:p>
          <a:endParaRPr lang="ru-RU" b="0"/>
        </a:p>
      </dgm:t>
    </dgm:pt>
    <dgm:pt modelId="{AE4E7E6B-87F5-4B5B-B709-27337787806C}" type="sibTrans" cxnId="{32B3F8DC-55D5-41A0-852A-15319E016CBB}">
      <dgm:prSet/>
      <dgm:spPr/>
      <dgm:t>
        <a:bodyPr/>
        <a:lstStyle/>
        <a:p>
          <a:endParaRPr lang="ru-RU" b="0"/>
        </a:p>
      </dgm:t>
    </dgm:pt>
    <dgm:pt modelId="{8462D662-F30B-45E7-AD37-3FE4E9B4DE66}">
      <dgm:prSet/>
      <dgm:sp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29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>
          <a:solidFill>
            <a:srgbClr val="FFFFFF"/>
          </a:solidFill>
        </a:ln>
      </dgm:spPr>
      <dgm:t>
        <a:bodyPr/>
        <a:lstStyle/>
        <a:p>
          <a:r>
            <a:rPr lang="ru-RU" b="1" dirty="0" smtClean="0">
              <a:solidFill>
                <a:srgbClr val="FFFF00"/>
              </a:solidFill>
            </a:rPr>
            <a:t>Увеличение прибыльности предприятия</a:t>
          </a:r>
          <a:endParaRPr lang="en-US" b="1" dirty="0" smtClean="0">
            <a:solidFill>
              <a:srgbClr val="FFFF00"/>
            </a:solidFill>
          </a:endParaRPr>
        </a:p>
      </dgm:t>
    </dgm:pt>
    <dgm:pt modelId="{D09F0875-70EA-426A-A61A-1C2DF77647A6}" type="parTrans" cxnId="{572865FD-E84A-4EED-8AD5-51F78A803E9D}">
      <dgm:prSet/>
      <dgm:spPr/>
      <dgm:t>
        <a:bodyPr/>
        <a:lstStyle/>
        <a:p>
          <a:endParaRPr lang="ru-RU" b="0"/>
        </a:p>
      </dgm:t>
    </dgm:pt>
    <dgm:pt modelId="{7A60C166-00A4-40FC-A075-2CF6356EA2D0}" type="sibTrans" cxnId="{572865FD-E84A-4EED-8AD5-51F78A803E9D}">
      <dgm:prSet/>
      <dgm:spPr/>
      <dgm:t>
        <a:bodyPr/>
        <a:lstStyle/>
        <a:p>
          <a:endParaRPr lang="ru-RU" b="0"/>
        </a:p>
      </dgm:t>
    </dgm:pt>
    <dgm:pt modelId="{4F307877-87EA-41EB-A712-1246C470B241}" type="pres">
      <dgm:prSet presAssocID="{E1AAD111-C17D-46E4-A79E-8856F9E58B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D38B3C7-52AE-4B14-9910-575DED7F7F85}" type="pres">
      <dgm:prSet presAssocID="{7765C184-2C24-4478-BD87-48022A294A6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A6BC9-1AE0-4A1B-928C-5EDF97466FD4}" type="pres">
      <dgm:prSet presAssocID="{01865EE7-E1D1-4EA1-A8E1-18DBB9CCB349}" presName="sibTrans" presStyleCnt="0"/>
      <dgm:spPr/>
    </dgm:pt>
    <dgm:pt modelId="{3BABBD84-D9BA-4723-9AE7-86856F2F219B}" type="pres">
      <dgm:prSet presAssocID="{CE0F8F26-4C5E-4166-9729-AF74EB06680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F24575-05CA-4F26-AE6C-0084A66B48F3}" type="pres">
      <dgm:prSet presAssocID="{AE4E7E6B-87F5-4B5B-B709-27337787806C}" presName="sibTrans" presStyleCnt="0"/>
      <dgm:spPr/>
    </dgm:pt>
    <dgm:pt modelId="{F30FDCDA-DC8C-4775-80F9-EEBBFB58668B}" type="pres">
      <dgm:prSet presAssocID="{8462D662-F30B-45E7-AD37-3FE4E9B4DE6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7ACBCB1-A3F8-4DD8-A732-DED7D7CFE03F}" type="presOf" srcId="{8462D662-F30B-45E7-AD37-3FE4E9B4DE66}" destId="{F30FDCDA-DC8C-4775-80F9-EEBBFB58668B}" srcOrd="0" destOrd="0" presId="urn:microsoft.com/office/officeart/2005/8/layout/default"/>
    <dgm:cxn modelId="{E61E8D48-226A-4BF2-B31C-E9185F1900D0}" type="presOf" srcId="{E1AAD111-C17D-46E4-A79E-8856F9E58B42}" destId="{4F307877-87EA-41EB-A712-1246C470B241}" srcOrd="0" destOrd="0" presId="urn:microsoft.com/office/officeart/2005/8/layout/default"/>
    <dgm:cxn modelId="{32B3F8DC-55D5-41A0-852A-15319E016CBB}" srcId="{E1AAD111-C17D-46E4-A79E-8856F9E58B42}" destId="{CE0F8F26-4C5E-4166-9729-AF74EB066805}" srcOrd="1" destOrd="0" parTransId="{7DFE329F-9CA5-4DCD-96EC-B72F5D789D41}" sibTransId="{AE4E7E6B-87F5-4B5B-B709-27337787806C}"/>
    <dgm:cxn modelId="{B32AE7BD-5C99-4B19-AFAA-2C48F5DD0CCE}" srcId="{E1AAD111-C17D-46E4-A79E-8856F9E58B42}" destId="{7765C184-2C24-4478-BD87-48022A294A69}" srcOrd="0" destOrd="0" parTransId="{88BAA2A1-D4E5-4A9D-80D2-B6E6C271CF35}" sibTransId="{01865EE7-E1D1-4EA1-A8E1-18DBB9CCB349}"/>
    <dgm:cxn modelId="{572865FD-E84A-4EED-8AD5-51F78A803E9D}" srcId="{E1AAD111-C17D-46E4-A79E-8856F9E58B42}" destId="{8462D662-F30B-45E7-AD37-3FE4E9B4DE66}" srcOrd="2" destOrd="0" parTransId="{D09F0875-70EA-426A-A61A-1C2DF77647A6}" sibTransId="{7A60C166-00A4-40FC-A075-2CF6356EA2D0}"/>
    <dgm:cxn modelId="{CF5D5394-F529-452E-88BE-99E3351DB403}" type="presOf" srcId="{7765C184-2C24-4478-BD87-48022A294A69}" destId="{7D38B3C7-52AE-4B14-9910-575DED7F7F85}" srcOrd="0" destOrd="0" presId="urn:microsoft.com/office/officeart/2005/8/layout/default"/>
    <dgm:cxn modelId="{49BEF157-A025-45DC-A91B-154499CEA0B2}" type="presOf" srcId="{CE0F8F26-4C5E-4166-9729-AF74EB066805}" destId="{3BABBD84-D9BA-4723-9AE7-86856F2F219B}" srcOrd="0" destOrd="0" presId="urn:microsoft.com/office/officeart/2005/8/layout/default"/>
    <dgm:cxn modelId="{21ED15B6-155C-4826-8FE7-366E7EF19A76}" type="presParOf" srcId="{4F307877-87EA-41EB-A712-1246C470B241}" destId="{7D38B3C7-52AE-4B14-9910-575DED7F7F85}" srcOrd="0" destOrd="0" presId="urn:microsoft.com/office/officeart/2005/8/layout/default"/>
    <dgm:cxn modelId="{CFC1AF96-1353-4218-856E-2734067723BF}" type="presParOf" srcId="{4F307877-87EA-41EB-A712-1246C470B241}" destId="{6D3A6BC9-1AE0-4A1B-928C-5EDF97466FD4}" srcOrd="1" destOrd="0" presId="urn:microsoft.com/office/officeart/2005/8/layout/default"/>
    <dgm:cxn modelId="{5976B632-0852-4FEE-80B0-7125A79EF420}" type="presParOf" srcId="{4F307877-87EA-41EB-A712-1246C470B241}" destId="{3BABBD84-D9BA-4723-9AE7-86856F2F219B}" srcOrd="2" destOrd="0" presId="urn:microsoft.com/office/officeart/2005/8/layout/default"/>
    <dgm:cxn modelId="{A771C4C0-7280-4ED7-AF8F-545E6599CC3A}" type="presParOf" srcId="{4F307877-87EA-41EB-A712-1246C470B241}" destId="{E6F24575-05CA-4F26-AE6C-0084A66B48F3}" srcOrd="3" destOrd="0" presId="urn:microsoft.com/office/officeart/2005/8/layout/default"/>
    <dgm:cxn modelId="{65BD6E73-E959-43C6-9CEA-4BCDA9B26809}" type="presParOf" srcId="{4F307877-87EA-41EB-A712-1246C470B241}" destId="{F30FDCDA-DC8C-4775-80F9-EEBBFB58668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DDC74-B51E-4E52-8D0A-163D1FCA99FB}">
      <dsp:nvSpPr>
        <dsp:cNvPr id="0" name=""/>
        <dsp:cNvSpPr/>
      </dsp:nvSpPr>
      <dsp:spPr>
        <a:xfrm>
          <a:off x="48460" y="2357817"/>
          <a:ext cx="3620541" cy="2172325"/>
        </a:xfrm>
        <a:prstGeom prst="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70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0"/>
        </a:gradFill>
        <a:ln w="38100" cap="flat" cmpd="sng" algn="ctr">
          <a:solidFill>
            <a:srgbClr val="FF00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chemeClr val="tx1"/>
              </a:solidFill>
            </a:rPr>
            <a:t>Отсутствие оптимизации производственных и управленческих процессов</a:t>
          </a:r>
        </a:p>
      </dsp:txBody>
      <dsp:txXfrm>
        <a:off x="48460" y="2357817"/>
        <a:ext cx="3620541" cy="2172325"/>
      </dsp:txXfrm>
    </dsp:sp>
    <dsp:sp modelId="{1645E032-0607-4C5B-810C-5A8FA1D3C648}">
      <dsp:nvSpPr>
        <dsp:cNvPr id="0" name=""/>
        <dsp:cNvSpPr/>
      </dsp:nvSpPr>
      <dsp:spPr>
        <a:xfrm>
          <a:off x="2280705" y="110504"/>
          <a:ext cx="3620541" cy="2172325"/>
        </a:xfrm>
        <a:prstGeom prst="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20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0"/>
        </a:gradFill>
        <a:ln w="38100" cap="flat" cmpd="dbl" algn="ctr">
          <a:solidFill>
            <a:srgbClr val="FFFF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solidFill>
                <a:srgbClr val="FFFF00"/>
              </a:solidFill>
            </a:rPr>
            <a:t>Современные предприятия, прошедшие этап информатизации, работающие на основе новейших технологий</a:t>
          </a:r>
        </a:p>
      </dsp:txBody>
      <dsp:txXfrm>
        <a:off x="2280705" y="110504"/>
        <a:ext cx="3620541" cy="2172325"/>
      </dsp:txXfrm>
    </dsp:sp>
    <dsp:sp modelId="{8F052F8D-67DA-4398-BA78-5F8C35DFC9F6}">
      <dsp:nvSpPr>
        <dsp:cNvPr id="0" name=""/>
        <dsp:cNvSpPr/>
      </dsp:nvSpPr>
      <dsp:spPr>
        <a:xfrm>
          <a:off x="4592277" y="2353465"/>
          <a:ext cx="3620541" cy="2172325"/>
        </a:xfrm>
        <a:prstGeom prst="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70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0"/>
        </a:gradFill>
        <a:ln w="38100" cap="flat" cmpd="sng" algn="ctr">
          <a:solidFill>
            <a:srgbClr val="FF0000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>
              <a:solidFill>
                <a:schemeClr val="tx1"/>
              </a:solidFill>
            </a:rPr>
            <a:t>Завершение информатизации, путем интеграции всех информационных систем животноводческого комплекса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4592277" y="2353465"/>
        <a:ext cx="3620541" cy="2172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44CF5-1CBA-43FC-8090-6BAAFB3963C8}">
      <dsp:nvSpPr>
        <dsp:cNvPr id="0" name=""/>
        <dsp:cNvSpPr/>
      </dsp:nvSpPr>
      <dsp:spPr>
        <a:xfrm>
          <a:off x="0" y="150226"/>
          <a:ext cx="2857499" cy="1714500"/>
        </a:xfrm>
        <a:prstGeom prst="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70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tx1"/>
              </a:solidFill>
            </a:rPr>
            <a:t>Подсистему оперативного контроля состояния животных комплекса</a:t>
          </a:r>
          <a:endParaRPr lang="ru-RU" sz="2100" kern="1200" dirty="0">
            <a:solidFill>
              <a:schemeClr val="tx1"/>
            </a:solidFill>
          </a:endParaRPr>
        </a:p>
      </dsp:txBody>
      <dsp:txXfrm>
        <a:off x="0" y="150226"/>
        <a:ext cx="2857499" cy="1714500"/>
      </dsp:txXfrm>
    </dsp:sp>
    <dsp:sp modelId="{C95B922E-37B3-495E-A991-25E21450CF70}">
      <dsp:nvSpPr>
        <dsp:cNvPr id="0" name=""/>
        <dsp:cNvSpPr/>
      </dsp:nvSpPr>
      <dsp:spPr>
        <a:xfrm>
          <a:off x="3143250" y="150226"/>
          <a:ext cx="2857499" cy="1714500"/>
        </a:xfrm>
        <a:prstGeom prst="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87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tx1"/>
              </a:solidFill>
            </a:rPr>
            <a:t>Интеллектуальный модуль, включающий базу знаний и подсистему поддержки приятия решений</a:t>
          </a:r>
          <a:endParaRPr lang="ru-RU" sz="2100" kern="1200" dirty="0">
            <a:solidFill>
              <a:schemeClr val="tx1"/>
            </a:solidFill>
          </a:endParaRPr>
        </a:p>
      </dsp:txBody>
      <dsp:txXfrm>
        <a:off x="3143250" y="150226"/>
        <a:ext cx="2857499" cy="1714500"/>
      </dsp:txXfrm>
    </dsp:sp>
    <dsp:sp modelId="{DEEBB2AB-38B2-4344-839D-01461C6F60C2}">
      <dsp:nvSpPr>
        <dsp:cNvPr id="0" name=""/>
        <dsp:cNvSpPr/>
      </dsp:nvSpPr>
      <dsp:spPr>
        <a:xfrm>
          <a:off x="6236350" y="174967"/>
          <a:ext cx="2857499" cy="1714500"/>
        </a:xfrm>
        <a:prstGeom prst="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70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tx1"/>
              </a:solidFill>
            </a:rPr>
            <a:t>Подсистему прогнозирования развития животноводческого комплекса</a:t>
          </a:r>
          <a:endParaRPr lang="ru-RU" sz="2100" kern="1200" dirty="0">
            <a:solidFill>
              <a:schemeClr val="tx1"/>
            </a:solidFill>
          </a:endParaRPr>
        </a:p>
      </dsp:txBody>
      <dsp:txXfrm>
        <a:off x="6236350" y="174967"/>
        <a:ext cx="2857499" cy="1714500"/>
      </dsp:txXfrm>
    </dsp:sp>
    <dsp:sp modelId="{E77D16AB-79D9-46C0-9AA6-F71CA57459BD}">
      <dsp:nvSpPr>
        <dsp:cNvPr id="0" name=""/>
        <dsp:cNvSpPr/>
      </dsp:nvSpPr>
      <dsp:spPr>
        <a:xfrm>
          <a:off x="1571625" y="2150477"/>
          <a:ext cx="2857499" cy="1714500"/>
        </a:xfrm>
        <a:prstGeom prst="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87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tx1"/>
              </a:solidFill>
            </a:rPr>
            <a:t>Подсистему учета количества и контроля качества выпускаемой продукции</a:t>
          </a:r>
          <a:endParaRPr lang="ru-RU" sz="2100" kern="1200" dirty="0">
            <a:solidFill>
              <a:schemeClr val="tx1"/>
            </a:solidFill>
          </a:endParaRPr>
        </a:p>
      </dsp:txBody>
      <dsp:txXfrm>
        <a:off x="1571625" y="2150477"/>
        <a:ext cx="2857499" cy="1714500"/>
      </dsp:txXfrm>
    </dsp:sp>
    <dsp:sp modelId="{67C810CE-9E9F-4C5E-AAB0-4CB3C988F830}">
      <dsp:nvSpPr>
        <dsp:cNvPr id="0" name=""/>
        <dsp:cNvSpPr/>
      </dsp:nvSpPr>
      <dsp:spPr>
        <a:xfrm>
          <a:off x="4714875" y="2150476"/>
          <a:ext cx="2857499" cy="1714500"/>
        </a:xfrm>
        <a:prstGeom prst="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87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tx1"/>
              </a:solidFill>
            </a:rPr>
            <a:t>Подсистему непрерывного мониторинга производственного процесса</a:t>
          </a:r>
          <a:endParaRPr lang="ru-RU" sz="2100" kern="1200" dirty="0">
            <a:solidFill>
              <a:schemeClr val="tx1"/>
            </a:solidFill>
          </a:endParaRPr>
        </a:p>
      </dsp:txBody>
      <dsp:txXfrm>
        <a:off x="4714875" y="2150476"/>
        <a:ext cx="2857499" cy="1714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D16AB-79D9-46C0-9AA6-F71CA57459BD}">
      <dsp:nvSpPr>
        <dsp:cNvPr id="0" name=""/>
        <dsp:cNvSpPr/>
      </dsp:nvSpPr>
      <dsp:spPr>
        <a:xfrm>
          <a:off x="321047" y="90810"/>
          <a:ext cx="1557833" cy="1468882"/>
        </a:xfrm>
        <a:prstGeom prst="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1"/>
              </a:solidFill>
            </a:rPr>
            <a:t>Технология</a:t>
          </a:r>
          <a:r>
            <a:rPr lang="ru-RU" sz="1400" b="1" kern="1200" baseline="0" dirty="0" smtClean="0">
              <a:solidFill>
                <a:schemeClr val="tx1"/>
              </a:solidFill>
            </a:rPr>
            <a:t> автоматического контроля производства</a:t>
          </a:r>
          <a:endParaRPr lang="ru-RU" sz="1400" b="1" kern="1200" dirty="0">
            <a:solidFill>
              <a:schemeClr val="tx1"/>
            </a:solidFill>
          </a:endParaRPr>
        </a:p>
      </dsp:txBody>
      <dsp:txXfrm>
        <a:off x="321047" y="90810"/>
        <a:ext cx="1557833" cy="1468882"/>
      </dsp:txXfrm>
    </dsp:sp>
    <dsp:sp modelId="{67C810CE-9E9F-4C5E-AAB0-4CB3C988F830}">
      <dsp:nvSpPr>
        <dsp:cNvPr id="0" name=""/>
        <dsp:cNvSpPr/>
      </dsp:nvSpPr>
      <dsp:spPr>
        <a:xfrm>
          <a:off x="0" y="1556088"/>
          <a:ext cx="2105436" cy="748166"/>
        </a:xfrm>
        <a:prstGeom prst="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baseline="0" dirty="0" smtClean="0">
              <a:solidFill>
                <a:schemeClr val="tx1"/>
              </a:solidFill>
            </a:rPr>
            <a:t>Интеллектуальный анализ мониторинговых данных</a:t>
          </a:r>
          <a:endParaRPr lang="ru-RU" sz="1400" b="1" kern="1200" dirty="0">
            <a:solidFill>
              <a:schemeClr val="tx1"/>
            </a:solidFill>
          </a:endParaRPr>
        </a:p>
      </dsp:txBody>
      <dsp:txXfrm>
        <a:off x="0" y="1556088"/>
        <a:ext cx="2105436" cy="748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4F039-DD06-4E8D-8AAC-309071ADB8FB}">
      <dsp:nvSpPr>
        <dsp:cNvPr id="0" name=""/>
        <dsp:cNvSpPr/>
      </dsp:nvSpPr>
      <dsp:spPr>
        <a:xfrm>
          <a:off x="0" y="0"/>
          <a:ext cx="1440160" cy="14280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20000"/>
                <a:lumOff val="80000"/>
              </a:schemeClr>
            </a:gs>
            <a:gs pos="51000">
              <a:schemeClr val="accent3">
                <a:lumMod val="40000"/>
                <a:lumOff val="60000"/>
              </a:schemeClr>
            </a:gs>
            <a:gs pos="86000">
              <a:srgbClr val="92D050"/>
            </a:gs>
            <a:gs pos="93000">
              <a:srgbClr val="92D050"/>
            </a:gs>
            <a:gs pos="100000">
              <a:srgbClr val="00B050"/>
            </a:gs>
          </a:gsLst>
          <a:lin ang="16200000" scaled="1"/>
        </a:gradFill>
        <a:ln w="381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1"/>
              </a:solidFill>
            </a:rPr>
            <a:t>Сокращение количества ошибок при принятии решений</a:t>
          </a:r>
          <a:endParaRPr lang="ru-RU" sz="1400" b="1" kern="1200" dirty="0">
            <a:solidFill>
              <a:schemeClr val="tx1"/>
            </a:solidFill>
          </a:endParaRPr>
        </a:p>
      </dsp:txBody>
      <dsp:txXfrm>
        <a:off x="41827" y="41827"/>
        <a:ext cx="1356506" cy="13444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810CE-9E9F-4C5E-AAB0-4CB3C988F830}">
      <dsp:nvSpPr>
        <dsp:cNvPr id="0" name=""/>
        <dsp:cNvSpPr/>
      </dsp:nvSpPr>
      <dsp:spPr>
        <a:xfrm>
          <a:off x="244589" y="6"/>
          <a:ext cx="2131667" cy="1079221"/>
        </a:xfrm>
        <a:prstGeom prst="rect">
          <a:avLst/>
        </a:prstGeom>
        <a:gradFill rotWithShape="0">
          <a:gsLst>
            <a:gs pos="0">
              <a:schemeClr val="accent3">
                <a:lumMod val="20000"/>
                <a:lumOff val="80000"/>
              </a:schemeClr>
            </a:gs>
            <a:gs pos="51000">
              <a:schemeClr val="accent3">
                <a:lumMod val="40000"/>
                <a:lumOff val="60000"/>
              </a:schemeClr>
            </a:gs>
            <a:gs pos="86000">
              <a:srgbClr val="92D050"/>
            </a:gs>
            <a:gs pos="93000">
              <a:srgbClr val="92D050"/>
            </a:gs>
            <a:gs pos="100000">
              <a:srgbClr val="00B050"/>
            </a:gs>
          </a:gsLst>
          <a:lin ang="16200000" scaled="1"/>
        </a:gra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b="1" kern="1200" dirty="0" smtClean="0">
              <a:solidFill>
                <a:schemeClr val="tx1"/>
              </a:solidFill>
            </a:rPr>
            <a:t>Процессы</a:t>
          </a:r>
          <a:r>
            <a:rPr lang="en-US" sz="700" b="1" kern="1200" dirty="0" smtClean="0">
              <a:solidFill>
                <a:schemeClr val="tx1"/>
              </a:solidFill>
            </a:rPr>
            <a:t>:</a:t>
          </a:r>
          <a:r>
            <a:rPr lang="ru-RU" sz="700" b="1" kern="1200" dirty="0" smtClean="0">
              <a:solidFill>
                <a:schemeClr val="tx1"/>
              </a:solidFill>
            </a:rPr>
            <a:t> </a:t>
          </a:r>
          <a:endParaRPr lang="en-US" sz="700" b="1" kern="1200" dirty="0" smtClean="0">
            <a:solidFill>
              <a:schemeClr val="tx1"/>
            </a:solidFill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b="1" kern="1200" dirty="0" smtClean="0">
              <a:solidFill>
                <a:schemeClr val="tx1"/>
              </a:solidFill>
            </a:rPr>
            <a:t>Доение</a:t>
          </a:r>
          <a:endParaRPr lang="en-US" sz="700" b="1" kern="1200" dirty="0" smtClean="0">
            <a:solidFill>
              <a:schemeClr val="tx1"/>
            </a:solidFill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b="1" kern="1200" dirty="0" smtClean="0">
              <a:solidFill>
                <a:schemeClr val="tx1"/>
              </a:solidFill>
            </a:rPr>
            <a:t>Кормление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b="1" kern="1200" dirty="0" smtClean="0">
              <a:solidFill>
                <a:schemeClr val="tx1"/>
              </a:solidFill>
            </a:rPr>
            <a:t>Мониторинг состояния животных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b="1" kern="1200" dirty="0" smtClean="0">
              <a:solidFill>
                <a:schemeClr val="tx1"/>
              </a:solidFill>
            </a:rPr>
            <a:t>Ветеринарное обслуживание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b="1" kern="1200" dirty="0" err="1" smtClean="0">
              <a:solidFill>
                <a:schemeClr val="tx1"/>
              </a:solidFill>
            </a:rPr>
            <a:t>Селекционирование</a:t>
          </a:r>
          <a:endParaRPr lang="ru-RU" sz="700" b="1" kern="1200" dirty="0" smtClean="0">
            <a:solidFill>
              <a:schemeClr val="tx1"/>
            </a:solidFill>
          </a:endParaRP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b="1" kern="1200" dirty="0" smtClean="0">
              <a:solidFill>
                <a:schemeClr val="tx1"/>
              </a:solidFill>
            </a:rPr>
            <a:t>Контроль качества продукции</a:t>
          </a:r>
        </a:p>
      </dsp:txBody>
      <dsp:txXfrm>
        <a:off x="244589" y="6"/>
        <a:ext cx="2131667" cy="10792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D16AB-79D9-46C0-9AA6-F71CA57459BD}">
      <dsp:nvSpPr>
        <dsp:cNvPr id="0" name=""/>
        <dsp:cNvSpPr/>
      </dsp:nvSpPr>
      <dsp:spPr>
        <a:xfrm>
          <a:off x="236708" y="118693"/>
          <a:ext cx="1558055" cy="1412632"/>
        </a:xfrm>
        <a:prstGeom prst="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1"/>
              </a:solidFill>
            </a:rPr>
            <a:t>Структура</a:t>
          </a:r>
          <a:r>
            <a:rPr lang="ru-RU" sz="1400" b="1" kern="1200" baseline="0" dirty="0" smtClean="0">
              <a:solidFill>
                <a:schemeClr val="tx1"/>
              </a:solidFill>
            </a:rPr>
            <a:t> АИС</a:t>
          </a:r>
          <a:endParaRPr lang="ru-RU" sz="1400" b="1" kern="1200" dirty="0">
            <a:solidFill>
              <a:schemeClr val="tx1"/>
            </a:solidFill>
          </a:endParaRPr>
        </a:p>
      </dsp:txBody>
      <dsp:txXfrm>
        <a:off x="236708" y="118693"/>
        <a:ext cx="1558055" cy="1412632"/>
      </dsp:txXfrm>
    </dsp:sp>
    <dsp:sp modelId="{67C810CE-9E9F-4C5E-AAB0-4CB3C988F830}">
      <dsp:nvSpPr>
        <dsp:cNvPr id="0" name=""/>
        <dsp:cNvSpPr/>
      </dsp:nvSpPr>
      <dsp:spPr>
        <a:xfrm>
          <a:off x="0" y="1539954"/>
          <a:ext cx="1944216" cy="920275"/>
        </a:xfrm>
        <a:prstGeom prst="rect">
          <a:avLst/>
        </a:prstGeom>
        <a:gradFill rotWithShape="0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</a:gra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1"/>
              </a:solidFill>
            </a:rPr>
            <a:t>Подсистема</a:t>
          </a:r>
          <a:r>
            <a:rPr lang="ru-RU" sz="1400" b="1" kern="1200" baseline="0" dirty="0" smtClean="0">
              <a:solidFill>
                <a:schemeClr val="tx1"/>
              </a:solidFill>
            </a:rPr>
            <a:t> обработки разнородной информации и принятия решений</a:t>
          </a:r>
          <a:endParaRPr lang="ru-RU" sz="1400" b="1" kern="1200" dirty="0">
            <a:solidFill>
              <a:schemeClr val="tx1"/>
            </a:solidFill>
          </a:endParaRPr>
        </a:p>
      </dsp:txBody>
      <dsp:txXfrm>
        <a:off x="0" y="1539954"/>
        <a:ext cx="1944216" cy="9202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4F039-DD06-4E8D-8AAC-309071ADB8FB}">
      <dsp:nvSpPr>
        <dsp:cNvPr id="0" name=""/>
        <dsp:cNvSpPr/>
      </dsp:nvSpPr>
      <dsp:spPr>
        <a:xfrm>
          <a:off x="0" y="0"/>
          <a:ext cx="1440160" cy="1408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20000"/>
                <a:lumOff val="80000"/>
              </a:schemeClr>
            </a:gs>
            <a:gs pos="51000">
              <a:schemeClr val="accent3">
                <a:lumMod val="40000"/>
                <a:lumOff val="60000"/>
              </a:schemeClr>
            </a:gs>
            <a:gs pos="86000">
              <a:srgbClr val="92D050"/>
            </a:gs>
            <a:gs pos="93000">
              <a:srgbClr val="92D050"/>
            </a:gs>
            <a:gs pos="100000">
              <a:srgbClr val="00B050"/>
            </a:gs>
          </a:gsLst>
          <a:lin ang="16200000" scaled="1"/>
        </a:gradFill>
        <a:ln w="381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tx1"/>
              </a:solidFill>
            </a:rPr>
            <a:t>Повышение</a:t>
          </a:r>
          <a:r>
            <a:rPr lang="ru-RU" sz="1400" b="1" kern="1200" baseline="0" dirty="0" smtClean="0">
              <a:solidFill>
                <a:schemeClr val="tx1"/>
              </a:solidFill>
            </a:rPr>
            <a:t> оперативности  обработки данных</a:t>
          </a:r>
          <a:endParaRPr lang="ru-RU" sz="1400" b="1" kern="1200" dirty="0">
            <a:solidFill>
              <a:schemeClr val="tx1"/>
            </a:solidFill>
          </a:endParaRPr>
        </a:p>
      </dsp:txBody>
      <dsp:txXfrm>
        <a:off x="41247" y="41247"/>
        <a:ext cx="1357666" cy="13257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44CF5-1CBA-43FC-8090-6BAAFB3963C8}">
      <dsp:nvSpPr>
        <dsp:cNvPr id="0" name=""/>
        <dsp:cNvSpPr/>
      </dsp:nvSpPr>
      <dsp:spPr>
        <a:xfrm>
          <a:off x="693189" y="3227"/>
          <a:ext cx="2312061" cy="1387236"/>
        </a:xfrm>
        <a:prstGeom prst="rect">
          <a:avLst/>
        </a:prstGeom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>
              <a:solidFill>
                <a:schemeClr val="tx1"/>
              </a:solidFill>
            </a:rPr>
            <a:t>Контроль количества и качества производимой продукции</a:t>
          </a:r>
          <a:endParaRPr lang="ru-RU" sz="1700" b="1" kern="1200" dirty="0">
            <a:solidFill>
              <a:schemeClr val="tx1"/>
            </a:solidFill>
          </a:endParaRPr>
        </a:p>
      </dsp:txBody>
      <dsp:txXfrm>
        <a:off x="693189" y="3227"/>
        <a:ext cx="2312061" cy="1387236"/>
      </dsp:txXfrm>
    </dsp:sp>
    <dsp:sp modelId="{051E733A-C9F8-4B79-AD22-69D68BD9579B}">
      <dsp:nvSpPr>
        <dsp:cNvPr id="0" name=""/>
        <dsp:cNvSpPr/>
      </dsp:nvSpPr>
      <dsp:spPr>
        <a:xfrm>
          <a:off x="3236457" y="3227"/>
          <a:ext cx="2312061" cy="1387236"/>
        </a:xfrm>
        <a:prstGeom prst="rect">
          <a:avLst/>
        </a:prstGeom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>
              <a:solidFill>
                <a:schemeClr val="tx1"/>
              </a:solidFill>
            </a:rPr>
            <a:t>Бесперебойное кормление, точное распределение порций и  контроль за животными</a:t>
          </a:r>
          <a:endParaRPr lang="ru-RU" sz="1700" b="1" kern="1200" dirty="0">
            <a:solidFill>
              <a:schemeClr val="tx1"/>
            </a:solidFill>
          </a:endParaRPr>
        </a:p>
      </dsp:txBody>
      <dsp:txXfrm>
        <a:off x="3236457" y="3227"/>
        <a:ext cx="2312061" cy="1387236"/>
      </dsp:txXfrm>
    </dsp:sp>
    <dsp:sp modelId="{CAC46152-B16D-4CF0-9658-B3FACB91502E}">
      <dsp:nvSpPr>
        <dsp:cNvPr id="0" name=""/>
        <dsp:cNvSpPr/>
      </dsp:nvSpPr>
      <dsp:spPr>
        <a:xfrm>
          <a:off x="5779724" y="3227"/>
          <a:ext cx="2312061" cy="1387236"/>
        </a:xfrm>
        <a:prstGeom prst="rect">
          <a:avLst/>
        </a:prstGeom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>
              <a:solidFill>
                <a:schemeClr val="tx1"/>
              </a:solidFill>
            </a:rPr>
            <a:t>Мониторинг биологического состояния животных</a:t>
          </a:r>
          <a:endParaRPr lang="ru-RU" sz="1700" b="1" kern="1200" dirty="0">
            <a:solidFill>
              <a:schemeClr val="tx1"/>
            </a:solidFill>
          </a:endParaRPr>
        </a:p>
      </dsp:txBody>
      <dsp:txXfrm>
        <a:off x="5779724" y="3227"/>
        <a:ext cx="2312061" cy="1387236"/>
      </dsp:txXfrm>
    </dsp:sp>
    <dsp:sp modelId="{6D704276-2063-4339-820A-7C0070D5F39C}">
      <dsp:nvSpPr>
        <dsp:cNvPr id="0" name=""/>
        <dsp:cNvSpPr/>
      </dsp:nvSpPr>
      <dsp:spPr>
        <a:xfrm>
          <a:off x="693189" y="1621670"/>
          <a:ext cx="2312061" cy="1387236"/>
        </a:xfrm>
        <a:prstGeom prst="rect">
          <a:avLst/>
        </a:prstGeom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>
              <a:solidFill>
                <a:schemeClr val="tx1"/>
              </a:solidFill>
            </a:rPr>
            <a:t>Мониторинг активности животных</a:t>
          </a:r>
        </a:p>
      </dsp:txBody>
      <dsp:txXfrm>
        <a:off x="693189" y="1621670"/>
        <a:ext cx="2312061" cy="1387236"/>
      </dsp:txXfrm>
    </dsp:sp>
    <dsp:sp modelId="{83EE179B-205A-477A-9590-C4A932CB1515}">
      <dsp:nvSpPr>
        <dsp:cNvPr id="0" name=""/>
        <dsp:cNvSpPr/>
      </dsp:nvSpPr>
      <dsp:spPr>
        <a:xfrm>
          <a:off x="3236457" y="1621670"/>
          <a:ext cx="2312061" cy="1387236"/>
        </a:xfrm>
        <a:prstGeom prst="rect">
          <a:avLst/>
        </a:prstGeom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smtClean="0">
              <a:solidFill>
                <a:schemeClr val="tx1"/>
              </a:solidFill>
            </a:rPr>
            <a:t>Ведение графика ветеринарного контроля для каждой особи</a:t>
          </a:r>
          <a:endParaRPr lang="ru-RU" sz="1700" b="1" kern="1200" dirty="0" smtClean="0">
            <a:solidFill>
              <a:schemeClr val="tx1"/>
            </a:solidFill>
          </a:endParaRPr>
        </a:p>
      </dsp:txBody>
      <dsp:txXfrm>
        <a:off x="3236457" y="1621670"/>
        <a:ext cx="2312061" cy="1387236"/>
      </dsp:txXfrm>
    </dsp:sp>
    <dsp:sp modelId="{A13E69B6-2756-4AB6-9007-E23D6C14A857}">
      <dsp:nvSpPr>
        <dsp:cNvPr id="0" name=""/>
        <dsp:cNvSpPr/>
      </dsp:nvSpPr>
      <dsp:spPr>
        <a:xfrm>
          <a:off x="5779724" y="1621670"/>
          <a:ext cx="2312061" cy="1387236"/>
        </a:xfrm>
        <a:prstGeom prst="rect">
          <a:avLst/>
        </a:prstGeom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>
              <a:solidFill>
                <a:schemeClr val="tx1"/>
              </a:solidFill>
            </a:rPr>
            <a:t>Качественный отбор и селекцию животных</a:t>
          </a:r>
        </a:p>
      </dsp:txBody>
      <dsp:txXfrm>
        <a:off x="5779724" y="1621670"/>
        <a:ext cx="2312061" cy="1387236"/>
      </dsp:txXfrm>
    </dsp:sp>
    <dsp:sp modelId="{1B4D94BD-49A7-4FA6-BDAD-F7E64BDAA867}">
      <dsp:nvSpPr>
        <dsp:cNvPr id="0" name=""/>
        <dsp:cNvSpPr/>
      </dsp:nvSpPr>
      <dsp:spPr>
        <a:xfrm>
          <a:off x="693189" y="3240113"/>
          <a:ext cx="2312061" cy="1387236"/>
        </a:xfrm>
        <a:prstGeom prst="rect">
          <a:avLst/>
        </a:prstGeom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smtClean="0">
              <a:solidFill>
                <a:schemeClr val="tx1"/>
              </a:solidFill>
            </a:rPr>
            <a:t>Визуализацию производственного процесса на мнемосхеме</a:t>
          </a:r>
          <a:endParaRPr lang="ru-RU" sz="1700" b="1" kern="1200" dirty="0" smtClean="0">
            <a:solidFill>
              <a:schemeClr val="tx1"/>
            </a:solidFill>
          </a:endParaRPr>
        </a:p>
      </dsp:txBody>
      <dsp:txXfrm>
        <a:off x="693189" y="3240113"/>
        <a:ext cx="2312061" cy="1387236"/>
      </dsp:txXfrm>
    </dsp:sp>
    <dsp:sp modelId="{F99E4FBE-204F-4403-9C35-2C98734F498D}">
      <dsp:nvSpPr>
        <dsp:cNvPr id="0" name=""/>
        <dsp:cNvSpPr/>
      </dsp:nvSpPr>
      <dsp:spPr>
        <a:xfrm>
          <a:off x="3236457" y="3240113"/>
          <a:ext cx="2312061" cy="1387236"/>
        </a:xfrm>
        <a:prstGeom prst="rect">
          <a:avLst/>
        </a:prstGeom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smtClean="0">
              <a:solidFill>
                <a:schemeClr val="tx1"/>
              </a:solidFill>
            </a:rPr>
            <a:t>Оперативность принимаемых решений</a:t>
          </a:r>
          <a:endParaRPr lang="ru-RU" sz="1700" b="1" kern="1200" dirty="0" smtClean="0">
            <a:solidFill>
              <a:schemeClr val="tx1"/>
            </a:solidFill>
          </a:endParaRPr>
        </a:p>
      </dsp:txBody>
      <dsp:txXfrm>
        <a:off x="3236457" y="3240113"/>
        <a:ext cx="2312061" cy="1387236"/>
      </dsp:txXfrm>
    </dsp:sp>
    <dsp:sp modelId="{5669602D-A293-4D47-ADF8-AA57FEBEC14B}">
      <dsp:nvSpPr>
        <dsp:cNvPr id="0" name=""/>
        <dsp:cNvSpPr/>
      </dsp:nvSpPr>
      <dsp:spPr>
        <a:xfrm>
          <a:off x="5779724" y="3240113"/>
          <a:ext cx="2312061" cy="1387236"/>
        </a:xfrm>
        <a:prstGeom prst="rect">
          <a:avLst/>
        </a:prstGeom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smtClean="0">
              <a:solidFill>
                <a:schemeClr val="tx1"/>
              </a:solidFill>
            </a:rPr>
            <a:t>Выработку экспертных вариантов решения проблем</a:t>
          </a:r>
          <a:endParaRPr lang="ru-RU" sz="1700" b="1" kern="1200" dirty="0" smtClean="0">
            <a:solidFill>
              <a:schemeClr val="tx1"/>
            </a:solidFill>
          </a:endParaRPr>
        </a:p>
      </dsp:txBody>
      <dsp:txXfrm>
        <a:off x="5779724" y="3240113"/>
        <a:ext cx="2312061" cy="13872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8B3C7-52AE-4B14-9910-575DED7F7F85}">
      <dsp:nvSpPr>
        <dsp:cNvPr id="0" name=""/>
        <dsp:cNvSpPr/>
      </dsp:nvSpPr>
      <dsp:spPr>
        <a:xfrm>
          <a:off x="581408" y="625"/>
          <a:ext cx="3561020" cy="2136612"/>
        </a:xfrm>
        <a:prstGeom prst="rect">
          <a:avLst/>
        </a:prstGeom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0" kern="1200" dirty="0" smtClean="0">
              <a:solidFill>
                <a:schemeClr val="tx1"/>
              </a:solidFill>
            </a:rPr>
            <a:t>Увеличение производительности труда за счет грамотного перераспределения кадровых ресурсов</a:t>
          </a:r>
        </a:p>
      </dsp:txBody>
      <dsp:txXfrm>
        <a:off x="581408" y="625"/>
        <a:ext cx="3561020" cy="2136612"/>
      </dsp:txXfrm>
    </dsp:sp>
    <dsp:sp modelId="{3BABBD84-D9BA-4723-9AE7-86856F2F219B}">
      <dsp:nvSpPr>
        <dsp:cNvPr id="0" name=""/>
        <dsp:cNvSpPr/>
      </dsp:nvSpPr>
      <dsp:spPr>
        <a:xfrm>
          <a:off x="4498531" y="625"/>
          <a:ext cx="3561020" cy="2136612"/>
        </a:xfrm>
        <a:prstGeom prst="rect">
          <a:avLst/>
        </a:prstGeom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75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0" kern="1200" dirty="0" smtClean="0">
              <a:solidFill>
                <a:schemeClr val="tx1"/>
              </a:solidFill>
            </a:rPr>
            <a:t>Снижение себестоимости и повышение качества продукции на рынке</a:t>
          </a:r>
        </a:p>
      </dsp:txBody>
      <dsp:txXfrm>
        <a:off x="4498531" y="625"/>
        <a:ext cx="3561020" cy="2136612"/>
      </dsp:txXfrm>
    </dsp:sp>
    <dsp:sp modelId="{F30FDCDA-DC8C-4775-80F9-EEBBFB58668B}">
      <dsp:nvSpPr>
        <dsp:cNvPr id="0" name=""/>
        <dsp:cNvSpPr/>
      </dsp:nvSpPr>
      <dsp:spPr>
        <a:xfrm>
          <a:off x="2539969" y="2493340"/>
          <a:ext cx="3561020" cy="2136612"/>
        </a:xfrm>
        <a:prstGeom prst="rect">
          <a:avLst/>
        </a:prstGeom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29000">
              <a:schemeClr val="tx2">
                <a:lumMod val="40000"/>
                <a:lumOff val="60000"/>
              </a:schemeClr>
            </a:gs>
            <a:gs pos="100000">
              <a:srgbClr val="181CC7"/>
            </a:gs>
          </a:gsLst>
          <a:lin ang="16200000" scaled="1"/>
          <a:tileRect/>
        </a:gradFill>
        <a:ln w="381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kern="1200" dirty="0" smtClean="0">
              <a:solidFill>
                <a:srgbClr val="FFFF00"/>
              </a:solidFill>
            </a:rPr>
            <a:t>Увеличение прибыльности предприятия</a:t>
          </a:r>
          <a:endParaRPr lang="en-US" sz="2500" b="1" kern="1200" dirty="0" smtClean="0">
            <a:solidFill>
              <a:srgbClr val="FFFF00"/>
            </a:solidFill>
          </a:endParaRPr>
        </a:p>
      </dsp:txBody>
      <dsp:txXfrm>
        <a:off x="2539969" y="2493340"/>
        <a:ext cx="3561020" cy="2136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ECDE4-123E-465D-9348-817B9DA52338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F6F74-095A-4894-A9A0-15B9E3B09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41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DF4D5-EEA8-4213-9165-1CD3C8CAA8DA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578ED-B389-4B5F-8EAB-7D82D04CB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69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29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74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45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86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477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220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353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917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346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27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623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40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36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30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30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5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5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3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78ED-B389-4B5F-8EAB-7D82D04CB43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87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0587C-77A3-4F38-B3C3-1B9F452D6FC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65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77000">
              <a:srgbClr val="85C2FF"/>
            </a:gs>
            <a:gs pos="92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26" Type="http://schemas.openxmlformats.org/officeDocument/2006/relationships/diagramQuickStyle" Target="../diagrams/quickStyle7.xml"/><Relationship Id="rId3" Type="http://schemas.openxmlformats.org/officeDocument/2006/relationships/image" Target="../media/image1.png"/><Relationship Id="rId21" Type="http://schemas.openxmlformats.org/officeDocument/2006/relationships/diagramQuickStyle" Target="../diagrams/quickStyle6.xml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5" Type="http://schemas.openxmlformats.org/officeDocument/2006/relationships/diagramLayout" Target="../diagrams/layout7.xml"/><Relationship Id="rId2" Type="http://schemas.openxmlformats.org/officeDocument/2006/relationships/notesSlide" Target="../notesSlides/notesSlide12.xml"/><Relationship Id="rId16" Type="http://schemas.openxmlformats.org/officeDocument/2006/relationships/diagramQuickStyle" Target="../diagrams/quickStyle5.xml"/><Relationship Id="rId20" Type="http://schemas.openxmlformats.org/officeDocument/2006/relationships/diagramLayout" Target="../diagrams/layout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24" Type="http://schemas.openxmlformats.org/officeDocument/2006/relationships/diagramData" Target="../diagrams/data7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23" Type="http://schemas.microsoft.com/office/2007/relationships/diagramDrawing" Target="../diagrams/drawing6.xml"/><Relationship Id="rId28" Type="http://schemas.microsoft.com/office/2007/relationships/diagramDrawing" Target="../diagrams/drawing7.xml"/><Relationship Id="rId10" Type="http://schemas.openxmlformats.org/officeDocument/2006/relationships/diagramLayout" Target="../diagrams/layout4.xml"/><Relationship Id="rId19" Type="http://schemas.openxmlformats.org/officeDocument/2006/relationships/diagramData" Target="../diagrams/data6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Relationship Id="rId22" Type="http://schemas.openxmlformats.org/officeDocument/2006/relationships/diagramColors" Target="../diagrams/colors6.xml"/><Relationship Id="rId27" Type="http://schemas.openxmlformats.org/officeDocument/2006/relationships/diagramColors" Target="../diagrams/colors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emf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0" Type="http://schemas.openxmlformats.org/officeDocument/2006/relationships/image" Target="../media/image9.jpeg"/><Relationship Id="rId4" Type="http://schemas.openxmlformats.org/officeDocument/2006/relationships/image" Target="../media/image4.emf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5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8229600" cy="1828800"/>
          </a:xfrm>
        </p:spPr>
        <p:txBody>
          <a:bodyPr>
            <a:noAutofit/>
          </a:bodyPr>
          <a:lstStyle/>
          <a:p>
            <a:pPr>
              <a:tabLst>
                <a:tab pos="539750" algn="l"/>
              </a:tabLst>
            </a:pPr>
            <a:r>
              <a:rPr lang="ru-RU" sz="32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lang="ru-RU" sz="32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ru-RU" sz="2800" b="1" dirty="0"/>
              <a:t>Интеллектуальная система управления молочным хозяйством на </a:t>
            </a:r>
            <a:r>
              <a:rPr lang="ru-RU" sz="2800" b="1" dirty="0" smtClean="0"/>
              <a:t>основе совмещения </a:t>
            </a:r>
            <a:r>
              <a:rPr lang="ru-RU" sz="2800" b="1" dirty="0"/>
              <a:t>мониторинговых и родословных данных</a:t>
            </a:r>
            <a:br>
              <a:rPr lang="ru-RU" sz="2800" b="1" dirty="0"/>
            </a:br>
            <a:endParaRPr lang="ru-RU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627784" y="4365104"/>
            <a:ext cx="6280602" cy="1656184"/>
          </a:xfrm>
          <a:prstGeom prst="rect">
            <a:avLst/>
          </a:prstGeom>
        </p:spPr>
        <p:txBody>
          <a:bodyPr vert="horz" lIns="0" rIns="18288">
            <a:normAutofit fontScale="85000"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58B80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58B80"/>
              </a:buClr>
              <a:buSzPct val="95000"/>
              <a:buFont typeface="Wingdings 2"/>
              <a:buNone/>
              <a:tabLst/>
              <a:defRPr/>
            </a:pPr>
            <a:r>
              <a:rPr lang="ru-RU" sz="2000" b="1" dirty="0" smtClean="0">
                <a:latin typeface="Constantia"/>
              </a:rPr>
              <a:t>Руководитель проекта</a:t>
            </a:r>
            <a:r>
              <a:rPr lang="en-US" sz="2000" b="1" dirty="0" smtClean="0">
                <a:latin typeface="Constantia"/>
              </a:rPr>
              <a:t>:</a:t>
            </a:r>
            <a:r>
              <a:rPr lang="ru-RU" sz="2000" b="1" dirty="0" smtClean="0">
                <a:latin typeface="Constantia"/>
              </a:rPr>
              <a:t> </a:t>
            </a:r>
            <a:endParaRPr lang="en-US" sz="2000" b="1" dirty="0" smtClean="0">
              <a:latin typeface="Constantia"/>
            </a:endParaRP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58B80"/>
              </a:buClr>
              <a:buSzPct val="95000"/>
              <a:buFont typeface="Wingdings 2"/>
              <a:buNone/>
              <a:tabLst/>
              <a:defRPr/>
            </a:pPr>
            <a:r>
              <a:rPr lang="ru-RU" sz="2000" b="1" dirty="0" smtClean="0">
                <a:latin typeface="Constantia"/>
              </a:rPr>
              <a:t>магистрант, </a:t>
            </a: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58B80"/>
              </a:buClr>
              <a:buSzPct val="95000"/>
              <a:buFont typeface="Wingdings 2"/>
              <a:buNone/>
              <a:tabLst/>
              <a:defRPr/>
            </a:pPr>
            <a:r>
              <a:rPr lang="ru-RU" sz="2000" b="1" dirty="0" smtClean="0">
                <a:latin typeface="Constantia"/>
              </a:rPr>
              <a:t>инженер кафедры «Информационные системы» </a:t>
            </a:r>
            <a:r>
              <a:rPr lang="ru-RU" sz="2000" b="1" dirty="0" err="1" smtClean="0">
                <a:latin typeface="Constantia"/>
              </a:rPr>
              <a:t>МИВлГУ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tantia"/>
            </a:endParaRPr>
          </a:p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58B80"/>
              </a:buClr>
              <a:buSzPct val="95000"/>
              <a:buFont typeface="Wingdings 2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tantia"/>
                <a:ea typeface="+mn-ea"/>
                <a:cs typeface="+mn-cs"/>
              </a:rPr>
              <a:t>Антонов Л.В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tantia"/>
                <a:ea typeface="+mn-ea"/>
                <a:cs typeface="+mn-cs"/>
              </a:rPr>
              <a:t>.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1688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95536" y="260648"/>
            <a:ext cx="8208912" cy="576064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ru-RU" sz="2800" b="1" dirty="0" smtClean="0"/>
              <a:t>Принцип предоставления услуг конкурентами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139952" y="1304764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 algn="ctr">
              <a:buFont typeface="Arial" pitchFamily="34" charset="0"/>
              <a:buNone/>
            </a:pPr>
            <a:r>
              <a:rPr lang="ru-RU" sz="4000" b="1" dirty="0" smtClean="0"/>
              <a:t>+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75024" y="1016732"/>
            <a:ext cx="2664296" cy="12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76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" indent="0" algn="ctr">
              <a:buFont typeface="Arial" pitchFamily="34" charset="0"/>
              <a:buNone/>
            </a:pPr>
            <a:r>
              <a:rPr lang="ru-RU" sz="2000" b="1" dirty="0">
                <a:solidFill>
                  <a:schemeClr val="tx1"/>
                </a:solidFill>
              </a:rPr>
              <a:t>Собственное </a:t>
            </a:r>
            <a:r>
              <a:rPr lang="ru-RU" sz="2000" b="1" dirty="0" smtClean="0">
                <a:solidFill>
                  <a:schemeClr val="tx1"/>
                </a:solidFill>
              </a:rPr>
              <a:t>аппаратное </a:t>
            </a:r>
            <a:r>
              <a:rPr lang="ru-RU" sz="2000" b="1" dirty="0">
                <a:solidFill>
                  <a:schemeClr val="tx1"/>
                </a:solidFill>
              </a:rPr>
              <a:t>обеспечение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07892" y="1016732"/>
            <a:ext cx="2664296" cy="12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76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" indent="0" algn="ctr">
              <a:buFont typeface="Arial" pitchFamily="34" charset="0"/>
              <a:buNone/>
            </a:pPr>
            <a:r>
              <a:rPr lang="ru-RU" sz="2000" b="1" dirty="0">
                <a:solidFill>
                  <a:schemeClr val="tx1"/>
                </a:solidFill>
              </a:rPr>
              <a:t>Собственное программное обеспечение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59532" y="3717032"/>
            <a:ext cx="8208912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 algn="ctr">
              <a:buFont typeface="Arial" pitchFamily="34" charset="0"/>
              <a:buNone/>
            </a:pPr>
            <a:r>
              <a:rPr lang="ru-RU" sz="2800" b="1" dirty="0" smtClean="0"/>
              <a:t>Требуется</a:t>
            </a:r>
            <a:r>
              <a:rPr lang="en-US" sz="2800" b="1" dirty="0" smtClean="0"/>
              <a:t>:</a:t>
            </a:r>
            <a:endParaRPr lang="ru-RU" sz="2800" b="1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775024" y="4581128"/>
            <a:ext cx="2664296" cy="12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76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" indent="0" algn="ctr">
              <a:buFont typeface="Arial" pitchFamily="34" charset="0"/>
              <a:buNone/>
            </a:pPr>
            <a:r>
              <a:rPr lang="ru-RU" sz="1600" b="1" dirty="0" smtClean="0">
                <a:solidFill>
                  <a:schemeClr val="tx1"/>
                </a:solidFill>
              </a:rPr>
              <a:t>Аппаратное обеспечение по выбору животноводческого предприятия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139952" y="4941168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 algn="ctr">
              <a:buFont typeface="Arial" pitchFamily="34" charset="0"/>
              <a:buNone/>
            </a:pPr>
            <a:r>
              <a:rPr lang="ru-RU" sz="4000" b="1" dirty="0" smtClean="0"/>
              <a:t>+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517433" y="4581128"/>
            <a:ext cx="2664296" cy="12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76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" indent="0" algn="ctr">
              <a:buFont typeface="Arial" pitchFamily="34" charset="0"/>
              <a:buNone/>
            </a:pPr>
            <a:r>
              <a:rPr lang="ru-RU" sz="2000" b="1" dirty="0" smtClean="0">
                <a:solidFill>
                  <a:schemeClr val="tx1"/>
                </a:solidFill>
              </a:rPr>
              <a:t>АИС управления животноводческим предприятием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539552" y="2409020"/>
            <a:ext cx="2664296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2910" indent="-285750"/>
            <a:r>
              <a:rPr lang="ru-RU" sz="1800" b="1" dirty="0" smtClean="0"/>
              <a:t>Высокая стоимость</a:t>
            </a: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5247102" y="2409020"/>
            <a:ext cx="3312580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2910" indent="-285750"/>
            <a:r>
              <a:rPr lang="ru-RU" sz="1800" b="1" dirty="0" smtClean="0"/>
              <a:t>Привязка к конкретной аппаратуре</a:t>
            </a:r>
          </a:p>
          <a:p>
            <a:pPr marL="422910" indent="-285750"/>
            <a:r>
              <a:rPr lang="ru-RU" sz="1800" b="1" dirty="0" smtClean="0"/>
              <a:t>Отсутствие гибких настроек под конкретное животноводческое хозяйство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10</a:t>
            </a:r>
            <a:r>
              <a:rPr lang="en-US" b="1" dirty="0" smtClean="0"/>
              <a:t>/2</a:t>
            </a:r>
            <a:r>
              <a:rPr lang="en-US" b="1" dirty="0"/>
              <a:t>2</a:t>
            </a:r>
            <a:endParaRPr lang="ru-RU" b="1" dirty="0"/>
          </a:p>
        </p:txBody>
      </p:sp>
      <p:pic>
        <p:nvPicPr>
          <p:cNvPr id="23" name="Picture 5" descr="E: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6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0367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32329677"/>
              </p:ext>
            </p:extLst>
          </p:nvPr>
        </p:nvGraphicFramePr>
        <p:xfrm>
          <a:off x="-31405" y="2564904"/>
          <a:ext cx="9144000" cy="4015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tx1"/>
                </a:solidFill>
              </a:rPr>
              <a:t>Актуальность проекта</a:t>
            </a:r>
            <a:endParaRPr lang="ru-RU" sz="3000" b="1" dirty="0">
              <a:solidFill>
                <a:schemeClr val="tx1"/>
              </a:solidFill>
            </a:endParaRPr>
          </a:p>
        </p:txBody>
      </p:sp>
      <p:pic>
        <p:nvPicPr>
          <p:cNvPr id="4" name="Picture 5" descr="E:\0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6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84152" y="2996952"/>
            <a:ext cx="8312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indent="0" algn="just">
              <a:buNone/>
            </a:pPr>
            <a:r>
              <a:rPr lang="ru-RU" b="1" dirty="0"/>
              <a:t>В связи с </a:t>
            </a:r>
            <a:r>
              <a:rPr lang="ru-RU" b="1" dirty="0" err="1"/>
              <a:t>узкопрофильностью</a:t>
            </a:r>
            <a:r>
              <a:rPr lang="ru-RU" b="1" dirty="0"/>
              <a:t> всех современных систем управления фермой в одной из ведущих </a:t>
            </a:r>
            <a:r>
              <a:rPr lang="ru-RU" b="1" dirty="0" smtClean="0"/>
              <a:t>отраслей </a:t>
            </a:r>
            <a:r>
              <a:rPr lang="ru-RU" b="1" dirty="0">
                <a:solidFill>
                  <a:srgbClr val="FFFF00"/>
                </a:solidFill>
              </a:rPr>
              <a:t>Владимирской области</a:t>
            </a:r>
            <a:r>
              <a:rPr lang="ru-RU" b="1" dirty="0"/>
              <a:t> появляется острая необходимость в разработке </a:t>
            </a:r>
            <a:r>
              <a:rPr lang="ru-RU" b="1" dirty="0">
                <a:solidFill>
                  <a:srgbClr val="FFFF00"/>
                </a:solidFill>
              </a:rPr>
              <a:t>универсальной отечественной автоматизированной информационной системы</a:t>
            </a:r>
            <a:r>
              <a:rPr lang="ru-RU" b="1" dirty="0"/>
              <a:t> (АИС), включающей: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11</a:t>
            </a:r>
            <a:r>
              <a:rPr lang="en-US" b="1" dirty="0" smtClean="0"/>
              <a:t>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580108"/>
            <a:ext cx="3516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Удовлетворяет критерию конкурсной программы</a:t>
            </a:r>
            <a:endParaRPr lang="ru-RU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0.00017 -0.24676 " pathEditMode="relative" ptsTypes="AA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2" grpId="0"/>
      <p:bldP spid="6" grpId="0"/>
      <p:bldP spid="6" grpId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2200" y="2442617"/>
            <a:ext cx="2771800" cy="903572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Задача предприятия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5" descr="E: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84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078662419"/>
              </p:ext>
            </p:extLst>
          </p:nvPr>
        </p:nvGraphicFramePr>
        <p:xfrm>
          <a:off x="172840" y="1124744"/>
          <a:ext cx="210543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-36512" y="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12</a:t>
            </a:r>
            <a:r>
              <a:rPr lang="en-US" b="1" dirty="0" smtClean="0"/>
              <a:t>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36512" y="6580108"/>
            <a:ext cx="3516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Удовлетворяет критерию конкурсной программы</a:t>
            </a:r>
            <a:endParaRPr lang="ru-RU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3552557324"/>
              </p:ext>
            </p:extLst>
          </p:nvPr>
        </p:nvGraphicFramePr>
        <p:xfrm>
          <a:off x="3923928" y="1100835"/>
          <a:ext cx="1440160" cy="142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2195736" y="2024844"/>
            <a:ext cx="1512168" cy="36004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845062729"/>
              </p:ext>
            </p:extLst>
          </p:nvPr>
        </p:nvGraphicFramePr>
        <p:xfrm>
          <a:off x="3347864" y="2564904"/>
          <a:ext cx="2388629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3" name="Схема 12"/>
          <p:cNvGraphicFramePr/>
          <p:nvPr>
            <p:extLst>
              <p:ext uri="{D42A27DB-BD31-4B8C-83A1-F6EECF244321}">
                <p14:modId xmlns:p14="http://schemas.microsoft.com/office/powerpoint/2010/main" val="3573655627"/>
              </p:ext>
            </p:extLst>
          </p:nvPr>
        </p:nvGraphicFramePr>
        <p:xfrm>
          <a:off x="323528" y="3717032"/>
          <a:ext cx="1944216" cy="2682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957463318"/>
              </p:ext>
            </p:extLst>
          </p:nvPr>
        </p:nvGraphicFramePr>
        <p:xfrm>
          <a:off x="3923928" y="3820932"/>
          <a:ext cx="1440160" cy="1408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15" name="Группа 14"/>
          <p:cNvGrpSpPr/>
          <p:nvPr/>
        </p:nvGrpSpPr>
        <p:grpSpPr>
          <a:xfrm>
            <a:off x="3479515" y="5256980"/>
            <a:ext cx="2324608" cy="1142644"/>
            <a:chOff x="292173" y="4"/>
            <a:chExt cx="2850158" cy="1989534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292173" y="4"/>
              <a:ext cx="2850158" cy="1989534"/>
            </a:xfrm>
            <a:prstGeom prst="rect">
              <a:avLst/>
            </a:prstGeom>
            <a:gradFill rotWithShape="0">
              <a:gsLst>
                <a:gs pos="0">
                  <a:schemeClr val="accent3">
                    <a:lumMod val="20000"/>
                    <a:lumOff val="80000"/>
                  </a:schemeClr>
                </a:gs>
                <a:gs pos="51000">
                  <a:schemeClr val="accent3">
                    <a:lumMod val="40000"/>
                    <a:lumOff val="60000"/>
                  </a:schemeClr>
                </a:gs>
                <a:gs pos="86000">
                  <a:srgbClr val="92D050"/>
                </a:gs>
                <a:gs pos="93000">
                  <a:srgbClr val="92D050"/>
                </a:gs>
                <a:gs pos="100000">
                  <a:srgbClr val="00B050"/>
                </a:gs>
              </a:gsLst>
              <a:lin ang="16200000" scaled="1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92173" y="4"/>
              <a:ext cx="2850158" cy="19895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800" b="1" kern="1200" dirty="0" smtClean="0">
                  <a:solidFill>
                    <a:schemeClr val="tx1"/>
                  </a:solidFill>
                </a:rPr>
                <a:t>Процессы</a:t>
              </a:r>
              <a:r>
                <a:rPr lang="en-US" sz="800" b="1" kern="1200" dirty="0" smtClean="0">
                  <a:solidFill>
                    <a:schemeClr val="tx1"/>
                  </a:solidFill>
                </a:rPr>
                <a:t>:</a:t>
              </a:r>
              <a:r>
                <a:rPr lang="ru-RU" sz="800" b="1" kern="1200" dirty="0" smtClean="0">
                  <a:solidFill>
                    <a:schemeClr val="tx1"/>
                  </a:solidFill>
                </a:rPr>
                <a:t> </a:t>
              </a:r>
              <a:endParaRPr lang="en-US" sz="800" b="1" kern="1200" dirty="0" smtClean="0">
                <a:solidFill>
                  <a:schemeClr val="tx1"/>
                </a:solidFill>
              </a:endParaRP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800" b="1" kern="1200" dirty="0" smtClean="0">
                  <a:solidFill>
                    <a:schemeClr val="tx1"/>
                  </a:solidFill>
                </a:rPr>
                <a:t>Доение</a:t>
              </a:r>
              <a:endParaRPr lang="en-US" sz="800" b="1" kern="1200" dirty="0" smtClean="0">
                <a:solidFill>
                  <a:schemeClr val="tx1"/>
                </a:solidFill>
              </a:endParaRP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800" b="1" kern="1200" dirty="0" smtClean="0">
                  <a:solidFill>
                    <a:schemeClr val="tx1"/>
                  </a:solidFill>
                </a:rPr>
                <a:t>Кормление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800" b="1" kern="1200" dirty="0" smtClean="0">
                  <a:solidFill>
                    <a:schemeClr val="tx1"/>
                  </a:solidFill>
                </a:rPr>
                <a:t>Мониторинг состояния животных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800" b="1" kern="1200" dirty="0" smtClean="0">
                  <a:solidFill>
                    <a:schemeClr val="tx1"/>
                  </a:solidFill>
                </a:rPr>
                <a:t>Ветеринарное обслуживание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800" b="1" kern="1200" dirty="0" err="1" smtClean="0">
                  <a:solidFill>
                    <a:schemeClr val="tx1"/>
                  </a:solidFill>
                </a:rPr>
                <a:t>Селекционирование</a:t>
              </a:r>
              <a:endParaRPr lang="ru-RU" sz="800" b="1" kern="1200" dirty="0" smtClean="0">
                <a:solidFill>
                  <a:schemeClr val="tx1"/>
                </a:solidFill>
              </a:endParaRP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800" b="1" kern="1200" dirty="0" smtClean="0">
                  <a:solidFill>
                    <a:schemeClr val="tx1"/>
                  </a:solidFill>
                </a:rPr>
                <a:t>Контроль качества продукции</a:t>
              </a:r>
            </a:p>
          </p:txBody>
        </p:sp>
      </p:grpSp>
      <p:sp>
        <p:nvSpPr>
          <p:cNvPr id="18" name="Стрелка вправо 17"/>
          <p:cNvSpPr/>
          <p:nvPr/>
        </p:nvSpPr>
        <p:spPr>
          <a:xfrm>
            <a:off x="2195736" y="4437112"/>
            <a:ext cx="1512168" cy="36004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мка 18"/>
          <p:cNvSpPr/>
          <p:nvPr/>
        </p:nvSpPr>
        <p:spPr>
          <a:xfrm>
            <a:off x="6660232" y="3334919"/>
            <a:ext cx="2483768" cy="1188049"/>
          </a:xfrm>
          <a:prstGeom prst="frame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00"/>
                </a:solidFill>
              </a:rPr>
              <a:t>Увеличение объема и качества производства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5853063" y="2492896"/>
            <a:ext cx="735161" cy="28720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60240" y="178721"/>
            <a:ext cx="825576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smtClean="0"/>
              <a:t>Научная новизна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28379467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  <p:bldP spid="9" grpId="0"/>
      <p:bldGraphic spid="11" grpId="0">
        <p:bldAsOne/>
      </p:bldGraphic>
      <p:bldP spid="3" grpId="0" animBg="1"/>
      <p:bldGraphic spid="12" grpId="0">
        <p:bldAsOne/>
      </p:bldGraphic>
      <p:bldGraphic spid="13" grpId="0">
        <p:bldAsOne/>
      </p:bldGraphic>
      <p:bldGraphic spid="14" grpId="0">
        <p:bldAsOne/>
      </p:bldGraphic>
      <p:bldP spid="18" grpId="0" animBg="1"/>
      <p:bldP spid="19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6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1</a:t>
            </a:r>
            <a:r>
              <a:rPr lang="ru-RU" b="1" dirty="0"/>
              <a:t>3</a:t>
            </a:r>
            <a:r>
              <a:rPr lang="en-US" b="1" dirty="0" smtClean="0"/>
              <a:t>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разрабатываемой системы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79512" y="841320"/>
            <a:ext cx="2664296" cy="12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82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1"/>
                </a:solidFill>
              </a:rPr>
              <a:t>Подсистема </a:t>
            </a:r>
            <a:r>
              <a:rPr lang="ru-RU" dirty="0">
                <a:solidFill>
                  <a:schemeClr val="tx1"/>
                </a:solidFill>
              </a:rPr>
              <a:t>оперативного контроля </a:t>
            </a:r>
            <a:r>
              <a:rPr lang="ru-RU" dirty="0" smtClean="0">
                <a:solidFill>
                  <a:schemeClr val="tx1"/>
                </a:solidFill>
              </a:rPr>
              <a:t>состояния животных предприятия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131840" y="2311152"/>
            <a:ext cx="2664296" cy="12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75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1"/>
                </a:solidFill>
              </a:rPr>
              <a:t>Подсистема </a:t>
            </a:r>
            <a:r>
              <a:rPr lang="ru-RU" dirty="0">
                <a:solidFill>
                  <a:schemeClr val="tx1"/>
                </a:solidFill>
              </a:rPr>
              <a:t>прогнозирования развития предприятия 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084168" y="841320"/>
            <a:ext cx="2664296" cy="12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82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Подсистема учета количества и контроля качества выпускаемой продукции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113599" y="3717032"/>
            <a:ext cx="2682537" cy="157118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82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 smtClean="0">
              <a:solidFill>
                <a:schemeClr val="tx1"/>
              </a:solidFill>
            </a:endParaRPr>
          </a:p>
          <a:p>
            <a:pPr lvl="0" algn="ctr"/>
            <a:r>
              <a:rPr lang="ru-RU" dirty="0" smtClean="0">
                <a:solidFill>
                  <a:schemeClr val="tx1"/>
                </a:solidFill>
              </a:rPr>
              <a:t>Интеллектуальная подсистема включающая подсистему </a:t>
            </a:r>
            <a:r>
              <a:rPr lang="ru-RU" dirty="0">
                <a:solidFill>
                  <a:schemeClr val="tx1"/>
                </a:solidFill>
              </a:rPr>
              <a:t>поддержки приятия решений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79512" y="2276872"/>
            <a:ext cx="2664296" cy="12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75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Подсистема </a:t>
            </a:r>
            <a:r>
              <a:rPr lang="ru-RU" dirty="0" smtClean="0">
                <a:solidFill>
                  <a:schemeClr val="tx1"/>
                </a:solidFill>
              </a:rPr>
              <a:t>сохранения генома и эффективного </a:t>
            </a:r>
            <a:r>
              <a:rPr lang="ru-RU" dirty="0" err="1" smtClean="0">
                <a:solidFill>
                  <a:schemeClr val="tx1"/>
                </a:solidFill>
              </a:rPr>
              <a:t>селекционирования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084168" y="2311152"/>
            <a:ext cx="2664296" cy="12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75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solidFill>
                  <a:schemeClr val="tx1"/>
                </a:solidFill>
              </a:rPr>
              <a:t>Подсистема автоматического </a:t>
            </a:r>
            <a:r>
              <a:rPr lang="ru-RU" dirty="0" smtClean="0">
                <a:solidFill>
                  <a:schemeClr val="tx1"/>
                </a:solidFill>
              </a:rPr>
              <a:t>кормления животных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131840" y="841320"/>
            <a:ext cx="2664296" cy="12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82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 smtClean="0">
              <a:solidFill>
                <a:schemeClr val="tx1"/>
              </a:solidFill>
            </a:endParaRPr>
          </a:p>
          <a:p>
            <a:pPr lvl="0" algn="ctr"/>
            <a:r>
              <a:rPr lang="ru-RU" dirty="0">
                <a:solidFill>
                  <a:schemeClr val="tx1"/>
                </a:solidFill>
              </a:rPr>
              <a:t>Подсистема </a:t>
            </a:r>
            <a:r>
              <a:rPr lang="ru-RU" dirty="0" smtClean="0">
                <a:solidFill>
                  <a:schemeClr val="tx1"/>
                </a:solidFill>
              </a:rPr>
              <a:t>ветеринарного </a:t>
            </a:r>
            <a:r>
              <a:rPr lang="ru-RU" dirty="0">
                <a:solidFill>
                  <a:schemeClr val="tx1"/>
                </a:solidFill>
              </a:rPr>
              <a:t>контроля </a:t>
            </a:r>
            <a:r>
              <a:rPr lang="ru-RU" dirty="0" smtClean="0">
                <a:solidFill>
                  <a:schemeClr val="tx1"/>
                </a:solidFill>
              </a:rPr>
              <a:t>животноводческого комплекса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5496" y="5445224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Интеграция всех процессов и систем в </a:t>
            </a:r>
            <a:r>
              <a:rPr lang="ru-RU" b="1" dirty="0" smtClean="0">
                <a:solidFill>
                  <a:srgbClr val="C00000"/>
                </a:solidFill>
              </a:rPr>
              <a:t>единую автоматизированную информационную систему управления </a:t>
            </a:r>
            <a:r>
              <a:rPr lang="ru-RU" b="1" dirty="0" smtClean="0"/>
              <a:t>животноводческим комплексом</a:t>
            </a:r>
            <a:endParaRPr lang="ru-RU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131840" y="2311722"/>
            <a:ext cx="2664296" cy="12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25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FF00"/>
                </a:solidFill>
              </a:rPr>
              <a:t>АВТОМАТИЗИРОВАННАЯ ИНФОРМАЦИОННАЯ СИСТЕМА УПРАВЛЕНИЯ ЖИВОТНОВОДЧЕСКИМ КОМПЛЕКСОМ 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7504" y="764704"/>
            <a:ext cx="8784976" cy="4680520"/>
          </a:xfrm>
          <a:prstGeom prst="rect">
            <a:avLst/>
          </a:prstGeom>
          <a:noFill/>
          <a:ln w="5715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3669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798 0.00139 " pathEditMode="relative" ptsTypes="AA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101 0.22407 " pathEditMode="relative" ptsTypes="AA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6" grpId="0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/>
      <p:bldP spid="25" grpId="0" animBg="1"/>
      <p:bldP spid="25" grpId="1" animBg="1"/>
      <p:bldP spid="25" grpId="2" animBg="1"/>
      <p:bldP spid="25" grpId="3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ru-RU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Интеллектуальная </a:t>
            </a: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подсистема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84754" y="3559026"/>
            <a:ext cx="3027406" cy="165618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82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400" b="1" dirty="0" smtClean="0">
                <a:solidFill>
                  <a:schemeClr val="tx1"/>
                </a:solidFill>
              </a:rPr>
              <a:t>Интеллектуальная подсистема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71800" y="1793861"/>
            <a:ext cx="3384376" cy="12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75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Методика построения прогностических графов и </a:t>
            </a:r>
            <a:r>
              <a:rPr lang="ru-RU" b="1" dirty="0" smtClean="0">
                <a:solidFill>
                  <a:schemeClr val="tx1"/>
                </a:solidFill>
              </a:rPr>
              <a:t>древа-целей для принятия экспертных решений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4246429" y="3017997"/>
            <a:ext cx="504056" cy="542611"/>
          </a:xfrm>
          <a:prstGeom prst="down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-108520" y="3676898"/>
            <a:ext cx="2785522" cy="1394296"/>
          </a:xfrm>
        </p:spPr>
        <p:txBody>
          <a:bodyPr>
            <a:normAutofit/>
          </a:bodyPr>
          <a:lstStyle/>
          <a:p>
            <a:pPr marL="480060" algn="just"/>
            <a:r>
              <a:rPr lang="ru-RU" sz="1600" b="1" dirty="0" smtClean="0"/>
              <a:t>Данные о молоке</a:t>
            </a:r>
          </a:p>
          <a:p>
            <a:pPr marL="480060" algn="just"/>
            <a:r>
              <a:rPr lang="ru-RU" sz="1600" b="1" dirty="0" smtClean="0"/>
              <a:t>Данные о здоровье</a:t>
            </a:r>
          </a:p>
          <a:p>
            <a:pPr marL="480060" algn="just"/>
            <a:r>
              <a:rPr lang="ru-RU" sz="1600" b="1" dirty="0" smtClean="0"/>
              <a:t>Данные о кормлении</a:t>
            </a:r>
          </a:p>
          <a:p>
            <a:pPr marL="480060" algn="just"/>
            <a:r>
              <a:rPr lang="ru-RU" sz="1550" b="1" dirty="0" smtClean="0"/>
              <a:t>Данные о перемещении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-108520" y="4855749"/>
            <a:ext cx="2805242" cy="359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0060" algn="just"/>
            <a:r>
              <a:rPr lang="ru-RU" sz="1600" b="1" dirty="0" smtClean="0">
                <a:solidFill>
                  <a:srgbClr val="FF0000"/>
                </a:solidFill>
              </a:rPr>
              <a:t>Селекционные данные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627784" y="3847058"/>
            <a:ext cx="3569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630854" y="4135090"/>
            <a:ext cx="3569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630854" y="4423122"/>
            <a:ext cx="3569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630854" y="4711154"/>
            <a:ext cx="3539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627784" y="4999186"/>
            <a:ext cx="3539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627784" y="3852785"/>
            <a:ext cx="3569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630854" y="4140817"/>
            <a:ext cx="3569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630854" y="4428849"/>
            <a:ext cx="3569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630854" y="4716881"/>
            <a:ext cx="3539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27784" y="5004913"/>
            <a:ext cx="3539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Стрелка вправо 22"/>
          <p:cNvSpPr/>
          <p:nvPr/>
        </p:nvSpPr>
        <p:spPr>
          <a:xfrm>
            <a:off x="6084168" y="3616841"/>
            <a:ext cx="576064" cy="16437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Объект 2"/>
          <p:cNvSpPr txBox="1">
            <a:spLocks/>
          </p:cNvSpPr>
          <p:nvPr/>
        </p:nvSpPr>
        <p:spPr>
          <a:xfrm>
            <a:off x="6504463" y="3237522"/>
            <a:ext cx="2639538" cy="2625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0060" algn="just"/>
            <a:r>
              <a:rPr lang="ru-RU" sz="1400" b="1" dirty="0" smtClean="0"/>
              <a:t>Оперативное отслеживание </a:t>
            </a:r>
            <a:r>
              <a:rPr lang="ru-RU" sz="1400" b="1" dirty="0" err="1" smtClean="0"/>
              <a:t>соматики</a:t>
            </a:r>
            <a:endParaRPr lang="ru-RU" sz="1400" b="1" dirty="0" smtClean="0"/>
          </a:p>
          <a:p>
            <a:pPr marL="480060" algn="just"/>
            <a:r>
              <a:rPr lang="ru-RU" sz="1400" b="1" dirty="0" smtClean="0"/>
              <a:t>Моментальное обнаружение отклонений в состоянии здоровья животных</a:t>
            </a:r>
          </a:p>
          <a:p>
            <a:pPr marL="480060" algn="just"/>
            <a:r>
              <a:rPr lang="ru-RU" sz="1400" b="1" dirty="0"/>
              <a:t>Моментальное обнаружение отклонений </a:t>
            </a:r>
            <a:r>
              <a:rPr lang="ru-RU" sz="1400" b="1" dirty="0" smtClean="0"/>
              <a:t>в составе молока</a:t>
            </a:r>
          </a:p>
          <a:p>
            <a:pPr marL="480060" algn="just"/>
            <a:r>
              <a:rPr lang="ru-RU" sz="1400" b="1" dirty="0" smtClean="0"/>
              <a:t>Глубокий селекционный анализ, отбирающий наилучших особей для продолжения стада</a:t>
            </a:r>
          </a:p>
          <a:p>
            <a:pPr marL="480060" algn="just"/>
            <a:endParaRPr lang="ru-RU" sz="1600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1</a:t>
            </a:r>
            <a:r>
              <a:rPr lang="en-US" b="1" dirty="0" smtClean="0"/>
              <a:t>4/2</a:t>
            </a:r>
            <a:r>
              <a:rPr lang="en-US" b="1" dirty="0"/>
              <a:t>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5764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8" grpId="0" build="p"/>
      <p:bldP spid="9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Техническая значимость </a:t>
            </a: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разрабатываемой системы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1</a:t>
            </a:r>
            <a:r>
              <a:rPr lang="en-US" b="1" dirty="0" smtClean="0"/>
              <a:t>5/2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580108"/>
            <a:ext cx="3516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Удовлетворяет критерию конкурсной программы</a:t>
            </a:r>
            <a:endParaRPr lang="ru-RU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43847270"/>
              </p:ext>
            </p:extLst>
          </p:nvPr>
        </p:nvGraphicFramePr>
        <p:xfrm>
          <a:off x="107504" y="1678742"/>
          <a:ext cx="8784976" cy="4630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-5126" y="1309410"/>
            <a:ext cx="5447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indent="0" algn="just">
              <a:buNone/>
            </a:pPr>
            <a:r>
              <a:rPr lang="ru-RU" b="1" dirty="0"/>
              <a:t>Разрабатываемая система </a:t>
            </a:r>
            <a:r>
              <a:rPr lang="ru-RU" b="1" dirty="0" smtClean="0"/>
              <a:t>обеспечит</a:t>
            </a:r>
            <a:r>
              <a:rPr lang="en-US" b="1" dirty="0" smtClean="0"/>
              <a:t>:</a:t>
            </a:r>
            <a:endParaRPr lang="en-US" b="1" dirty="0"/>
          </a:p>
        </p:txBody>
      </p:sp>
      <p:pic>
        <p:nvPicPr>
          <p:cNvPr id="4" name="Picture 5" descr="E:\0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6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713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Graphic spid="9" grpId="0">
        <p:bldAsOne/>
      </p:bldGraphic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Техническая значимость разрабатываемой системы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5" descr="E: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6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1</a:t>
            </a:r>
            <a:r>
              <a:rPr lang="en-US" b="1" dirty="0" smtClean="0"/>
              <a:t>6/2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580108"/>
            <a:ext cx="3516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Удовлетворяет критерию конкурсной программы</a:t>
            </a:r>
            <a:endParaRPr lang="ru-RU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567188815"/>
              </p:ext>
            </p:extLst>
          </p:nvPr>
        </p:nvGraphicFramePr>
        <p:xfrm>
          <a:off x="107504" y="1678742"/>
          <a:ext cx="8640960" cy="4630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-5126" y="1309410"/>
            <a:ext cx="8393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indent="0" algn="just">
              <a:buNone/>
            </a:pPr>
            <a:r>
              <a:rPr lang="ru-RU" b="1" dirty="0" smtClean="0"/>
              <a:t>Достигаются следующие экономические эффекты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04459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Graphic spid="9" grpId="0">
        <p:bldAsOne/>
      </p:bldGraphic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49199"/>
            <a:ext cx="8229600" cy="1143000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tx1"/>
                </a:solidFill>
              </a:rPr>
              <a:t>Анализ потребительского рынка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17/2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6580108"/>
            <a:ext cx="3516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Удовлетворяет критерию конкурсной программы</a:t>
            </a:r>
            <a:endParaRPr lang="ru-RU" sz="12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D:\институт\9 Пятый курс, Девятый семестр (магистратура)\Научная работа\2. Презентация УМНИК 2-ой тур\начальные метериалы\картинки\23 карта все фермы влад. област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908720"/>
            <a:ext cx="8315325" cy="52482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институт\9 Пятый курс, Девятый семестр (магистратура)\Научная работа\2. Презентация УМНИК 2-ой тур\начальные метериалы\картинки\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5709149"/>
            <a:ext cx="690636" cy="45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E:\0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6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03672" y="6197403"/>
            <a:ext cx="567928" cy="2022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6156995"/>
            <a:ext cx="2779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/>
              <a:t>Крупные животноводческие хозяйства</a:t>
            </a:r>
            <a:endParaRPr lang="ru-RU" sz="1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076080" y="6197403"/>
            <a:ext cx="567928" cy="202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644008" y="6165304"/>
            <a:ext cx="2763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/>
              <a:t>Средние животноводческие хозяйства</a:t>
            </a:r>
            <a:endParaRPr lang="ru-RU" sz="12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76080" y="6597352"/>
            <a:ext cx="567928" cy="2022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644008" y="6536377"/>
            <a:ext cx="2664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/>
              <a:t>Малые животноводческие хозяйства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9855706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2" grpId="0" animBg="1"/>
      <p:bldP spid="9" grpId="0"/>
      <p:bldP spid="10" grpId="0" animBg="1"/>
      <p:bldP spid="11" grpId="0"/>
      <p:bldP spid="12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18704" y="184666"/>
            <a:ext cx="8229600" cy="1143000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tx1"/>
                </a:solidFill>
              </a:rPr>
              <a:t>Анализ потребительского рынка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18/2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6580108"/>
            <a:ext cx="3516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Удовлетворяет критерию конкурсной программы</a:t>
            </a:r>
            <a:endParaRPr lang="ru-RU" sz="1200" b="1" dirty="0">
              <a:solidFill>
                <a:srgbClr val="FF0000"/>
              </a:solidFill>
            </a:endParaRPr>
          </a:p>
        </p:txBody>
      </p:sp>
      <p:pic>
        <p:nvPicPr>
          <p:cNvPr id="15" name="Picture 5" descr="E: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6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70009"/>
              </p:ext>
            </p:extLst>
          </p:nvPr>
        </p:nvGraphicFramePr>
        <p:xfrm>
          <a:off x="209352" y="1556792"/>
          <a:ext cx="8567245" cy="3230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6224"/>
                <a:gridCol w="2448272"/>
                <a:gridCol w="2159326"/>
                <a:gridCol w="1943423"/>
              </a:tblGrid>
              <a:tr h="375187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Малое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животноводческое хозяйство</a:t>
                      </a:r>
                      <a:endParaRPr lang="ru-RU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Среднее</a:t>
                      </a:r>
                      <a:r>
                        <a:rPr kumimoji="0"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aseline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животноводческое хозяйство</a:t>
                      </a:r>
                      <a:endParaRPr lang="ru-RU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Крупное</a:t>
                      </a:r>
                      <a:r>
                        <a:rPr kumimoji="0"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животноводческое хозяйство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969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Численность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поголовья скота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до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400 голов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400-1200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голов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от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1200 голов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Times New Roman"/>
                        </a:rPr>
                        <a:t>Цена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Times New Roman"/>
                        </a:rPr>
                        <a:t> за услуги установки и поддержки АИС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до </a:t>
                      </a:r>
                      <a:r>
                        <a:rPr lang="ru-RU" sz="1400" b="1" dirty="0" smtClean="0">
                          <a:solidFill>
                            <a:srgbClr val="FF0000"/>
                          </a:solidFill>
                          <a:latin typeface="Book Antiqua" pitchFamily="18" charset="0"/>
                        </a:rPr>
                        <a:t>75.000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100.000 р. – 300.000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р.</a:t>
                      </a:r>
                      <a:endParaRPr lang="ru-RU" sz="14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endParaRPr lang="ru-RU" sz="14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 smtClean="0">
                        <a:solidFill>
                          <a:srgbClr val="FF0000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300.000 р. – </a:t>
                      </a:r>
                      <a:r>
                        <a:rPr lang="ru-RU" sz="1400" b="1" dirty="0" smtClean="0">
                          <a:solidFill>
                            <a:srgbClr val="FF0000"/>
                          </a:solidFill>
                          <a:latin typeface="Book Antiqua" pitchFamily="18" charset="0"/>
                        </a:rPr>
                        <a:t>500.000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р.</a:t>
                      </a:r>
                      <a:endParaRPr lang="ru-RU" sz="1400" b="1" dirty="0" smtClean="0">
                        <a:solidFill>
                          <a:srgbClr val="FF0000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464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 Antiqua" pitchFamily="18" charset="0"/>
                          <a:ea typeface="+mn-ea"/>
                          <a:cs typeface="+mn-cs"/>
                        </a:rPr>
                        <a:t>Период окупаемости информатизации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 года</a:t>
                      </a:r>
                      <a:endParaRPr lang="ru-RU" sz="14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 года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baseline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2,5 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года</a:t>
                      </a:r>
                      <a:endParaRPr lang="ru-RU" sz="14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415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Коэффициент конкурентоспособности продукта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1.163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1.197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 smtClean="0">
                        <a:solidFill>
                          <a:srgbClr val="FF0000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rgbClr val="FF0000"/>
                          </a:solidFill>
                          <a:latin typeface="Book Antiqua" pitchFamily="18" charset="0"/>
                        </a:rPr>
                        <a:t>1.23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7063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068320"/>
            <a:ext cx="1115616" cy="79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1</a:t>
            </a:r>
            <a:r>
              <a:rPr lang="en-US" b="1" dirty="0" smtClean="0"/>
              <a:t>9/2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580108"/>
            <a:ext cx="3516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Удовлетворяет критерию конкурсной программы</a:t>
            </a:r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170586"/>
          </a:xfrm>
        </p:spPr>
        <p:txBody>
          <a:bodyPr>
            <a:normAutofit/>
          </a:bodyPr>
          <a:lstStyle/>
          <a:p>
            <a:r>
              <a:rPr lang="ru-RU" sz="24000" b="1" dirty="0" smtClean="0"/>
              <a:t>1.23</a:t>
            </a:r>
            <a:endParaRPr lang="ru-RU" sz="24000" b="1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57200" y="530120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Коэффициент конкурентоспособности продукта в сравнении с лидером рынка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ALPRO</a:t>
            </a: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при цене </a:t>
            </a:r>
            <a:r>
              <a:rPr lang="ru-RU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500000 руб. </a:t>
            </a:r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АСУ</a:t>
            </a:r>
            <a:endParaRPr 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06721" y="836712"/>
            <a:ext cx="2403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/>
              <a:t>Точность идентификации</a:t>
            </a:r>
            <a:endParaRPr lang="ru-RU" sz="1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106721" y="1177007"/>
            <a:ext cx="2403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/>
              <a:t>Скорость идентификации</a:t>
            </a:r>
            <a:endParaRPr lang="ru-RU" sz="1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681974" y="3861048"/>
            <a:ext cx="2403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/>
              <a:t>Максимальный процент неточности идентификации</a:t>
            </a:r>
            <a:endParaRPr lang="ru-RU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723422" y="620487"/>
            <a:ext cx="2403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/>
              <a:t>Количество типов датчиков идентификации</a:t>
            </a:r>
            <a:endParaRPr lang="ru-RU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723422" y="1143707"/>
            <a:ext cx="24036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/>
              <a:t>Максимальное количество датчиков одновременного обслуживания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3861048"/>
            <a:ext cx="2403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/>
              <a:t>Количество рассчитываемых признаков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4384268"/>
            <a:ext cx="2403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/>
              <a:t>Удобство пользования интерфейсом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705001" y="4384268"/>
            <a:ext cx="24036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/>
              <a:t>Количество используемых параметров при оценке качества молока </a:t>
            </a:r>
          </a:p>
        </p:txBody>
      </p:sp>
    </p:spTree>
    <p:extLst>
      <p:ext uri="{BB962C8B-B14F-4D97-AF65-F5344CB8AC3E}">
        <p14:creationId xmlns:p14="http://schemas.microsoft.com/office/powerpoint/2010/main" val="10507392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3" grpId="0"/>
      <p:bldP spid="8" grpId="0"/>
      <p:bldP spid="7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и задачи проекта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ru-RU" sz="2200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Цель</a:t>
            </a:r>
            <a:r>
              <a:rPr lang="en-US" sz="2200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:</a:t>
            </a:r>
          </a:p>
          <a:p>
            <a:pPr marL="137160" lvl="0" indent="0" algn="just">
              <a:buClr>
                <a:prstClr val="white">
                  <a:shade val="95000"/>
                </a:prstClr>
              </a:buClr>
              <a:buNone/>
            </a:pPr>
            <a:r>
              <a:rPr lang="ru-RU" sz="2200" b="1" dirty="0" smtClean="0">
                <a:ln w="635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Коммерциализация разработанной программной системы управления животноводческим комплексом </a:t>
            </a:r>
          </a:p>
          <a:p>
            <a:pPr marL="137160" lvl="0" indent="0" algn="just">
              <a:buClr>
                <a:prstClr val="white">
                  <a:shade val="95000"/>
                </a:prstClr>
              </a:buClr>
              <a:buNone/>
            </a:pPr>
            <a:r>
              <a:rPr lang="ru-RU" sz="2200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Задачи</a:t>
            </a:r>
            <a:r>
              <a:rPr lang="en-US" sz="2200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200" b="1" dirty="0">
              <a:ln w="6350">
                <a:noFill/>
              </a:ln>
              <a:solidFill>
                <a:srgbClr val="FFFF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just"/>
            <a:r>
              <a:rPr lang="ru-RU" sz="2200" dirty="0" smtClean="0"/>
              <a:t>Анализ предметной области и тенденций рынка животноводства</a:t>
            </a:r>
          </a:p>
          <a:p>
            <a:pPr algn="just"/>
            <a:r>
              <a:rPr lang="ru-RU" sz="2200" dirty="0"/>
              <a:t>Разработка </a:t>
            </a:r>
            <a:r>
              <a:rPr lang="ru-RU" sz="2200" dirty="0" smtClean="0"/>
              <a:t>автоматизированной информационной системы (АИС), включающей систему </a:t>
            </a:r>
            <a:r>
              <a:rPr lang="ru-RU" sz="2200" dirty="0"/>
              <a:t>поддержки принятия решения, </a:t>
            </a:r>
            <a:r>
              <a:rPr lang="ru-RU" sz="2200" dirty="0" smtClean="0"/>
              <a:t>экспертный </a:t>
            </a:r>
            <a:r>
              <a:rPr lang="ru-RU" sz="2200" dirty="0"/>
              <a:t>модуль, </a:t>
            </a:r>
            <a:r>
              <a:rPr lang="ru-RU" sz="2200" dirty="0" smtClean="0"/>
              <a:t>подсистему прогнозирования развития предприятия и систему контроля состояния животных</a:t>
            </a:r>
          </a:p>
          <a:p>
            <a:pPr algn="just"/>
            <a:r>
              <a:rPr lang="ru-RU" sz="2200" dirty="0"/>
              <a:t>Настройка и внедрение разработанной АИС на животноводческие </a:t>
            </a:r>
            <a:r>
              <a:rPr lang="ru-RU" sz="2200" dirty="0" smtClean="0"/>
              <a:t>предприятия</a:t>
            </a:r>
          </a:p>
        </p:txBody>
      </p:sp>
      <p:pic>
        <p:nvPicPr>
          <p:cNvPr id="6" name="Picture 5" descr="E: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6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2</a:t>
            </a:r>
            <a:r>
              <a:rPr lang="en-US" b="1" dirty="0" smtClean="0"/>
              <a:t>/2</a:t>
            </a:r>
            <a:r>
              <a:rPr lang="en-US" b="1" dirty="0"/>
              <a:t>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68991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068320"/>
            <a:ext cx="1115616" cy="79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20/2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580108"/>
            <a:ext cx="3516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Удовлетворяет критерию конкурсной программы</a:t>
            </a:r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Поддержка проекта</a:t>
            </a:r>
            <a:endParaRPr lang="ru-RU" sz="3200" b="1" dirty="0"/>
          </a:p>
        </p:txBody>
      </p:sp>
      <p:pic>
        <p:nvPicPr>
          <p:cNvPr id="2" name="Picture 2" descr="F:\Stadies\Институт\Пятый курс, Девятый Семестр (магистратура)\Научная работа\2. Презентация УМНИК 2-ой тур\начальные метериалы\картинки\грамоты\img0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44" y="1405188"/>
            <a:ext cx="1396428" cy="19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:\Stadies\Институт\Пятый курс, Девятый Семестр (магистратура)\Научная работа\2. Презентация УМНИК 2-ой тур\начальные метериалы\картинки\грамоты\img17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26" y="1449676"/>
            <a:ext cx="1387428" cy="188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:\Stadies\Институт\Пятый курс, Девятый Семестр (магистратура)\Научная работа\2. Презентация УМНИК 2-ой тур\начальные метериалы\картинки\грамоты\img18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52" y="1085670"/>
            <a:ext cx="1330692" cy="18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Stadies\Институт\Пятый курс, Девятый Семестр (магистратура)\Научная работа\2. Презентация УМНИК 2-ой тур\начальные метериалы\картинки\грамоты\img18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83169"/>
            <a:ext cx="1394105" cy="188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Stadies\Институт\Пятый курс, Девятый Семестр (магистратура)\Научная работа\2. Презентация УМНИК 2-ой тур\начальные метериалы\картинки\грамоты\img19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653" y="1124744"/>
            <a:ext cx="1396428" cy="188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Stadies\Институт\Пятый курс, Девятый Семестр (магистратура)\Научная работа\2. Презентация УМНИК 2-ой тур\начальные метериалы\картинки\грамоты\img19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93" y="1182728"/>
            <a:ext cx="1381901" cy="195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Заголовок 2"/>
          <p:cNvSpPr txBox="1">
            <a:spLocks/>
          </p:cNvSpPr>
          <p:nvPr/>
        </p:nvSpPr>
        <p:spPr>
          <a:xfrm>
            <a:off x="179512" y="3284984"/>
            <a:ext cx="259228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/>
              <a:t>Команда разработчиков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3645024"/>
            <a:ext cx="554461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1400" b="1" dirty="0"/>
              <a:t>Антонов Лев </a:t>
            </a:r>
            <a:r>
              <a:rPr lang="ru-RU" sz="1400" b="1" dirty="0" smtClean="0"/>
              <a:t>Васильевич</a:t>
            </a:r>
            <a:r>
              <a:rPr lang="ru-RU" sz="1400" dirty="0" smtClean="0"/>
              <a:t> </a:t>
            </a:r>
            <a:r>
              <a:rPr lang="ru-RU" sz="1400" dirty="0"/>
              <a:t>магистрант, </a:t>
            </a:r>
          </a:p>
          <a:p>
            <a:r>
              <a:rPr lang="ru-RU" sz="1400" dirty="0"/>
              <a:t>инженер кафедры «Информационные системы» </a:t>
            </a:r>
            <a:r>
              <a:rPr lang="ru-RU" sz="1400" dirty="0" err="1"/>
              <a:t>МИВлГУ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79512" y="4129916"/>
            <a:ext cx="5544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Астафьев Александр </a:t>
            </a:r>
            <a:r>
              <a:rPr lang="ru-RU" sz="1400" b="1" dirty="0" smtClean="0"/>
              <a:t>Владимирович</a:t>
            </a:r>
            <a:r>
              <a:rPr lang="ru-RU" sz="1400" dirty="0" smtClean="0"/>
              <a:t> аспирант, </a:t>
            </a:r>
            <a:endParaRPr lang="ru-RU" sz="1400" dirty="0"/>
          </a:p>
          <a:p>
            <a:r>
              <a:rPr lang="ru-RU" sz="1400" dirty="0" smtClean="0"/>
              <a:t>ассистент </a:t>
            </a:r>
            <a:r>
              <a:rPr lang="ru-RU" sz="1400" dirty="0"/>
              <a:t>кафедры </a:t>
            </a:r>
            <a:r>
              <a:rPr lang="ru-RU" sz="1400" dirty="0" smtClean="0"/>
              <a:t>«Физика и прикладная математика» </a:t>
            </a:r>
            <a:r>
              <a:rPr lang="ru-RU" sz="1400" dirty="0" err="1"/>
              <a:t>МИВлГУ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79512" y="4633972"/>
            <a:ext cx="5544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Макаров Андрей </a:t>
            </a:r>
            <a:r>
              <a:rPr lang="ru-RU" sz="1400" b="1" dirty="0" smtClean="0"/>
              <a:t>Владимирович</a:t>
            </a:r>
            <a:r>
              <a:rPr lang="ru-RU" sz="1400" dirty="0" smtClean="0"/>
              <a:t> аспирант, преподаватель </a:t>
            </a:r>
          </a:p>
          <a:p>
            <a:r>
              <a:rPr lang="ru-RU" sz="1400" dirty="0" smtClean="0"/>
              <a:t>кафедры «Физика и прикладная математика» </a:t>
            </a:r>
            <a:r>
              <a:rPr lang="ru-RU" sz="1400" dirty="0" err="1"/>
              <a:t>МИВлГУ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0688" y="5066020"/>
            <a:ext cx="5086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err="1" smtClean="0"/>
              <a:t>Маханёк</a:t>
            </a:r>
            <a:r>
              <a:rPr lang="ru-RU" sz="1400" b="1" dirty="0" smtClean="0"/>
              <a:t> </a:t>
            </a:r>
            <a:r>
              <a:rPr lang="ru-RU" sz="1400" b="1" dirty="0"/>
              <a:t>Ольга </a:t>
            </a:r>
            <a:r>
              <a:rPr lang="ru-RU" sz="1400" b="1" dirty="0" smtClean="0"/>
              <a:t>Юрьевна</a:t>
            </a:r>
            <a:endParaRPr lang="ru-RU" sz="1400" dirty="0"/>
          </a:p>
          <a:p>
            <a:r>
              <a:rPr lang="ru-RU" sz="1400" dirty="0"/>
              <a:t> </a:t>
            </a:r>
            <a:r>
              <a:rPr lang="ru-RU" sz="1400" dirty="0" smtClean="0"/>
              <a:t>студент </a:t>
            </a:r>
            <a:r>
              <a:rPr lang="ru-RU" sz="1400" dirty="0"/>
              <a:t>кафедры </a:t>
            </a:r>
            <a:r>
              <a:rPr lang="ru-RU" sz="1400" dirty="0" smtClean="0"/>
              <a:t>«</a:t>
            </a:r>
            <a:r>
              <a:rPr lang="ru-RU" sz="1400" dirty="0"/>
              <a:t>Информационные системы</a:t>
            </a:r>
            <a:r>
              <a:rPr lang="ru-RU" sz="1400" dirty="0" smtClean="0"/>
              <a:t>» </a:t>
            </a:r>
            <a:r>
              <a:rPr lang="ru-RU" sz="1400" dirty="0" err="1"/>
              <a:t>МИВлГУ</a:t>
            </a:r>
            <a:endParaRPr lang="ru-RU" sz="1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79512" y="5498068"/>
            <a:ext cx="5086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Фомин Сергей Петрович</a:t>
            </a:r>
            <a:endParaRPr lang="ru-RU" sz="1400" dirty="0"/>
          </a:p>
          <a:p>
            <a:r>
              <a:rPr lang="ru-RU" sz="1400" dirty="0"/>
              <a:t> </a:t>
            </a:r>
            <a:r>
              <a:rPr lang="ru-RU" sz="1400" dirty="0" smtClean="0"/>
              <a:t>магистрант </a:t>
            </a:r>
            <a:r>
              <a:rPr lang="ru-RU" sz="1400" dirty="0"/>
              <a:t>кафедры </a:t>
            </a:r>
            <a:r>
              <a:rPr lang="ru-RU" sz="1400" dirty="0" smtClean="0"/>
              <a:t>«</a:t>
            </a:r>
            <a:r>
              <a:rPr lang="ru-RU" sz="1400" dirty="0"/>
              <a:t>Информационные системы</a:t>
            </a:r>
            <a:r>
              <a:rPr lang="ru-RU" sz="1400" dirty="0" smtClean="0"/>
              <a:t>» </a:t>
            </a:r>
            <a:r>
              <a:rPr lang="ru-RU" sz="1400" dirty="0" err="1"/>
              <a:t>МИВлГУ</a:t>
            </a:r>
            <a:endParaRPr lang="ru-RU" sz="1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79512" y="5930116"/>
            <a:ext cx="5086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err="1" smtClean="0"/>
              <a:t>Кокин</a:t>
            </a:r>
            <a:r>
              <a:rPr lang="ru-RU" sz="1400" b="1" dirty="0" smtClean="0"/>
              <a:t> </a:t>
            </a:r>
            <a:r>
              <a:rPr lang="ru-RU" sz="1400" b="1" dirty="0"/>
              <a:t>Евгений Григорьевич</a:t>
            </a:r>
            <a:r>
              <a:rPr lang="ru-RU" sz="1400" dirty="0" smtClean="0"/>
              <a:t> </a:t>
            </a:r>
          </a:p>
          <a:p>
            <a:r>
              <a:rPr lang="ru-RU" sz="1400" dirty="0" smtClean="0"/>
              <a:t>студент </a:t>
            </a:r>
            <a:r>
              <a:rPr lang="ru-RU" sz="1400" dirty="0"/>
              <a:t>кафедры </a:t>
            </a:r>
            <a:r>
              <a:rPr lang="ru-RU" sz="1400" dirty="0" smtClean="0"/>
              <a:t>«</a:t>
            </a:r>
            <a:r>
              <a:rPr lang="ru-RU" sz="1400" dirty="0"/>
              <a:t>Информационные системы</a:t>
            </a:r>
            <a:r>
              <a:rPr lang="ru-RU" sz="1400" dirty="0" smtClean="0"/>
              <a:t>» </a:t>
            </a:r>
            <a:r>
              <a:rPr lang="ru-RU" sz="1400" dirty="0" err="1"/>
              <a:t>МИВлГУ</a:t>
            </a:r>
            <a:endParaRPr lang="ru-RU" sz="1400" dirty="0"/>
          </a:p>
        </p:txBody>
      </p:sp>
      <p:pic>
        <p:nvPicPr>
          <p:cNvPr id="1026" name="Picture 2" descr="G:\Ферма\DSCF048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2801"/>
            <a:ext cx="3365588" cy="252419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Ферма\DSCF046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07079"/>
            <a:ext cx="3414988" cy="256124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0738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3" grpId="0"/>
      <p:bldP spid="16" grpId="0"/>
      <p:bldP spid="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272" y="-49024"/>
            <a:ext cx="8376256" cy="836712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Этапы работ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2</a:t>
            </a:r>
            <a:r>
              <a:rPr lang="en-US" b="1" dirty="0" smtClean="0"/>
              <a:t>1/2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580108"/>
            <a:ext cx="3516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Удовлетворяет критерию конкурсной программы</a:t>
            </a:r>
            <a:endParaRPr lang="ru-RU" sz="12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13759"/>
              </p:ext>
            </p:extLst>
          </p:nvPr>
        </p:nvGraphicFramePr>
        <p:xfrm>
          <a:off x="251520" y="677549"/>
          <a:ext cx="8567245" cy="59681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9768"/>
                <a:gridCol w="4014536"/>
                <a:gridCol w="1619518"/>
                <a:gridCol w="1943423"/>
              </a:tblGrid>
              <a:tr h="37518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№</a:t>
                      </a:r>
                      <a:endParaRPr lang="ru-RU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Этап</a:t>
                      </a:r>
                      <a:endParaRPr lang="ru-RU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Срок</a:t>
                      </a:r>
                      <a:endParaRPr lang="ru-RU" sz="14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Стадия</a:t>
                      </a:r>
                      <a:r>
                        <a:rPr kumimoji="0"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 завершения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969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1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Разработка и утверждение технического задания </a:t>
                      </a:r>
                    </a:p>
                    <a:p>
                      <a:pPr algn="ctr"/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апрель-май 2012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rgbClr val="FF0000"/>
                          </a:solidFill>
                          <a:latin typeface="Book Antiqua" pitchFamily="18" charset="0"/>
                        </a:rPr>
                        <a:t>завершен</a:t>
                      </a:r>
                      <a:endParaRPr lang="ru-RU" sz="1200" b="1" dirty="0">
                        <a:solidFill>
                          <a:srgbClr val="FF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Times New Roman"/>
                        </a:rPr>
                        <a:t>2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Разработка технического проекта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май-июнь 2012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rgbClr val="FF0000"/>
                          </a:solidFill>
                          <a:latin typeface="Book Antiqua" pitchFamily="18" charset="0"/>
                        </a:rPr>
                        <a:t>завершен</a:t>
                      </a:r>
                    </a:p>
                  </a:txBody>
                  <a:tcPr/>
                </a:tc>
              </a:tr>
              <a:tr h="464153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Реализация подсистемы учета и идентификации животных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июнь-август 2012</a:t>
                      </a:r>
                    </a:p>
                    <a:p>
                      <a:pPr algn="ctr"/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rgbClr val="FF0000"/>
                          </a:solidFill>
                          <a:latin typeface="Book Antiqua" pitchFamily="18" charset="0"/>
                        </a:rPr>
                        <a:t>завершен</a:t>
                      </a:r>
                    </a:p>
                    <a:p>
                      <a:pPr algn="ctr"/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11336">
                <a:tc>
                  <a:txBody>
                    <a:bodyPr/>
                    <a:lstStyle/>
                    <a:p>
                      <a:pPr algn="ctr"/>
                      <a:r>
                        <a:rPr kumimoji="0"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4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Реализация подсистемы доения </a:t>
                      </a:r>
                    </a:p>
                    <a:p>
                      <a:pPr algn="ctr"/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сентябрь 2012 -январь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rgbClr val="FF0000"/>
                          </a:solidFill>
                          <a:latin typeface="Book Antiqua" pitchFamily="18" charset="0"/>
                        </a:rPr>
                        <a:t>завершен</a:t>
                      </a:r>
                    </a:p>
                    <a:p>
                      <a:pPr algn="ctr"/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471605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Реализация подсистемы </a:t>
                      </a:r>
                      <a:r>
                        <a:rPr lang="ru-RU" sz="1200" b="1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селекционирования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январь-май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в процессе реализации</a:t>
                      </a:r>
                    </a:p>
                    <a:p>
                      <a:pPr algn="ctr"/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427765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6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Реализация подсистемы ветеринарного контроля 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февраль-июнь 2013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в процессе проектирования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569592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7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Реализация системы мониторинга состояния животных 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март-сентябрь 2013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в процессе реализации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569592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8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Реализация интеллектуальной</a:t>
                      </a:r>
                      <a:r>
                        <a:rPr lang="ru-RU" sz="1200" b="1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подсистемы</a:t>
                      </a:r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, включающей базу знаний и систему поддержки приятия решений 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сентябрь 2013–февраль 2014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в процессе проектирования</a:t>
                      </a:r>
                    </a:p>
                    <a:p>
                      <a:pPr algn="ctr"/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569592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9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Интеграция подсистем в единую АИС 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февраль-апрель 2014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569592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10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Настройка и тестирование АИС на предприятии 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второй квартал 2014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569592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11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Релиз и начало производства АИС управления животноводческим предприятием 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начало 2015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5" descr="E: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068320"/>
            <a:ext cx="1115616" cy="79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123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2</a:t>
            </a:r>
            <a:r>
              <a:rPr lang="en-US" b="1" dirty="0" smtClean="0"/>
              <a:t>2/2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580108"/>
            <a:ext cx="3516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rgbClr val="FF0000"/>
                </a:solidFill>
              </a:rPr>
              <a:t>Удовлетворяет критерию конкурсной программы</a:t>
            </a:r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b="1" dirty="0"/>
              <a:t>Развитие проекта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14906"/>
              </p:ext>
            </p:extLst>
          </p:nvPr>
        </p:nvGraphicFramePr>
        <p:xfrm>
          <a:off x="323528" y="1124744"/>
          <a:ext cx="8424936" cy="2407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4096"/>
                <a:gridCol w="7560840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kumimoji="0" lang="en-US" sz="1600" b="1" kern="1200" dirty="0" smtClean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1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Создание малого предприятия внутри Муромского института Владимирского государственного университета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endParaRPr lang="ru-RU" sz="16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896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 smtClean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Times New Roman"/>
                        </a:rPr>
                        <a:t>2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Создание исследовательской лаборатории для разработки, модернизации и тестирования системы</a:t>
                      </a:r>
                    </a:p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678160"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Заключение контрактов на внедрение системы с различными ЖХ Владимирской области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endParaRPr lang="ru-RU" sz="16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4" descr="G:\Ферма\DSCF048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3547864" cy="266089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/>
        </p:spPr>
      </p:pic>
      <p:pic>
        <p:nvPicPr>
          <p:cNvPr id="9" name="Picture 5" descr="G:\Ферма\DSCF046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40" y="3717032"/>
            <a:ext cx="3515883" cy="263691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0937289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3</a:t>
            </a:r>
            <a:r>
              <a:rPr lang="en-US" b="1" dirty="0" smtClean="0"/>
              <a:t>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обмена информацией с АИС на современных животноводческих хозяйствах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D:\институт\10 Пятый курс, Десятый семестр (магистратура)\Научная работа\Новые материалы\2. Презентация УМНИК 2-ой тур\gif2\15c0a3814ad9e7cc0483b1e94c8ed64c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88235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835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4</a:t>
            </a:r>
            <a:r>
              <a:rPr lang="en-US" b="1" dirty="0" smtClean="0"/>
              <a:t>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обмена информацией с АИС на современных животноводческих хозяйствах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Рисунок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455" y="5413482"/>
            <a:ext cx="1803602" cy="96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Рисунок 1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9691" y="5392268"/>
            <a:ext cx="1780580" cy="101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3085972" y="6439447"/>
            <a:ext cx="2782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Идентификация коров по чипам</a:t>
            </a:r>
          </a:p>
        </p:txBody>
      </p:sp>
      <p:pic>
        <p:nvPicPr>
          <p:cNvPr id="26" name="Рисунок 25" descr="C:\Documents and Settings\Ирина Анатольевна\Мои документы\Мои рисунки\на шее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12278" y="4940474"/>
            <a:ext cx="1192170" cy="108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6958811" y="6021288"/>
            <a:ext cx="2005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Ш</a:t>
            </a:r>
            <a:r>
              <a:rPr lang="ru-RU" sz="1400" b="1" dirty="0" smtClean="0"/>
              <a:t>ейный </a:t>
            </a:r>
            <a:r>
              <a:rPr lang="ru-RU" sz="1400" b="1" dirty="0"/>
              <a:t>и ушной чипы</a:t>
            </a:r>
          </a:p>
        </p:txBody>
      </p:sp>
      <p:pic>
        <p:nvPicPr>
          <p:cNvPr id="29" name="Рисунок 28" descr="C:\Documents and Settings\Ирина Анатольевна\Мои документы\Мои рисунки\на ноге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08304" y="2971697"/>
            <a:ext cx="1303204" cy="132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7461956" y="4345359"/>
            <a:ext cx="114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Н</a:t>
            </a:r>
            <a:r>
              <a:rPr lang="ru-RU" sz="1400" b="1" dirty="0" smtClean="0"/>
              <a:t>ожной </a:t>
            </a:r>
            <a:r>
              <a:rPr lang="ru-RU" sz="1400" b="1" dirty="0"/>
              <a:t>чип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090090" y="6439447"/>
            <a:ext cx="834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/>
              <a:t>Антенна</a:t>
            </a:r>
            <a:endParaRPr lang="ru-RU" sz="14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186953" y="2971697"/>
            <a:ext cx="2664296" cy="122413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25000">
                <a:schemeClr val="tx2">
                  <a:lumMod val="40000"/>
                  <a:lumOff val="60000"/>
                </a:schemeClr>
              </a:gs>
              <a:gs pos="100000">
                <a:srgbClr val="181CC7"/>
              </a:gs>
            </a:gsLst>
            <a:lin ang="16200000" scaled="1"/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b="1" dirty="0" smtClean="0">
                <a:solidFill>
                  <a:srgbClr val="FFFF00"/>
                </a:solidFill>
              </a:rPr>
              <a:t>АВТОМАТИЗИРОВАННАЯ ИНФОРМАЦИОННАЯ СИСТЕМА УПРАВЛЕНИЯ ЖИВОТНОВОДЧЕСКИМ КОМПЛЕКСОМ </a:t>
            </a:r>
            <a:endParaRPr lang="ru-RU" sz="1500" b="1" dirty="0">
              <a:solidFill>
                <a:srgbClr val="FFFF00"/>
              </a:solidFill>
            </a:endParaRPr>
          </a:p>
        </p:txBody>
      </p:sp>
      <p:cxnSp>
        <p:nvCxnSpPr>
          <p:cNvPr id="33" name="Прямая со стрелкой 32"/>
          <p:cNvCxnSpPr>
            <a:stCxn id="99" idx="1"/>
            <a:endCxn id="17" idx="3"/>
          </p:cNvCxnSpPr>
          <p:nvPr/>
        </p:nvCxnSpPr>
        <p:spPr>
          <a:xfrm flipH="1">
            <a:off x="5310271" y="3755964"/>
            <a:ext cx="1648540" cy="214144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17" idx="3"/>
          </p:cNvCxnSpPr>
          <p:nvPr/>
        </p:nvCxnSpPr>
        <p:spPr>
          <a:xfrm flipH="1">
            <a:off x="5310271" y="5897405"/>
            <a:ext cx="1629296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7" idx="1"/>
            <a:endCxn id="15" idx="3"/>
          </p:cNvCxnSpPr>
          <p:nvPr/>
        </p:nvCxnSpPr>
        <p:spPr>
          <a:xfrm flipH="1">
            <a:off x="2409057" y="5897405"/>
            <a:ext cx="1120634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Рисунок 48" descr="C:\Documents and Settings\Ирина Анатольевна\Мои документы\Мои рисунки\управ.jp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5576" y="980728"/>
            <a:ext cx="152705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Прямоугольник 49"/>
          <p:cNvSpPr/>
          <p:nvPr/>
        </p:nvSpPr>
        <p:spPr>
          <a:xfrm>
            <a:off x="872842" y="1907540"/>
            <a:ext cx="128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Менеджер</a:t>
            </a:r>
            <a:endParaRPr lang="ru-RU" b="1" dirty="0"/>
          </a:p>
        </p:txBody>
      </p:sp>
      <p:cxnSp>
        <p:nvCxnSpPr>
          <p:cNvPr id="53" name="Прямая со стрелкой 52"/>
          <p:cNvCxnSpPr>
            <a:stCxn id="50" idx="2"/>
            <a:endCxn id="31" idx="0"/>
          </p:cNvCxnSpPr>
          <p:nvPr/>
        </p:nvCxnSpPr>
        <p:spPr>
          <a:xfrm>
            <a:off x="1513178" y="2276872"/>
            <a:ext cx="5923" cy="69482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5" idx="0"/>
            <a:endCxn id="31" idx="2"/>
          </p:cNvCxnSpPr>
          <p:nvPr/>
        </p:nvCxnSpPr>
        <p:spPr>
          <a:xfrm flipV="1">
            <a:off x="1507256" y="4195833"/>
            <a:ext cx="11845" cy="121764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институт\9 Пятый курс, Девятый семестр (магистратура)\Научная работа\2. Презентация УМНИК 2-ой тур\начальные метериалы\картинки\2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32" y="2260976"/>
            <a:ext cx="1168024" cy="116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Прямоугольник 74"/>
          <p:cNvSpPr/>
          <p:nvPr/>
        </p:nvSpPr>
        <p:spPr>
          <a:xfrm>
            <a:off x="3563888" y="3337828"/>
            <a:ext cx="1872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/>
              <a:t>Доильный аппарат для коров</a:t>
            </a:r>
          </a:p>
        </p:txBody>
      </p:sp>
      <p:pic>
        <p:nvPicPr>
          <p:cNvPr id="98" name="Picture 5" descr="E:\0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65" y="1317123"/>
            <a:ext cx="1747607" cy="124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Прямоугольник 98"/>
          <p:cNvSpPr/>
          <p:nvPr/>
        </p:nvSpPr>
        <p:spPr>
          <a:xfrm>
            <a:off x="6958811" y="908720"/>
            <a:ext cx="2005677" cy="5694488"/>
          </a:xfrm>
          <a:prstGeom prst="rect">
            <a:avLst/>
          </a:prstGeom>
          <a:noFill/>
          <a:ln w="5715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8" name="Прямая со стрелкой 107"/>
          <p:cNvCxnSpPr>
            <a:endCxn id="1026" idx="3"/>
          </p:cNvCxnSpPr>
          <p:nvPr/>
        </p:nvCxnSpPr>
        <p:spPr>
          <a:xfrm flipH="1">
            <a:off x="5076056" y="1519190"/>
            <a:ext cx="1863511" cy="132579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26" idx="1"/>
            <a:endCxn id="31" idx="3"/>
          </p:cNvCxnSpPr>
          <p:nvPr/>
        </p:nvCxnSpPr>
        <p:spPr>
          <a:xfrm flipH="1">
            <a:off x="2851249" y="2844988"/>
            <a:ext cx="1056783" cy="7387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3" descr="D:\институт\9 Пятый курс, Девятый семестр (магистратура)\Научная работа\2. Презентация УМНИК 2-ой тур\начальные метериалы\картинки\2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32" y="3845152"/>
            <a:ext cx="1168024" cy="116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Прямоугольник 1046"/>
          <p:cNvSpPr/>
          <p:nvPr/>
        </p:nvSpPr>
        <p:spPr>
          <a:xfrm>
            <a:off x="3389921" y="4913878"/>
            <a:ext cx="2118183" cy="53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/>
              <a:t>Автоматическая линия кормления коров</a:t>
            </a:r>
          </a:p>
        </p:txBody>
      </p:sp>
      <p:cxnSp>
        <p:nvCxnSpPr>
          <p:cNvPr id="126" name="Прямая со стрелкой 125"/>
          <p:cNvCxnSpPr>
            <a:stCxn id="1045" idx="1"/>
            <a:endCxn id="31" idx="3"/>
          </p:cNvCxnSpPr>
          <p:nvPr/>
        </p:nvCxnSpPr>
        <p:spPr>
          <a:xfrm flipH="1" flipV="1">
            <a:off x="2851249" y="3583765"/>
            <a:ext cx="1056783" cy="84539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Picture 4" descr="D:\институт\9 Пятый курс, Девятый семестр (магистратура)\Научная работа\2. Презентация УМНИК 2-ой тур\начальные метериалы\картинки\22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216" y="977531"/>
            <a:ext cx="1565856" cy="108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Прямоугольник 130"/>
          <p:cNvSpPr/>
          <p:nvPr/>
        </p:nvSpPr>
        <p:spPr>
          <a:xfrm>
            <a:off x="3320436" y="1969095"/>
            <a:ext cx="2403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/>
              <a:t>Кисломолочные продукты</a:t>
            </a:r>
            <a:endParaRPr lang="ru-RU" sz="1400" b="1" dirty="0"/>
          </a:p>
        </p:txBody>
      </p:sp>
      <p:cxnSp>
        <p:nvCxnSpPr>
          <p:cNvPr id="132" name="Прямая со стрелкой 131"/>
          <p:cNvCxnSpPr>
            <a:endCxn id="1053" idx="3"/>
          </p:cNvCxnSpPr>
          <p:nvPr/>
        </p:nvCxnSpPr>
        <p:spPr>
          <a:xfrm flipH="1">
            <a:off x="5220072" y="1519190"/>
            <a:ext cx="1719495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053" idx="1"/>
            <a:endCxn id="31" idx="3"/>
          </p:cNvCxnSpPr>
          <p:nvPr/>
        </p:nvCxnSpPr>
        <p:spPr>
          <a:xfrm flipH="1">
            <a:off x="2851249" y="1519190"/>
            <a:ext cx="802967" cy="206457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endCxn id="1045" idx="3"/>
          </p:cNvCxnSpPr>
          <p:nvPr/>
        </p:nvCxnSpPr>
        <p:spPr>
          <a:xfrm flipH="1">
            <a:off x="5076056" y="1484784"/>
            <a:ext cx="1863511" cy="294438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9810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" grpId="0"/>
      <p:bldP spid="3" grpId="0"/>
      <p:bldP spid="7" grpId="0"/>
      <p:bldP spid="30" grpId="0"/>
      <p:bldP spid="31" grpId="0" animBg="1"/>
      <p:bldP spid="50" grpId="0"/>
      <p:bldP spid="75" grpId="0"/>
      <p:bldP spid="99" grpId="0" animBg="1"/>
      <p:bldP spid="1047" grpId="0"/>
      <p:bldP spid="1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Основные проблемы современных животноводческих предприятий Муромского района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0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5</a:t>
            </a:r>
            <a:r>
              <a:rPr lang="en-US" b="1" dirty="0" smtClean="0"/>
              <a:t>/2</a:t>
            </a:r>
            <a:r>
              <a:rPr lang="en-US" b="1" dirty="0"/>
              <a:t>2</a:t>
            </a:r>
            <a:endParaRPr lang="ru-RU" b="1" dirty="0"/>
          </a:p>
        </p:txBody>
      </p:sp>
      <p:pic>
        <p:nvPicPr>
          <p:cNvPr id="15" name="Picture 5" descr="E: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6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66648"/>
              </p:ext>
            </p:extLst>
          </p:nvPr>
        </p:nvGraphicFramePr>
        <p:xfrm>
          <a:off x="376064" y="1412777"/>
          <a:ext cx="8300392" cy="93610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0196"/>
                <a:gridCol w="4150196"/>
              </a:tblGrid>
              <a:tr h="936103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ООО «Борисоглебское» Генеральный директор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Елистратов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Валерий Сергеевич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ОАО «Племенной завод «</a:t>
                      </a:r>
                      <a:r>
                        <a:rPr lang="ru-RU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Зименки</a:t>
                      </a: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»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Генеральный директор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1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Киренкова</a:t>
                      </a:r>
                      <a:endParaRPr lang="ru-RU" sz="16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6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Валентина Алексеевна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5508104" y="2348880"/>
            <a:ext cx="3384376" cy="3960480"/>
          </a:xfrm>
        </p:spPr>
        <p:txBody>
          <a:bodyPr>
            <a:noAutofit/>
          </a:bodyPr>
          <a:lstStyle/>
          <a:p>
            <a:pPr marL="480060" algn="just"/>
            <a:r>
              <a:rPr lang="ru-RU" sz="2000" dirty="0" smtClean="0"/>
              <a:t>Однопользовательский режим работы</a:t>
            </a:r>
          </a:p>
          <a:p>
            <a:pPr marL="480060" algn="just"/>
            <a:r>
              <a:rPr lang="ru-RU" sz="2000" dirty="0" smtClean="0"/>
              <a:t>Отсутствие защиты информации</a:t>
            </a:r>
          </a:p>
          <a:p>
            <a:pPr marL="480060" algn="just"/>
            <a:r>
              <a:rPr lang="ru-RU" sz="2000" dirty="0" smtClean="0"/>
              <a:t>Несовместимость программных модулей</a:t>
            </a:r>
          </a:p>
          <a:p>
            <a:pPr marL="480060" algn="just"/>
            <a:r>
              <a:rPr lang="ru-RU" sz="2000" dirty="0" smtClean="0"/>
              <a:t>Возникновение ошибок при «ручном»</a:t>
            </a:r>
            <a:r>
              <a:rPr lang="en-US" sz="2000" dirty="0" smtClean="0"/>
              <a:t> </a:t>
            </a:r>
            <a:r>
              <a:rPr lang="ru-RU" sz="2000" dirty="0" smtClean="0"/>
              <a:t>переносе данных</a:t>
            </a:r>
          </a:p>
          <a:p>
            <a:pPr marL="480060" algn="just"/>
            <a:r>
              <a:rPr lang="ru-RU" sz="2000" dirty="0" smtClean="0"/>
              <a:t>Невозможность работы с большим стадом</a:t>
            </a:r>
          </a:p>
        </p:txBody>
      </p:sp>
      <p:pic>
        <p:nvPicPr>
          <p:cNvPr id="1026" name="Picture 2" descr="D:\институт\9 Пятый курс, Девятый семестр (магистратура)\Научная работа\2. Презентация УМНИК 2-ой тур\начальные метериалы\картинки\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98" y="2564904"/>
            <a:ext cx="215457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30795" y="3922989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SELEX</a:t>
            </a:r>
            <a:endParaRPr lang="ru-RU" dirty="0" smtClean="0"/>
          </a:p>
        </p:txBody>
      </p:sp>
      <p:pic>
        <p:nvPicPr>
          <p:cNvPr id="1027" name="Picture 3" descr="D:\институт\9 Пятый курс, Девятый семестр (магистратура)\Научная работа\2. Презентация УМНИК 2-ой тур\начальные метериалы\картинки\2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59" y="2564905"/>
            <a:ext cx="188971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3830711" y="3933057"/>
            <a:ext cx="1029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AFIFARM</a:t>
            </a:r>
            <a:endParaRPr lang="ru-RU" dirty="0" smtClean="0"/>
          </a:p>
        </p:txBody>
      </p:sp>
      <p:pic>
        <p:nvPicPr>
          <p:cNvPr id="1028" name="Picture 4" descr="D:\институт\9 Пятый курс, Девятый семестр (магистратура)\Научная работа\2. Презентация УМНИК 2-ой тур\начальные метериалы\картинки\2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5" y="4767474"/>
            <a:ext cx="2087983" cy="163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2156660" y="6400533"/>
            <a:ext cx="1398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/>
              <a:t>DeLaval</a:t>
            </a:r>
            <a:r>
              <a:rPr lang="en-US" dirty="0"/>
              <a:t> </a:t>
            </a:r>
            <a:r>
              <a:rPr lang="en-US" dirty="0" smtClean="0"/>
              <a:t>VMS</a:t>
            </a:r>
            <a:endParaRPr lang="en-US" dirty="0"/>
          </a:p>
        </p:txBody>
      </p:sp>
      <p:cxnSp>
        <p:nvCxnSpPr>
          <p:cNvPr id="7" name="Прямая со стрелкой 6"/>
          <p:cNvCxnSpPr>
            <a:stCxn id="1026" idx="3"/>
            <a:endCxn id="1027" idx="1"/>
          </p:cNvCxnSpPr>
          <p:nvPr/>
        </p:nvCxnSpPr>
        <p:spPr>
          <a:xfrm>
            <a:off x="2483768" y="3248980"/>
            <a:ext cx="846591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2" idx="2"/>
            <a:endCxn id="1028" idx="0"/>
          </p:cNvCxnSpPr>
          <p:nvPr/>
        </p:nvCxnSpPr>
        <p:spPr>
          <a:xfrm flipH="1">
            <a:off x="2879937" y="4302389"/>
            <a:ext cx="1465435" cy="4650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" idx="2"/>
            <a:endCxn id="1028" idx="0"/>
          </p:cNvCxnSpPr>
          <p:nvPr/>
        </p:nvCxnSpPr>
        <p:spPr>
          <a:xfrm>
            <a:off x="1397242" y="4292321"/>
            <a:ext cx="1482695" cy="4751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708130" y="2652996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3600" b="1" dirty="0">
                <a:solidFill>
                  <a:srgbClr val="FF0000"/>
                </a:solidFill>
              </a:rPr>
              <a:t>?</a:t>
            </a:r>
            <a:endParaRPr lang="ru-RU" sz="3600" b="1" dirty="0" smtClean="0">
              <a:solidFill>
                <a:srgbClr val="FF000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939656" y="3933057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3600" b="1" dirty="0">
                <a:solidFill>
                  <a:srgbClr val="FF0000"/>
                </a:solidFill>
              </a:rPr>
              <a:t>?</a:t>
            </a:r>
            <a:endParaRPr lang="ru-RU" sz="3600" b="1" dirty="0" smtClean="0">
              <a:solidFill>
                <a:srgbClr val="FF000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526062" y="3933057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3600" b="1" dirty="0">
                <a:solidFill>
                  <a:srgbClr val="FF0000"/>
                </a:solidFill>
              </a:rPr>
              <a:t>?</a:t>
            </a:r>
            <a:endParaRPr lang="ru-RU" sz="3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74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9" grpId="0" uiExpand="1" build="p"/>
      <p:bldP spid="3" grpId="0"/>
      <p:bldP spid="12" grpId="0"/>
      <p:bldP spid="16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tx1"/>
                </a:solidFill>
              </a:rPr>
              <a:t>Современные проблемы предприятий отрасли</a:t>
            </a:r>
            <a:endParaRPr lang="ru-RU" sz="3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410342"/>
              </p:ext>
            </p:extLst>
          </p:nvPr>
        </p:nvGraphicFramePr>
        <p:xfrm>
          <a:off x="395536" y="1412776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E:\0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6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институт\9 Пятый курс, Девятый семестр (магистратура)\Научная работа\2. Презентация УМНИК 2-ой тур\начальные метериалы\картинки\5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16832"/>
            <a:ext cx="2082875" cy="144016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/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6</a:t>
            </a:r>
            <a:r>
              <a:rPr lang="en-US" b="1" dirty="0" smtClean="0"/>
              <a:t>/2</a:t>
            </a:r>
            <a:r>
              <a:rPr lang="en-US" b="1" dirty="0"/>
              <a:t>2</a:t>
            </a:r>
            <a:endParaRPr lang="ru-RU" b="1" dirty="0"/>
          </a:p>
        </p:txBody>
      </p:sp>
      <p:pic>
        <p:nvPicPr>
          <p:cNvPr id="10" name="Рисунок 9" descr="http://agro.su/upload_files/Image/korovniki/zal_doiln_2x20%281%29.jpg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44208" y="1880828"/>
            <a:ext cx="2160240" cy="1476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3433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1">
        <p:bldAsOne/>
      </p:bldGraphic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рынка современных систем управления животноводческим комплексом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 descr="E: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6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7</a:t>
            </a:r>
            <a:r>
              <a:rPr lang="en-US" b="1" dirty="0" smtClean="0"/>
              <a:t>/2</a:t>
            </a:r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>
            <a:normAutofit/>
          </a:bodyPr>
          <a:lstStyle/>
          <a:p>
            <a:pPr algn="just"/>
            <a:r>
              <a:rPr lang="ru-RU" sz="2800" dirty="0" err="1" smtClean="0"/>
              <a:t>Westfalia</a:t>
            </a:r>
            <a:r>
              <a:rPr lang="ru-RU" sz="2800" dirty="0" smtClean="0"/>
              <a:t> </a:t>
            </a:r>
            <a:r>
              <a:rPr lang="ru-RU" sz="2800" dirty="0" err="1" smtClean="0"/>
              <a:t>Landtechnik</a:t>
            </a:r>
            <a:endParaRPr lang="ru-RU" sz="2800" dirty="0" smtClean="0"/>
          </a:p>
          <a:p>
            <a:pPr algn="just"/>
            <a:r>
              <a:rPr lang="en-US" sz="2800" dirty="0" err="1" smtClean="0"/>
              <a:t>DeLaval</a:t>
            </a:r>
            <a:endParaRPr lang="ru-RU" sz="2800" dirty="0" smtClean="0"/>
          </a:p>
          <a:p>
            <a:pPr algn="just"/>
            <a:r>
              <a:rPr lang="en-US" sz="2800" dirty="0" err="1" smtClean="0"/>
              <a:t>Fullwood</a:t>
            </a:r>
            <a:endParaRPr lang="ru-RU" sz="2800" dirty="0" smtClean="0"/>
          </a:p>
          <a:p>
            <a:pPr algn="just"/>
            <a:r>
              <a:rPr lang="ru-RU" sz="2800" dirty="0"/>
              <a:t>S.A.E </a:t>
            </a:r>
            <a:r>
              <a:rPr lang="ru-RU" sz="2800" dirty="0" err="1" smtClean="0"/>
              <a:t>Afikim</a:t>
            </a:r>
            <a:endParaRPr lang="ru-RU" sz="2800" dirty="0" smtClean="0"/>
          </a:p>
          <a:p>
            <a:pPr algn="just"/>
            <a:r>
              <a:rPr lang="en-US" sz="2800" dirty="0" smtClean="0"/>
              <a:t>MILKLINE</a:t>
            </a:r>
            <a:endParaRPr lang="ru-RU" sz="2800" dirty="0" smtClean="0"/>
          </a:p>
          <a:p>
            <a:pPr algn="just"/>
            <a:r>
              <a:rPr lang="ru-RU" sz="2800" dirty="0" smtClean="0"/>
              <a:t>BAUER-AGROMILK</a:t>
            </a:r>
          </a:p>
          <a:p>
            <a:pPr algn="just"/>
            <a:r>
              <a:rPr lang="en-US" sz="2800" dirty="0"/>
              <a:t>S . A . Christensen &amp; </a:t>
            </a:r>
            <a:r>
              <a:rPr lang="en-US" sz="2800" dirty="0" err="1"/>
              <a:t>Со</a:t>
            </a:r>
            <a:r>
              <a:rPr lang="en-US" sz="2800" dirty="0"/>
              <a:t> </a:t>
            </a:r>
            <a:endParaRPr lang="ru-RU" sz="2800" dirty="0"/>
          </a:p>
          <a:p>
            <a:pPr marL="137160" indent="0" algn="just">
              <a:buNone/>
            </a:pPr>
            <a:endParaRPr lang="ru-RU" sz="2800" dirty="0" smtClean="0"/>
          </a:p>
        </p:txBody>
      </p:sp>
      <p:pic>
        <p:nvPicPr>
          <p:cNvPr id="8" name="Picture 2" descr="F:\Stadies\Институт\Пятый курс, Девятый Семестр (магистратура)\Научная работа\2. Презентация УМНИК 2-ой тур\начальные метериалы\картинки\12_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56" y="1653986"/>
            <a:ext cx="2808312" cy="377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C:\Documents and Settings\Ирина Анатольевна\Мои документы\Мои рисунки\делаваль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4834" y="2179260"/>
            <a:ext cx="1404156" cy="360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Рисунок 9" descr="C:\Documents and Settings\Ирина Анатольевна\Мои документы\Мои рисунки\фулвуд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6280" y="2643521"/>
            <a:ext cx="961264" cy="3907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Рисунок 10" descr="C:\Documents and Settings\Ирина Анатольевна\Мои документы\Мои рисунки\афи.jp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21813" y="3140968"/>
            <a:ext cx="1130196" cy="3940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" name="Рисунок 11" descr="C:\Documents and Settings\Ирина Анатольевна\Мои документы\Мои рисунки\милклайн.jpg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04909" y="3619817"/>
            <a:ext cx="1564005" cy="3816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Рисунок 12" descr="C:\Documents and Settings\Ирина Анатольевна\Мои документы\Мои рисунки\байер.jpg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82756" y="4149080"/>
            <a:ext cx="2803525" cy="511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Рисунок 13" descr="C:\Documents and Settings\Ирина Анатольевна\Мои документы\Мои рисунки\сак.jpg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36281" y="4807416"/>
            <a:ext cx="901262" cy="4217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62797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402739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Сравнительный анализ существующих и разрабатываемой систем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Picture 5" descr="E: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6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рямоугольник 27"/>
          <p:cNvSpPr/>
          <p:nvPr/>
        </p:nvSpPr>
        <p:spPr>
          <a:xfrm>
            <a:off x="0" y="0"/>
            <a:ext cx="755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8</a:t>
            </a:r>
            <a:r>
              <a:rPr lang="en-US" b="1" dirty="0" smtClean="0"/>
              <a:t>/2</a:t>
            </a:r>
            <a:r>
              <a:rPr lang="en-US" b="1" dirty="0"/>
              <a:t>2</a:t>
            </a:r>
            <a:endParaRPr lang="ru-RU" b="1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08086"/>
              </p:ext>
            </p:extLst>
          </p:nvPr>
        </p:nvGraphicFramePr>
        <p:xfrm>
          <a:off x="402739" y="1287126"/>
          <a:ext cx="8489740" cy="55350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4963"/>
                <a:gridCol w="720080"/>
                <a:gridCol w="720080"/>
                <a:gridCol w="864096"/>
                <a:gridCol w="1656184"/>
                <a:gridCol w="1656184"/>
                <a:gridCol w="1368153"/>
              </a:tblGrid>
              <a:tr h="1132614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 smtClean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ALPRO</a:t>
                      </a:r>
                      <a:endParaRPr lang="ru-RU" sz="105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 smtClean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Dairy Plan </a:t>
                      </a:r>
                      <a:r>
                        <a:rPr kumimoji="0" lang="ru-RU" sz="105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5</a:t>
                      </a:r>
                      <a:endParaRPr lang="ru-RU" sz="105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 smtClean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050" b="1" kern="120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Cattle Code</a:t>
                      </a:r>
                      <a:endParaRPr lang="ru-RU" sz="105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Система идентификации и нормированного кормления коров (опытный образец) НТЦ «Ферммаш»</a:t>
                      </a:r>
                      <a:endParaRPr lang="ru-RU" sz="105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5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05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Автоматизированная система управления стадом (ВИЭСХ и БИМ) </a:t>
                      </a:r>
                      <a:endParaRPr lang="ru-RU" sz="105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5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endParaRPr lang="ru-RU" sz="105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05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Разрабатываемая</a:t>
                      </a:r>
                      <a:r>
                        <a:rPr lang="ru-RU" sz="1050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система</a:t>
                      </a:r>
                      <a:endParaRPr lang="ru-RU" sz="105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32062">
                <a:tc>
                  <a:txBody>
                    <a:bodyPr/>
                    <a:lstStyle/>
                    <a:p>
                      <a:pPr algn="ctr"/>
                      <a:r>
                        <a:rPr kumimoji="0"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Измерение индивидуальных надоев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  <a:p>
                      <a:pPr algn="ctr"/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Times New Roman"/>
                        </a:rPr>
                        <a:t>Регистрация </a:t>
                      </a:r>
                      <a:r>
                        <a:rPr lang="ru-RU" sz="1000" b="1" dirty="0" err="1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Times New Roman"/>
                        </a:rPr>
                        <a:t>поедаемости</a:t>
                      </a:r>
                      <a:r>
                        <a:rPr lang="ru-RU" sz="1000" b="1" dirty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Times New Roman"/>
                        </a:rPr>
                        <a:t> </a:t>
                      </a:r>
                      <a:endParaRPr lang="ru-RU" sz="1000" b="1" dirty="0" smtClean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Times New Roman"/>
                        </a:rPr>
                        <a:t>корма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  <a:p>
                      <a:pPr algn="ctr"/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/>
                </a:tc>
              </a:tr>
              <a:tr h="532062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Определение активности животного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32062">
                <a:tc>
                  <a:txBody>
                    <a:bodyPr/>
                    <a:lstStyle/>
                    <a:p>
                      <a:pPr algn="ctr"/>
                      <a:r>
                        <a:rPr kumimoji="0"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Ведение календаря ветеринарных мероприятий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/>
                </a:tc>
              </a:tr>
              <a:tr h="532062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Контроль биологического состояния животных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Селекция стада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Визуализация мониторинговых данных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Интеллектуальная поддержка принятия решения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206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739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Сравнительный анализ существующих и разрабатываемой систем</a:t>
            </a:r>
            <a:endParaRPr lang="ru-RU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5" descr="E:\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96" y="5934384"/>
            <a:ext cx="1303204" cy="93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9</a:t>
            </a:r>
            <a:r>
              <a:rPr lang="en-US" b="1" dirty="0" smtClean="0"/>
              <a:t>/2</a:t>
            </a:r>
            <a:r>
              <a:rPr lang="en-US" b="1" dirty="0"/>
              <a:t>2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00990"/>
              </p:ext>
            </p:extLst>
          </p:nvPr>
        </p:nvGraphicFramePr>
        <p:xfrm>
          <a:off x="402739" y="1287126"/>
          <a:ext cx="8489740" cy="55350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4963"/>
                <a:gridCol w="720080"/>
                <a:gridCol w="720080"/>
                <a:gridCol w="864096"/>
                <a:gridCol w="1656184"/>
                <a:gridCol w="1656184"/>
                <a:gridCol w="1368153"/>
              </a:tblGrid>
              <a:tr h="1132614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 smtClean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ALPRO</a:t>
                      </a:r>
                      <a:endParaRPr lang="ru-RU" sz="105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 smtClean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Dairy Plan </a:t>
                      </a:r>
                      <a:r>
                        <a:rPr kumimoji="0" lang="ru-RU" sz="105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5</a:t>
                      </a:r>
                      <a:endParaRPr lang="ru-RU" sz="105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 smtClean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05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Cattle Code</a:t>
                      </a:r>
                      <a:endParaRPr lang="ru-RU" sz="105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Система идентификации и нормированного кормления коров (опытный образец) НТЦ «Ферммаш»</a:t>
                      </a:r>
                      <a:endParaRPr lang="ru-RU" sz="105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5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05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Автоматизированная система управления стадом (ВИЭСХ и БИМ) </a:t>
                      </a:r>
                      <a:endParaRPr lang="ru-RU" sz="105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5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endParaRPr lang="ru-RU" sz="105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05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Разрабатываемая</a:t>
                      </a:r>
                      <a:r>
                        <a:rPr lang="ru-RU" sz="1050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система</a:t>
                      </a:r>
                      <a:endParaRPr lang="ru-RU" sz="105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4">
                            <a:lumMod val="20000"/>
                            <a:lumOff val="80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32062">
                <a:tc>
                  <a:txBody>
                    <a:bodyPr/>
                    <a:lstStyle/>
                    <a:p>
                      <a:pPr algn="ctr"/>
                      <a:r>
                        <a:rPr kumimoji="0"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Измерение индивидуальных надоев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  <a:p>
                      <a:pPr algn="ctr"/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7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Times New Roman"/>
                        </a:rPr>
                        <a:t>Регистрация </a:t>
                      </a:r>
                      <a:r>
                        <a:rPr lang="ru-RU" sz="1000" b="1" dirty="0" err="1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Times New Roman"/>
                        </a:rPr>
                        <a:t>поедаемости</a:t>
                      </a:r>
                      <a:r>
                        <a:rPr lang="ru-RU" sz="1000" b="1" dirty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Times New Roman"/>
                        </a:rPr>
                        <a:t> </a:t>
                      </a:r>
                      <a:endParaRPr lang="ru-RU" sz="1000" b="1" dirty="0" smtClean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b="1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Times New Roman"/>
                        </a:rPr>
                        <a:t>корма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  <a:p>
                      <a:pPr algn="ctr"/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0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32062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Определение активности животного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32062">
                <a:tc>
                  <a:txBody>
                    <a:bodyPr/>
                    <a:lstStyle/>
                    <a:p>
                      <a:pPr algn="ctr"/>
                      <a:r>
                        <a:rPr kumimoji="0" lang="ru-RU" sz="1000" b="1" kern="1200" dirty="0" smtClean="0"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Ведение календаря ветеринарных мероприятий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532062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Контроль биологического состояния животных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 smtClean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40028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Селекция стада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40028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Визуализация</a:t>
                      </a:r>
                      <a:r>
                        <a:rPr lang="ru-RU" sz="1000" b="1" baseline="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 мониторинговых данных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40028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Интеллектуальная поддержка принятия решения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-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+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38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3734</TotalTime>
  <Words>1272</Words>
  <Application>Microsoft Office PowerPoint</Application>
  <PresentationFormat>Экран (4:3)</PresentationFormat>
  <Paragraphs>496</Paragraphs>
  <Slides>22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 Интеллектуальная система управления молочным хозяйством на основе совмещения мониторинговых и родословных данных </vt:lpstr>
      <vt:lpstr>Цели и задачи проекта</vt:lpstr>
      <vt:lpstr>Схема обмена информацией с АИС на современных животноводческих хозяйствах</vt:lpstr>
      <vt:lpstr>Схема обмена информацией с АИС на современных животноводческих хозяйствах</vt:lpstr>
      <vt:lpstr>Основные проблемы современных животноводческих предприятий Муромского района</vt:lpstr>
      <vt:lpstr>Современные проблемы предприятий отрасли</vt:lpstr>
      <vt:lpstr>Анализ рынка современных систем управления животноводческим комплексом</vt:lpstr>
      <vt:lpstr>Сравнительный анализ существующих и разрабатываемой систем</vt:lpstr>
      <vt:lpstr>Сравнительный анализ существующих и разрабатываемой систем</vt:lpstr>
      <vt:lpstr>Презентация PowerPoint</vt:lpstr>
      <vt:lpstr>Актуальность проекта</vt:lpstr>
      <vt:lpstr>Задача предприятия</vt:lpstr>
      <vt:lpstr>Структура разрабатываемой системы</vt:lpstr>
      <vt:lpstr>Интеллектуальная подсистема</vt:lpstr>
      <vt:lpstr>Техническая значимость разрабатываемой системы</vt:lpstr>
      <vt:lpstr>Техническая значимость разрабатываемой системы</vt:lpstr>
      <vt:lpstr>Анализ потребительского рынка</vt:lpstr>
      <vt:lpstr>Анализ потребительского рынка</vt:lpstr>
      <vt:lpstr>1.23</vt:lpstr>
      <vt:lpstr>Поддержка проекта</vt:lpstr>
      <vt:lpstr>Этапы работ</vt:lpstr>
      <vt:lpstr>Развитие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Интегрированная автоматизированная информационная система управления животноводческим комплексом на основе экспертного анализа разнородных данных об объектах производства</dc:title>
  <dc:creator>Leo</dc:creator>
  <cp:lastModifiedBy>Leo</cp:lastModifiedBy>
  <cp:revision>145</cp:revision>
  <cp:lastPrinted>2012-10-15T19:38:01Z</cp:lastPrinted>
  <dcterms:created xsi:type="dcterms:W3CDTF">2012-10-09T15:24:39Z</dcterms:created>
  <dcterms:modified xsi:type="dcterms:W3CDTF">2013-03-17T11:20:03Z</dcterms:modified>
</cp:coreProperties>
</file>