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69" r:id="rId3"/>
  </p:sldMasterIdLst>
  <p:notesMasterIdLst>
    <p:notesMasterId r:id="rId29"/>
  </p:notesMasterIdLst>
  <p:sldIdLst>
    <p:sldId id="267" r:id="rId4"/>
    <p:sldId id="299" r:id="rId5"/>
    <p:sldId id="367" r:id="rId6"/>
    <p:sldId id="369" r:id="rId7"/>
    <p:sldId id="372" r:id="rId8"/>
    <p:sldId id="373" r:id="rId9"/>
    <p:sldId id="374" r:id="rId10"/>
    <p:sldId id="370" r:id="rId11"/>
    <p:sldId id="368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3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8" autoAdjust="0"/>
    <p:restoredTop sz="95320" autoAdjust="0"/>
  </p:normalViewPr>
  <p:slideViewPr>
    <p:cSldViewPr>
      <p:cViewPr varScale="1">
        <p:scale>
          <a:sx n="83" d="100"/>
          <a:sy n="83" d="100"/>
        </p:scale>
        <p:origin x="1661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53C2-ADCA-4CBE-9E3C-A9128BB2402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5DB6-DBBB-4C74-BEBE-8B0E852A1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25DB6-DBBB-4C74-BEBE-8B0E852A1C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https://www.daniweb.com/software-development/c/threads/207390/bitonic-sort-mpi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68997-38DE-49D4-8FFC-1B349AB22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7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076" y="228600"/>
            <a:ext cx="6934200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3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5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93027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905750" cy="45720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6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4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0"/>
            <a:ext cx="9144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6462713"/>
            <a:ext cx="18224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138863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828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4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070600"/>
            <a:ext cx="9144000" cy="7858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6045200"/>
            <a:ext cx="9144000" cy="45719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6401718"/>
            <a:ext cx="18224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7" y="6227763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/science/article/pii/S002199918571039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374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EE/CSCI 451 Introduction to</a:t>
            </a:r>
          </a:p>
          <a:p>
            <a:r>
              <a:rPr lang="en-US" sz="3200" dirty="0" smtClean="0"/>
              <a:t>Parallel and Distributed Computation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6218" y="3124200"/>
            <a:ext cx="6400800" cy="2514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Discussion #5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2/1</a:t>
            </a:r>
            <a:r>
              <a:rPr lang="en-US" altLang="zh-CN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/201</a:t>
            </a:r>
            <a:r>
              <a:rPr lang="en-US" altLang="zh-CN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9</a:t>
            </a:r>
            <a:endParaRPr lang="en-US" sz="24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University of Southern California</a:t>
            </a:r>
          </a:p>
        </p:txBody>
      </p:sp>
    </p:spTree>
    <p:extLst>
      <p:ext uri="{BB962C8B-B14F-4D97-AF65-F5344CB8AC3E}">
        <p14:creationId xmlns:p14="http://schemas.microsoft.com/office/powerpoint/2010/main" val="20255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and Conquer technique</a:t>
            </a:r>
          </a:p>
          <a:p>
            <a:r>
              <a:rPr lang="en-US" dirty="0" smtClean="0"/>
              <a:t>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Pick an element call pivot</a:t>
            </a:r>
            <a:endParaRPr lang="en-US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Partitioning: Reorder the array so all elements smaller to pivot are on the left and all elements greater than pivot are on the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Recursively apply the algorithm to the sub-array to the left and right of the pivot.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819400"/>
            <a:ext cx="5791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2887006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7362" y="2887006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9108" y="2887006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0854" y="2887006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616" y="2887006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3870" y="2905780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8632" y="2905780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0378" y="2905780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7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2124" y="2905780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6890" y="2905780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6400" y="4572000"/>
            <a:ext cx="5791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28800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5308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17054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58324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4832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562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70070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6578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7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81816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23090" y="46318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4314361" y="3657600"/>
            <a:ext cx="664454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828800"/>
            <a:ext cx="5791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5308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7054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8324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832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3562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0070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6578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7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1816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3090" y="1888621"/>
            <a:ext cx="41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3079152" y="1355593"/>
            <a:ext cx="796999" cy="34198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6304497" y="2189612"/>
            <a:ext cx="796999" cy="16751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26859" y="361266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5323" y="345769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Partitioning(A, lo, hi)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Pivot = A[hi]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lo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For j = lo to hi -1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if A[j]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pivot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swap A[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with A[j]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++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swap A[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with A[hi]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9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Bitonic</a:t>
            </a:r>
            <a:r>
              <a:rPr lang="en-US" altLang="zh-CN" b="1" smtClean="0"/>
              <a:t> Sequence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4495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Given a sequence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], </a:t>
                </a:r>
                <a:r>
                  <a:rPr lang="en-US" dirty="0"/>
                  <a:t>it is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bitonic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if one of the following conditions is </a:t>
                </a:r>
                <a:r>
                  <a:rPr lang="en-US" dirty="0" smtClean="0"/>
                  <a:t>satisfied</a:t>
                </a:r>
              </a:p>
              <a:p>
                <a:pPr lvl="1"/>
                <a:r>
                  <a:rPr lang="en-US" sz="3000" dirty="0"/>
                  <a:t>∃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30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 ≤ . . .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000" dirty="0"/>
                  <a:t> ≥ . . .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000" dirty="0"/>
                  <a:t>where 0 ≤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3000" dirty="0"/>
                  <a:t> ≤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𝑛</m:t>
                    </m:r>
                    <m:r>
                      <a:rPr lang="en-US" sz="300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3000" dirty="0" smtClean="0"/>
              </a:p>
              <a:p>
                <a:pPr marL="457200" lvl="1" indent="0">
                  <a:buNone/>
                </a:pPr>
                <a:r>
                  <a:rPr lang="en-US" sz="3000" dirty="0" smtClean="0"/>
                  <a:t>	For </a:t>
                </a:r>
                <a:r>
                  <a:rPr lang="en-US" sz="3000" dirty="0"/>
                  <a:t>example: 1 5 6 </a:t>
                </a:r>
                <a:r>
                  <a:rPr lang="en-US" sz="3000" u="sng" dirty="0"/>
                  <a:t>9</a:t>
                </a:r>
                <a:r>
                  <a:rPr lang="en-US" sz="3000" dirty="0"/>
                  <a:t> 8 7 3 </a:t>
                </a:r>
                <a:r>
                  <a:rPr lang="en-US" sz="3000" dirty="0" smtClean="0"/>
                  <a:t>0</a:t>
                </a:r>
                <a:endParaRPr lang="en-US" sz="3000" dirty="0"/>
              </a:p>
              <a:p>
                <a:pPr lvl="1"/>
                <a:r>
                  <a:rPr lang="en-US" sz="3000" dirty="0" smtClean="0"/>
                  <a:t>There is a cyclic shift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3000" dirty="0" smtClean="0"/>
                  <a:t> such that </a:t>
                </a:r>
                <a:r>
                  <a:rPr lang="en-US" sz="3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000" i="1">
                            <a:latin typeface="Cambria Math"/>
                          </a:rPr>
                          <m:t>0</m:t>
                        </m:r>
                        <m:r>
                          <a:rPr lang="en-US" sz="3000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3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  <m:r>
                          <a:rPr lang="en-US" sz="3000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3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3000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  <m:r>
                          <a:rPr lang="en-US" sz="3000" i="1">
                            <a:latin typeface="Cambria Math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sz="3000" dirty="0"/>
                  <a:t>] satisfies the </a:t>
                </a:r>
                <a:r>
                  <a:rPr lang="en-US" sz="3000" dirty="0" smtClean="0"/>
                  <a:t>above condition</a:t>
                </a:r>
                <a:endParaRPr lang="en-US" sz="3000" dirty="0"/>
              </a:p>
              <a:p>
                <a:pPr marL="457200" lvl="1" indent="0">
                  <a:buNone/>
                </a:pPr>
                <a:r>
                  <a:rPr lang="en-US" sz="3000" dirty="0" smtClean="0"/>
                  <a:t>	</a:t>
                </a:r>
                <a:r>
                  <a:rPr lang="en-US" sz="3000" dirty="0"/>
                  <a:t>For example: 3 0 1 5 6 9 8 7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3000" dirty="0" smtClean="0"/>
                  <a:t>left </a:t>
                </a:r>
                <a:r>
                  <a:rPr lang="en-US" sz="3000" dirty="0"/>
                  <a:t>shift by </a:t>
                </a:r>
                <a:r>
                  <a:rPr lang="en-US" sz="3000" dirty="0" smtClean="0"/>
                  <a:t>2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			 1 </a:t>
                </a:r>
                <a:r>
                  <a:rPr lang="en-US" sz="3000" dirty="0"/>
                  <a:t>5 6 </a:t>
                </a:r>
                <a:r>
                  <a:rPr lang="en-US" sz="3000" u="sng" dirty="0"/>
                  <a:t>9</a:t>
                </a:r>
                <a:r>
                  <a:rPr lang="en-US" sz="3000" dirty="0"/>
                  <a:t> 8 </a:t>
                </a:r>
                <a:r>
                  <a:rPr lang="en-US" sz="3000" dirty="0" smtClean="0"/>
                  <a:t>7 3 0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4495800"/>
              </a:xfrm>
              <a:blipFill rotWithShape="1">
                <a:blip r:embed="rId3"/>
                <a:stretch>
                  <a:fillRect l="-1429" t="-3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362200"/>
                <a:ext cx="8229600" cy="137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/>
                  <a:t>[min(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, </a:t>
                </a:r>
                <a:r>
                  <a:rPr lang="en-US" sz="2400" dirty="0"/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, . . . , </a:t>
                </a:r>
                <a:r>
                  <a:rPr lang="en-US" sz="2400" dirty="0" smtClean="0"/>
                  <a:t>min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]</a:t>
                </a:r>
                <a:r>
                  <a:rPr lang="en-US" sz="2400" dirty="0"/>
                  <a:t> </a:t>
                </a: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/>
                  <a:t>[m</a:t>
                </a:r>
                <a:r>
                  <a:rPr lang="en-US" sz="2400" dirty="0" smtClean="0"/>
                  <a:t>ax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, </a:t>
                </a:r>
                <a:r>
                  <a:rPr lang="en-US" sz="2400" dirty="0"/>
                  <a:t>m</a:t>
                </a:r>
                <a:r>
                  <a:rPr lang="en-US" sz="2400" dirty="0" smtClean="0"/>
                  <a:t>ax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 dirty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, . . . , </a:t>
                </a:r>
                <a:r>
                  <a:rPr lang="en-US" sz="2400" dirty="0"/>
                  <a:t>m</a:t>
                </a:r>
                <a:r>
                  <a:rPr lang="en-US" sz="2400" dirty="0" smtClean="0"/>
                  <a:t>ax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)]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362200"/>
                <a:ext cx="8229600" cy="1371600"/>
              </a:xfrm>
              <a:blipFill rotWithShape="1">
                <a:blip r:embed="rId2"/>
                <a:stretch>
                  <a:fillRect l="-148" t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Bitonic</a:t>
            </a:r>
            <a:r>
              <a:rPr lang="en-US" altLang="zh-CN" b="1" dirty="0" smtClean="0"/>
              <a:t> Split (1)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9600" y="1143000"/>
                <a:ext cx="8001000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Given a </a:t>
                </a:r>
                <a:r>
                  <a:rPr lang="en-US" sz="2800" dirty="0" err="1"/>
                  <a:t>bitonic</a:t>
                </a:r>
                <a:r>
                  <a:rPr lang="en-US" sz="2800" dirty="0"/>
                  <a:t> sequence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/>
                  <a:t>=</a:t>
                </a:r>
                <a:r>
                  <a:rPr lang="en-US" sz="2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], </a:t>
                </a:r>
                <a:r>
                  <a:rPr lang="en-US" sz="2800" dirty="0" smtClean="0"/>
                  <a:t>make </a:t>
                </a:r>
                <a:r>
                  <a:rPr lang="en-US" sz="2800" dirty="0"/>
                  <a:t>two </a:t>
                </a:r>
                <a:r>
                  <a:rPr lang="en-US" sz="2800" dirty="0" err="1"/>
                  <a:t>bitonic</a:t>
                </a:r>
                <a:r>
                  <a:rPr lang="en-US" sz="2800" dirty="0"/>
                  <a:t> sub-sequences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 smtClean="0"/>
                  <a:t>as follows: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800" i="1" dirty="0" smtClean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are also </a:t>
                </a:r>
                <a:r>
                  <a:rPr lang="en-US" sz="2800" b="1" dirty="0" err="1" smtClean="0">
                    <a:solidFill>
                      <a:srgbClr val="FF0000"/>
                    </a:solidFill>
                  </a:rPr>
                  <a:t>bitonic</a:t>
                </a:r>
                <a:endParaRPr lang="en-US" sz="2800" b="1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Each </a:t>
                </a:r>
                <a:r>
                  <a:rPr lang="en-US" sz="2800" dirty="0"/>
                  <a:t>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is less than or equal to </a:t>
                </a:r>
                <a:r>
                  <a:rPr lang="en-US" sz="2800" dirty="0" smtClean="0"/>
                  <a:t>all elements </a:t>
                </a:r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8001000" cy="4832092"/>
              </a:xfrm>
              <a:prstGeom prst="rect">
                <a:avLst/>
              </a:prstGeom>
              <a:blipFill rotWithShape="1">
                <a:blip r:embed="rId3"/>
                <a:stretch>
                  <a:fillRect l="-1295" t="-1136" r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8229600" cy="137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/>
                  <a:t>[min(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, </a:t>
                </a:r>
                <a:r>
                  <a:rPr lang="en-US" sz="2400" dirty="0"/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, . . . , </a:t>
                </a:r>
                <a:r>
                  <a:rPr lang="en-US" sz="2400" dirty="0" smtClean="0"/>
                  <a:t>min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]</a:t>
                </a:r>
                <a:r>
                  <a:rPr lang="en-US" sz="2400" dirty="0"/>
                  <a:t> </a:t>
                </a: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/>
                  <a:t>[m</a:t>
                </a:r>
                <a:r>
                  <a:rPr lang="en-US" sz="2400" dirty="0" smtClean="0"/>
                  <a:t>ax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, </a:t>
                </a:r>
                <a:r>
                  <a:rPr lang="en-US" sz="2400" dirty="0"/>
                  <a:t>m</a:t>
                </a:r>
                <a:r>
                  <a:rPr lang="en-US" sz="2400" dirty="0" smtClean="0"/>
                  <a:t>ax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 dirty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, . . . , </a:t>
                </a:r>
                <a:r>
                  <a:rPr lang="en-US" sz="2400" dirty="0"/>
                  <a:t>m</a:t>
                </a:r>
                <a:r>
                  <a:rPr lang="en-US" sz="2400" dirty="0" smtClean="0"/>
                  <a:t>ax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)]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8229600" cy="1371600"/>
              </a:xfrm>
              <a:blipFill rotWithShape="1">
                <a:blip r:embed="rId2"/>
                <a:stretch>
                  <a:fillRect l="-222" t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Bitonic</a:t>
            </a:r>
            <a:r>
              <a:rPr lang="en-US" altLang="zh-CN" b="1" dirty="0" smtClean="0"/>
              <a:t> Split (2)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33400" y="24384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2400" y="2588400"/>
                <a:ext cx="685800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3000" dirty="0" smtClean="0"/>
                  <a:t>For </a:t>
                </a:r>
                <a:r>
                  <a:rPr lang="en-US" sz="3000" dirty="0"/>
                  <a:t>example: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000" dirty="0" smtClean="0"/>
                  <a:t> = [1 </a:t>
                </a:r>
                <a:r>
                  <a:rPr lang="en-US" sz="3000" dirty="0"/>
                  <a:t>5 6 9 8 7 3 </a:t>
                </a:r>
                <a:r>
                  <a:rPr lang="en-US" sz="3000" dirty="0" smtClean="0"/>
                  <a:t>0]</a:t>
                </a:r>
              </a:p>
              <a:p>
                <a:pPr lvl="1"/>
                <a:endParaRPr lang="en-US" sz="3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3200" dirty="0"/>
                  <a:t>=</a:t>
                </a:r>
                <a:r>
                  <a:rPr lang="en-US" sz="3200" dirty="0" smtClean="0"/>
                  <a:t> 1 5 3 0</a:t>
                </a:r>
              </a:p>
              <a:p>
                <a:pPr lvl="1"/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3200" dirty="0"/>
                  <a:t>=</a:t>
                </a:r>
                <a:r>
                  <a:rPr lang="en-US" sz="3200" dirty="0" smtClean="0"/>
                  <a:t> 8 7 6 9</a:t>
                </a:r>
                <a:endParaRPr lang="en-US" sz="3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88400"/>
                <a:ext cx="6858000" cy="2492990"/>
              </a:xfrm>
              <a:prstGeom prst="rect">
                <a:avLst/>
              </a:prstGeom>
              <a:blipFill rotWithShape="1">
                <a:blip r:embed="rId3"/>
                <a:stretch>
                  <a:fillRect t="-2934" b="-7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Bitonic</a:t>
            </a:r>
            <a:r>
              <a:rPr lang="en-US" dirty="0" smtClean="0"/>
              <a:t> Sort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1471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Conduct </a:t>
            </a:r>
            <a:r>
              <a:rPr lang="en-US" sz="2800" dirty="0" err="1" smtClean="0"/>
              <a:t>bitonic</a:t>
            </a:r>
            <a:r>
              <a:rPr lang="en-US" sz="2800" dirty="0" smtClean="0"/>
              <a:t> </a:t>
            </a:r>
            <a:r>
              <a:rPr lang="en-US" sz="2800" dirty="0"/>
              <a:t>split recursively on a </a:t>
            </a:r>
            <a:r>
              <a:rPr lang="en-US" sz="2800" dirty="0" err="1"/>
              <a:t>bitonic</a:t>
            </a:r>
            <a:r>
              <a:rPr lang="en-US" sz="2800" dirty="0"/>
              <a:t> sequence until the length of sub-sequences </a:t>
            </a: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dirty="0"/>
              <a:t>. Then the </a:t>
            </a:r>
            <a:r>
              <a:rPr lang="en-US" sz="2800" dirty="0" err="1"/>
              <a:t>bitonic</a:t>
            </a:r>
            <a:r>
              <a:rPr lang="en-US" sz="2800" dirty="0"/>
              <a:t> sequence will be sorted.</a:t>
            </a:r>
          </a:p>
        </p:txBody>
      </p:sp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19400"/>
            <a:ext cx="4953000" cy="29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Bitonic</a:t>
            </a:r>
            <a:r>
              <a:rPr lang="en-US" dirty="0" smtClean="0"/>
              <a:t> Sort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4572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800" dirty="0" smtClean="0"/>
                  <a:t>-number array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𝑝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i="0" dirty="0" smtClean="0">
                    <a:latin typeface="+mj-lt"/>
                  </a:rPr>
                  <a:t>processes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𝑁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Partition </a:t>
                </a:r>
                <a:r>
                  <a:rPr lang="en-US" sz="2800" dirty="0"/>
                  <a:t>and </a:t>
                </a:r>
                <a:r>
                  <a:rPr lang="en-US" sz="2800" dirty="0" smtClean="0"/>
                  <a:t>distribute the array to </a:t>
                </a:r>
                <a:r>
                  <a:rPr lang="en-US" sz="2800" dirty="0"/>
                  <a:t>the </a:t>
                </a:r>
                <a:r>
                  <a:rPr lang="en-US" sz="2800" dirty="0" smtClean="0"/>
                  <a:t>processes</a:t>
                </a:r>
              </a:p>
              <a:p>
                <a:r>
                  <a:rPr lang="en-US" sz="2800" dirty="0" smtClean="0"/>
                  <a:t>Each process uses a sequential sorting </a:t>
                </a:r>
                <a:r>
                  <a:rPr lang="en-US" sz="2800" dirty="0"/>
                  <a:t>method </a:t>
                </a:r>
                <a:r>
                  <a:rPr lang="en-US" sz="2800" dirty="0" smtClean="0"/>
                  <a:t>to locally </a:t>
                </a:r>
                <a:r>
                  <a:rPr lang="en-US" sz="2800" dirty="0"/>
                  <a:t>sort the </a:t>
                </a:r>
                <a:r>
                  <a:rPr lang="en-US" sz="2800" dirty="0" smtClean="0"/>
                  <a:t>data</a:t>
                </a:r>
              </a:p>
              <a:p>
                <a:r>
                  <a:rPr lang="en-US" sz="2800" dirty="0" err="1" smtClean="0"/>
                  <a:t>Bitonic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Sort </a:t>
                </a:r>
                <a:r>
                  <a:rPr lang="en-US" sz="2800" dirty="0"/>
                  <a:t>uses a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predetermined order</a:t>
                </a:r>
                <a:r>
                  <a:rPr lang="en-US" sz="2800" dirty="0"/>
                  <a:t> to merge the locally sorted sequences and to obtain a totally sorted sequence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4572000"/>
              </a:xfrm>
              <a:blipFill rotWithShape="1">
                <a:blip r:embed="rId2"/>
                <a:stretch>
                  <a:fillRect l="-1225" t="-1200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2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914400"/>
                <a:ext cx="8458200" cy="914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i="0" dirty="0" smtClean="0">
                    <a:latin typeface="+mj-lt"/>
                  </a:rPr>
                  <a:t>F</a:t>
                </a:r>
                <a:r>
                  <a:rPr lang="en-US" sz="2800" b="0" i="0" dirty="0" smtClean="0">
                    <a:latin typeface="+mj-lt"/>
                  </a:rPr>
                  <a:t>or 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=4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914400"/>
                <a:ext cx="8458200" cy="914400"/>
              </a:xfrm>
              <a:blipFill rotWithShape="1">
                <a:blip r:embed="rId2"/>
                <a:stretch>
                  <a:fillRect l="-1298" t="-10667" b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Bitonic</a:t>
            </a:r>
            <a:r>
              <a:rPr lang="en-US" dirty="0" smtClean="0"/>
              <a:t> Sort (2)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790700" y="2133600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Locally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5500" y="1752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1752600"/>
                <a:ext cx="685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619500" y="2121932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Locally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62400" y="1771134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771134"/>
                <a:ext cx="685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372100" y="2103398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Locally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15000" y="1752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752600"/>
                <a:ext cx="68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200900" y="2103398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Locally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43800" y="1752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752600"/>
                <a:ext cx="6858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790700" y="2952234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19500" y="2952234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72100" y="2940566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13600" y="2940566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7" idx="3"/>
            <a:endCxn id="18" idx="1"/>
          </p:cNvCxnSpPr>
          <p:nvPr/>
        </p:nvCxnSpPr>
        <p:spPr>
          <a:xfrm>
            <a:off x="3162300" y="3257034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3"/>
            <a:endCxn id="20" idx="1"/>
          </p:cNvCxnSpPr>
          <p:nvPr/>
        </p:nvCxnSpPr>
        <p:spPr>
          <a:xfrm>
            <a:off x="6743700" y="3245366"/>
            <a:ext cx="4699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78000" y="3947636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06800" y="3947636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59400" y="3935968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00900" y="3935968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29" idx="0"/>
            <a:endCxn id="31" idx="0"/>
          </p:cNvCxnSpPr>
          <p:nvPr/>
        </p:nvCxnSpPr>
        <p:spPr>
          <a:xfrm rot="5400000" flipH="1" flipV="1">
            <a:off x="4248666" y="2151102"/>
            <a:ext cx="11668" cy="3581400"/>
          </a:xfrm>
          <a:prstGeom prst="bentConnector3">
            <a:avLst>
              <a:gd name="adj1" fmla="val 2059205"/>
            </a:avLst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0" idx="2"/>
            <a:endCxn id="32" idx="2"/>
          </p:cNvCxnSpPr>
          <p:nvPr/>
        </p:nvCxnSpPr>
        <p:spPr>
          <a:xfrm rot="5400000" flipH="1" flipV="1">
            <a:off x="6083816" y="2754352"/>
            <a:ext cx="11668" cy="3594100"/>
          </a:xfrm>
          <a:prstGeom prst="bentConnector3">
            <a:avLst>
              <a:gd name="adj1" fmla="val -1959205"/>
            </a:avLst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790700" y="4953000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19500" y="4953000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72100" y="4941332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13600" y="4941332"/>
            <a:ext cx="1371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3"/>
            <a:endCxn id="40" idx="1"/>
          </p:cNvCxnSpPr>
          <p:nvPr/>
        </p:nvCxnSpPr>
        <p:spPr>
          <a:xfrm>
            <a:off x="3162300" y="525780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3"/>
            <a:endCxn id="42" idx="1"/>
          </p:cNvCxnSpPr>
          <p:nvPr/>
        </p:nvCxnSpPr>
        <p:spPr>
          <a:xfrm>
            <a:off x="6743700" y="5246132"/>
            <a:ext cx="4699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28600" y="5823466"/>
            <a:ext cx="1016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95400" y="57912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Keep_min</a:t>
            </a:r>
            <a:r>
              <a:rPr lang="en-US" dirty="0" smtClean="0"/>
              <a:t>(</a:t>
            </a:r>
            <a:r>
              <a:rPr lang="en-US" dirty="0" err="1" smtClean="0"/>
              <a:t>arrayA</a:t>
            </a:r>
            <a:r>
              <a:rPr lang="en-US" dirty="0" smtClean="0"/>
              <a:t>[], </a:t>
            </a:r>
            <a:r>
              <a:rPr lang="en-US" dirty="0" err="1" smtClean="0"/>
              <a:t>arrayB</a:t>
            </a:r>
            <a:r>
              <a:rPr lang="en-US" dirty="0" smtClean="0"/>
              <a:t>[], size)</a:t>
            </a:r>
            <a:endParaRPr lang="en-US" dirty="0"/>
          </a:p>
        </p:txBody>
      </p:sp>
      <p:sp>
        <p:nvSpPr>
          <p:cNvPr id="48" name="矩形 47"/>
          <p:cNvSpPr/>
          <p:nvPr/>
        </p:nvSpPr>
        <p:spPr>
          <a:xfrm>
            <a:off x="4699000" y="5843032"/>
            <a:ext cx="1016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15000" y="5810766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Keep_max</a:t>
            </a:r>
            <a:r>
              <a:rPr lang="en-US" dirty="0" smtClean="0"/>
              <a:t>(</a:t>
            </a:r>
            <a:r>
              <a:rPr lang="en-US" dirty="0" err="1" smtClean="0"/>
              <a:t>arrayA</a:t>
            </a:r>
            <a:r>
              <a:rPr lang="en-US" dirty="0" smtClean="0"/>
              <a:t>[], </a:t>
            </a:r>
            <a:r>
              <a:rPr lang="en-US" dirty="0" err="1" smtClean="0"/>
              <a:t>arrayB</a:t>
            </a:r>
            <a:r>
              <a:rPr lang="en-US" dirty="0" smtClean="0"/>
              <a:t>[],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Today’s topic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Project </a:t>
            </a:r>
          </a:p>
          <a:p>
            <a:pPr lvl="1"/>
            <a:r>
              <a:rPr lang="en-US" dirty="0" smtClean="0"/>
              <a:t>Be prepared to present your idea </a:t>
            </a:r>
            <a:r>
              <a:rPr lang="en-US" dirty="0" smtClean="0">
                <a:solidFill>
                  <a:srgbClr val="FF0000"/>
                </a:solidFill>
              </a:rPr>
              <a:t>at discussion</a:t>
            </a:r>
            <a:r>
              <a:rPr lang="en-US" altLang="zh-CN" dirty="0">
                <a:solidFill>
                  <a:srgbClr val="FF0000"/>
                </a:solidFill>
              </a:rPr>
              <a:t> next </a:t>
            </a:r>
            <a:r>
              <a:rPr lang="en-US" altLang="zh-CN" dirty="0" smtClean="0">
                <a:solidFill>
                  <a:srgbClr val="FF0000"/>
                </a:solidFill>
              </a:rPr>
              <a:t>week (Feb 22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nd</a:t>
            </a:r>
            <a:r>
              <a:rPr lang="en-US" altLang="zh-CN" dirty="0" smtClean="0">
                <a:solidFill>
                  <a:srgbClr val="FF0000"/>
                </a:solidFill>
              </a:rPr>
              <a:t>)!</a:t>
            </a:r>
            <a:endParaRPr lang="en-US" dirty="0"/>
          </a:p>
          <a:p>
            <a:r>
              <a:rPr lang="en-US" dirty="0" smtClean="0"/>
              <a:t>PHW #3 Questions</a:t>
            </a:r>
          </a:p>
          <a:p>
            <a:pPr lvl="1"/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err="1" smtClean="0"/>
              <a:t>Bitonic</a:t>
            </a:r>
            <a:r>
              <a:rPr lang="en-US" dirty="0" smtClean="0"/>
              <a:t> Sort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19100" y="914400"/>
            <a:ext cx="8458200" cy="914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E</a:t>
            </a:r>
            <a:r>
              <a:rPr lang="en-US" sz="2800" b="0" i="0" dirty="0" smtClean="0">
                <a:latin typeface="+mj-lt"/>
              </a:rPr>
              <a:t>xample: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Bitonic</a:t>
            </a:r>
            <a:r>
              <a:rPr lang="en-US" dirty="0" smtClean="0"/>
              <a:t> Sort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73200" y="1529834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0" y="1529834"/>
                <a:ext cx="685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40100" y="15483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00" y="1548368"/>
                <a:ext cx="685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92700" y="1529834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1529834"/>
                <a:ext cx="685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21500" y="1529834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00" y="1529834"/>
                <a:ext cx="68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63600" y="1955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5  10  8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717800" y="1955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15  12  4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483100" y="1955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6 9 11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311900" y="1955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1  20  8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24192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5  8  10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730500" y="24192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  <a:r>
              <a:rPr lang="en-US" sz="2000" dirty="0" smtClean="0"/>
              <a:t>  12  15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24192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6 9 11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6324600" y="24192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1  8  20</a:t>
            </a:r>
            <a:endParaRPr 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362200" y="2819400"/>
            <a:ext cx="685800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994400" y="2819400"/>
            <a:ext cx="685800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6300" y="309251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  <a:r>
              <a:rPr lang="en-US" sz="2000" dirty="0" smtClean="0"/>
              <a:t>  5  8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730500" y="309251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10  12  15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400800" y="306717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r>
              <a:rPr lang="en-US" sz="2000" dirty="0" smtClean="0"/>
              <a:t>  6  8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4565650" y="306717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9</a:t>
            </a:r>
            <a:r>
              <a:rPr lang="en-US" sz="2000" dirty="0" smtClean="0"/>
              <a:t>  11  20</a:t>
            </a:r>
            <a:endParaRPr lang="en-US" sz="2000" dirty="0"/>
          </a:p>
        </p:txBody>
      </p:sp>
      <p:cxnSp>
        <p:nvCxnSpPr>
          <p:cNvPr id="59" name="肘形连接符 58"/>
          <p:cNvCxnSpPr>
            <a:stCxn id="50" idx="2"/>
            <a:endCxn id="51" idx="2"/>
          </p:cNvCxnSpPr>
          <p:nvPr/>
        </p:nvCxnSpPr>
        <p:spPr>
          <a:xfrm rot="5400000" flipH="1" flipV="1">
            <a:off x="5505480" y="1644800"/>
            <a:ext cx="25340" cy="3670300"/>
          </a:xfrm>
          <a:prstGeom prst="bentConnector3">
            <a:avLst>
              <a:gd name="adj1" fmla="val -1403315"/>
            </a:avLst>
          </a:prstGeom>
          <a:ln w="19050">
            <a:solidFill>
              <a:srgbClr val="C0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9000" y="4038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</a:t>
            </a:r>
            <a:r>
              <a:rPr lang="en-US" sz="2000" dirty="0"/>
              <a:t>4</a:t>
            </a:r>
            <a:r>
              <a:rPr lang="en-US" sz="2000" dirty="0" smtClean="0"/>
              <a:t>  5 8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2743200" y="4038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1  6  8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0" y="4038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9  11  20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6337300" y="4038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10  12  15</a:t>
            </a:r>
            <a:endParaRPr lang="en-US" sz="2000" dirty="0"/>
          </a:p>
        </p:txBody>
      </p:sp>
      <p:cxnSp>
        <p:nvCxnSpPr>
          <p:cNvPr id="72" name="肘形连接符 71"/>
          <p:cNvCxnSpPr/>
          <p:nvPr/>
        </p:nvCxnSpPr>
        <p:spPr>
          <a:xfrm rot="5400000" flipH="1" flipV="1">
            <a:off x="3683030" y="1581360"/>
            <a:ext cx="25340" cy="3670300"/>
          </a:xfrm>
          <a:prstGeom prst="bentConnector3">
            <a:avLst>
              <a:gd name="adj1" fmla="val -902131"/>
            </a:avLst>
          </a:prstGeom>
          <a:ln w="19050">
            <a:solidFill>
              <a:srgbClr val="C0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425700" y="4495800"/>
            <a:ext cx="685800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057900" y="4495800"/>
            <a:ext cx="685800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050" y="4724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1  4  5 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2730500" y="4724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6 8  8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559300" y="4724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9  10  11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6324600" y="4724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12  15  20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3673475" y="5410200"/>
            <a:ext cx="17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Done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2700"/>
            <a:ext cx="8229600" cy="1143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Bitonic</a:t>
            </a:r>
            <a:r>
              <a:rPr lang="en-US" dirty="0" smtClean="0"/>
              <a:t> Sort (4)</a:t>
            </a:r>
            <a:endParaRPr lang="en-US" dirty="0"/>
          </a:p>
        </p:txBody>
      </p:sp>
      <p:sp>
        <p:nvSpPr>
          <p:cNvPr id="39" name="内容占位符 38"/>
          <p:cNvSpPr txBox="1">
            <a:spLocks noGrp="1"/>
          </p:cNvSpPr>
          <p:nvPr>
            <p:ph idx="1"/>
          </p:nvPr>
        </p:nvSpPr>
        <p:spPr>
          <a:xfrm>
            <a:off x="533400" y="8382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 smtClean="0"/>
              <a:t>Keep_min</a:t>
            </a:r>
            <a:r>
              <a:rPr lang="en-US" sz="2400" dirty="0" smtClean="0"/>
              <a:t>(</a:t>
            </a:r>
            <a:r>
              <a:rPr lang="en-US" sz="2400" dirty="0" err="1" smtClean="0"/>
              <a:t>arrayA</a:t>
            </a:r>
            <a:r>
              <a:rPr lang="en-US" sz="2400" dirty="0" smtClean="0"/>
              <a:t>[], </a:t>
            </a:r>
            <a:r>
              <a:rPr lang="en-US" sz="2400" dirty="0" err="1" smtClean="0"/>
              <a:t>arrayB</a:t>
            </a:r>
            <a:r>
              <a:rPr lang="en-US" sz="2400" dirty="0" smtClean="0"/>
              <a:t>[], size){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i; j </a:t>
            </a:r>
            <a:r>
              <a:rPr lang="en-US" sz="2000" dirty="0"/>
              <a:t>= 0, k = 0</a:t>
            </a:r>
            <a:r>
              <a:rPr lang="en-US" sz="2000" dirty="0" smtClean="0"/>
              <a:t>; temp[];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for </a:t>
            </a:r>
            <a:r>
              <a:rPr lang="en-US" sz="2000" dirty="0"/>
              <a:t>(i = 0; i </a:t>
            </a:r>
            <a:r>
              <a:rPr lang="en-US" sz="2000" dirty="0" smtClean="0"/>
              <a:t>&lt;</a:t>
            </a:r>
            <a:r>
              <a:rPr lang="en-US" sz="2000" dirty="0"/>
              <a:t> size</a:t>
            </a:r>
            <a:r>
              <a:rPr lang="en-US" sz="2000" dirty="0" smtClean="0"/>
              <a:t>; </a:t>
            </a:r>
            <a:r>
              <a:rPr lang="en-US" sz="2000" dirty="0"/>
              <a:t>i</a:t>
            </a:r>
            <a:r>
              <a:rPr lang="en-US" sz="2000" dirty="0" smtClean="0"/>
              <a:t>++){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if </a:t>
            </a:r>
            <a:r>
              <a:rPr lang="en-US" sz="2000" dirty="0"/>
              <a:t>(</a:t>
            </a:r>
            <a:r>
              <a:rPr lang="en-US" sz="2000" dirty="0" err="1" smtClean="0"/>
              <a:t>arrayA</a:t>
            </a:r>
            <a:r>
              <a:rPr lang="en-US" sz="2000" dirty="0" smtClean="0"/>
              <a:t>[j</a:t>
            </a:r>
            <a:r>
              <a:rPr lang="en-US" sz="2000" dirty="0"/>
              <a:t>] </a:t>
            </a:r>
            <a:r>
              <a:rPr lang="en-US" sz="2000" b="1" dirty="0">
                <a:solidFill>
                  <a:srgbClr val="C00000"/>
                </a:solidFill>
              </a:rPr>
              <a:t>&lt;=</a:t>
            </a:r>
            <a:r>
              <a:rPr lang="en-US" sz="2000" dirty="0"/>
              <a:t> </a:t>
            </a:r>
            <a:r>
              <a:rPr lang="en-US" sz="2000" dirty="0" err="1"/>
              <a:t>arrayB</a:t>
            </a:r>
            <a:r>
              <a:rPr lang="en-US" sz="2000" dirty="0" smtClean="0"/>
              <a:t>[k])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    temp[i</a:t>
            </a:r>
            <a:r>
              <a:rPr lang="en-US" sz="2000" dirty="0"/>
              <a:t>] = </a:t>
            </a:r>
            <a:r>
              <a:rPr lang="en-US" sz="2000" dirty="0" err="1" smtClean="0"/>
              <a:t>arrayA</a:t>
            </a:r>
            <a:r>
              <a:rPr lang="en-US" sz="2000" dirty="0" smtClean="0"/>
              <a:t>[j];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 j</a:t>
            </a:r>
            <a:r>
              <a:rPr lang="en-US" sz="2000" dirty="0"/>
              <a:t>++;</a:t>
            </a:r>
          </a:p>
          <a:p>
            <a:pPr marL="0" indent="0">
              <a:buNone/>
            </a:pPr>
            <a:r>
              <a:rPr lang="en-US" sz="2000" dirty="0" smtClean="0"/>
              <a:t>		}  else 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    temp[i</a:t>
            </a:r>
            <a:r>
              <a:rPr lang="en-US" sz="2000" dirty="0"/>
              <a:t>] = </a:t>
            </a:r>
            <a:r>
              <a:rPr lang="en-US" sz="2000" dirty="0" err="1" smtClean="0"/>
              <a:t>arrayB</a:t>
            </a:r>
            <a:r>
              <a:rPr lang="en-US" sz="2000" dirty="0" smtClean="0"/>
              <a:t>[k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en-US" sz="2000" dirty="0" smtClean="0"/>
              <a:t>	 	    k</a:t>
            </a:r>
            <a:r>
              <a:rPr lang="en-US" sz="2000" dirty="0"/>
              <a:t>++;</a:t>
            </a:r>
          </a:p>
          <a:p>
            <a:pPr marL="0" indent="0">
              <a:buNone/>
            </a:pPr>
            <a:r>
              <a:rPr lang="en-US" sz="2000" dirty="0" smtClean="0"/>
              <a:t>		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for </a:t>
            </a:r>
            <a:r>
              <a:rPr lang="en-US" sz="2000" dirty="0"/>
              <a:t>(i = 0; i &lt; size</a:t>
            </a:r>
            <a:r>
              <a:rPr lang="en-US" sz="2000" dirty="0" smtClean="0"/>
              <a:t>; </a:t>
            </a:r>
            <a:r>
              <a:rPr lang="en-US" sz="2000" dirty="0"/>
              <a:t>i++)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arrayA</a:t>
            </a:r>
            <a:r>
              <a:rPr lang="en-US" sz="2000" dirty="0" smtClean="0"/>
              <a:t>[i</a:t>
            </a:r>
            <a:r>
              <a:rPr lang="en-US" sz="2000" dirty="0"/>
              <a:t>] = </a:t>
            </a:r>
            <a:r>
              <a:rPr lang="en-US" sz="2000" dirty="0" smtClean="0"/>
              <a:t>temp[i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6835355" y="5486400"/>
            <a:ext cx="2360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arrayA</a:t>
            </a:r>
            <a:r>
              <a:rPr lang="en-US" b="1" dirty="0" smtClean="0">
                <a:solidFill>
                  <a:srgbClr val="FF0000"/>
                </a:solidFill>
              </a:rPr>
              <a:t>[]: local data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arrayB</a:t>
            </a:r>
            <a:r>
              <a:rPr lang="en-US" b="1" dirty="0" smtClean="0">
                <a:solidFill>
                  <a:srgbClr val="FF0000"/>
                </a:solidFill>
              </a:rPr>
              <a:t>[]: received data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2700"/>
            <a:ext cx="8229600" cy="1143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Bitonic</a:t>
            </a:r>
            <a:r>
              <a:rPr lang="en-US" dirty="0" smtClean="0"/>
              <a:t> Sort (5)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828800" y="1524000"/>
            <a:ext cx="36234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arrayA</a:t>
            </a:r>
            <a:r>
              <a:rPr lang="en-US" sz="2800" dirty="0" smtClean="0"/>
              <a:t>[] = 1, 12, 33, 43</a:t>
            </a:r>
          </a:p>
          <a:p>
            <a:r>
              <a:rPr lang="en-US" sz="2800" dirty="0" err="1" smtClean="0"/>
              <a:t>arrayB</a:t>
            </a:r>
            <a:r>
              <a:rPr lang="en-US" sz="2800" dirty="0" smtClean="0"/>
              <a:t>[] </a:t>
            </a:r>
            <a:r>
              <a:rPr lang="en-US" sz="2800" dirty="0"/>
              <a:t>= </a:t>
            </a:r>
            <a:r>
              <a:rPr lang="en-US" sz="2800" dirty="0" smtClean="0"/>
              <a:t>2,   6,  19, 55 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828800" y="2837646"/>
            <a:ext cx="4718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Keep_min</a:t>
            </a:r>
            <a:r>
              <a:rPr lang="en-US" sz="2800" dirty="0"/>
              <a:t>(</a:t>
            </a:r>
            <a:r>
              <a:rPr lang="en-US" sz="2800" dirty="0" err="1"/>
              <a:t>arrayA</a:t>
            </a:r>
            <a:r>
              <a:rPr lang="en-US" sz="2800" dirty="0"/>
              <a:t>[], </a:t>
            </a:r>
            <a:r>
              <a:rPr lang="en-US" sz="2800" dirty="0" err="1"/>
              <a:t>arrayB</a:t>
            </a:r>
            <a:r>
              <a:rPr lang="en-US" sz="2800" dirty="0"/>
              <a:t>[], </a:t>
            </a:r>
            <a:r>
              <a:rPr lang="en-US" sz="2800" dirty="0" smtClean="0"/>
              <a:t>4)</a:t>
            </a:r>
            <a:endParaRPr 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854200" y="3843010"/>
            <a:ext cx="3126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arrayA</a:t>
            </a:r>
            <a:r>
              <a:rPr lang="en-US" sz="2800" dirty="0"/>
              <a:t>[] = 1, </a:t>
            </a:r>
            <a:r>
              <a:rPr lang="en-US" sz="2800" dirty="0" smtClean="0"/>
              <a:t>2</a:t>
            </a:r>
            <a:r>
              <a:rPr lang="en-US" sz="2800" dirty="0"/>
              <a:t>, 6</a:t>
            </a:r>
            <a:r>
              <a:rPr lang="en-US" sz="2800" dirty="0" smtClean="0"/>
              <a:t>, 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0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2700"/>
            <a:ext cx="8229600" cy="1143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Bitonic</a:t>
            </a:r>
            <a:r>
              <a:rPr lang="en-US" dirty="0" smtClean="0"/>
              <a:t> Sort (6)</a:t>
            </a:r>
            <a:endParaRPr lang="en-US" dirty="0"/>
          </a:p>
        </p:txBody>
      </p:sp>
      <p:sp>
        <p:nvSpPr>
          <p:cNvPr id="39" name="内容占位符 38"/>
          <p:cNvSpPr txBox="1">
            <a:spLocks noGrp="1"/>
          </p:cNvSpPr>
          <p:nvPr>
            <p:ph idx="1"/>
          </p:nvPr>
        </p:nvSpPr>
        <p:spPr>
          <a:xfrm>
            <a:off x="533400" y="8382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 smtClean="0"/>
              <a:t>Keep_max</a:t>
            </a:r>
            <a:r>
              <a:rPr lang="en-US" sz="2400" dirty="0" smtClean="0"/>
              <a:t>(</a:t>
            </a:r>
            <a:r>
              <a:rPr lang="en-US" sz="2400" dirty="0" err="1" smtClean="0"/>
              <a:t>arrayA</a:t>
            </a:r>
            <a:r>
              <a:rPr lang="en-US" sz="2400" dirty="0" smtClean="0"/>
              <a:t>[], </a:t>
            </a:r>
            <a:r>
              <a:rPr lang="en-US" sz="2400" dirty="0" err="1" smtClean="0"/>
              <a:t>arrayB</a:t>
            </a:r>
            <a:r>
              <a:rPr lang="en-US" sz="2400" dirty="0" smtClean="0"/>
              <a:t>[], size){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i; j </a:t>
            </a:r>
            <a:r>
              <a:rPr lang="en-US" sz="2000" dirty="0"/>
              <a:t>= </a:t>
            </a:r>
            <a:r>
              <a:rPr lang="en-US" sz="2000" dirty="0" smtClean="0"/>
              <a:t>size-1, </a:t>
            </a:r>
            <a:r>
              <a:rPr lang="en-US" sz="2000" dirty="0"/>
              <a:t>k = </a:t>
            </a:r>
            <a:r>
              <a:rPr lang="en-US" sz="2000" dirty="0" smtClean="0"/>
              <a:t>size-1; temp[];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for </a:t>
            </a:r>
            <a:r>
              <a:rPr lang="en-US" sz="2000" dirty="0"/>
              <a:t>(i = </a:t>
            </a:r>
            <a:r>
              <a:rPr lang="en-US" sz="2000" dirty="0" smtClean="0"/>
              <a:t>size-1; </a:t>
            </a:r>
            <a:r>
              <a:rPr lang="en-US" sz="2000" dirty="0"/>
              <a:t>i </a:t>
            </a:r>
            <a:r>
              <a:rPr lang="en-US" sz="2000" dirty="0" smtClean="0"/>
              <a:t>&gt;=0; i--){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if </a:t>
            </a:r>
            <a:r>
              <a:rPr lang="en-US" sz="2000" dirty="0"/>
              <a:t>(</a:t>
            </a:r>
            <a:r>
              <a:rPr lang="en-US" sz="2000" dirty="0" err="1" smtClean="0"/>
              <a:t>arrayA</a:t>
            </a:r>
            <a:r>
              <a:rPr lang="en-US" sz="2000" dirty="0" smtClean="0"/>
              <a:t>[j</a:t>
            </a:r>
            <a:r>
              <a:rPr lang="en-US" sz="2000" dirty="0"/>
              <a:t>] </a:t>
            </a:r>
            <a:r>
              <a:rPr lang="en-US" sz="2000" b="1" dirty="0" smtClean="0">
                <a:solidFill>
                  <a:srgbClr val="C00000"/>
                </a:solidFill>
              </a:rPr>
              <a:t>&gt;=</a:t>
            </a:r>
            <a:r>
              <a:rPr lang="en-US" sz="2000" dirty="0" smtClean="0"/>
              <a:t> </a:t>
            </a:r>
            <a:r>
              <a:rPr lang="en-US" sz="2000" dirty="0" err="1"/>
              <a:t>arrayB</a:t>
            </a:r>
            <a:r>
              <a:rPr lang="en-US" sz="2000" dirty="0" smtClean="0"/>
              <a:t>[k])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    temp[i</a:t>
            </a:r>
            <a:r>
              <a:rPr lang="en-US" sz="2000" dirty="0"/>
              <a:t>] = </a:t>
            </a:r>
            <a:r>
              <a:rPr lang="en-US" sz="2000" dirty="0" err="1" smtClean="0"/>
              <a:t>arrayA</a:t>
            </a:r>
            <a:r>
              <a:rPr lang="en-US" sz="2000" dirty="0" smtClean="0"/>
              <a:t>[j];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 j--;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}  else 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    temp[i</a:t>
            </a:r>
            <a:r>
              <a:rPr lang="en-US" sz="2000" dirty="0"/>
              <a:t>] = </a:t>
            </a:r>
            <a:r>
              <a:rPr lang="en-US" sz="2000" dirty="0" err="1" smtClean="0"/>
              <a:t>arrayB</a:t>
            </a:r>
            <a:r>
              <a:rPr lang="en-US" sz="2000" dirty="0" smtClean="0"/>
              <a:t>[k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en-US" sz="2000" dirty="0" smtClean="0"/>
              <a:t>	 	    k--;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for </a:t>
            </a:r>
            <a:r>
              <a:rPr lang="en-US" sz="2000" dirty="0"/>
              <a:t>(i = 0; i &lt; size</a:t>
            </a:r>
            <a:r>
              <a:rPr lang="en-US" sz="2000" dirty="0" smtClean="0"/>
              <a:t>; </a:t>
            </a:r>
            <a:r>
              <a:rPr lang="en-US" sz="2000" dirty="0"/>
              <a:t>i++)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arrayA</a:t>
            </a:r>
            <a:r>
              <a:rPr lang="en-US" sz="2000" dirty="0" smtClean="0"/>
              <a:t>[i</a:t>
            </a:r>
            <a:r>
              <a:rPr lang="en-US" sz="2000" dirty="0"/>
              <a:t>] = </a:t>
            </a:r>
            <a:r>
              <a:rPr lang="en-US" sz="2000" dirty="0" smtClean="0"/>
              <a:t>temp[i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5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2700"/>
            <a:ext cx="8229600" cy="1143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Bitonic</a:t>
            </a:r>
            <a:r>
              <a:rPr lang="en-US" dirty="0" smtClean="0"/>
              <a:t> Sort (7)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828800" y="1524000"/>
            <a:ext cx="36234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arrayA</a:t>
            </a:r>
            <a:r>
              <a:rPr lang="en-US" sz="2800" dirty="0" smtClean="0"/>
              <a:t>[] = 1, 12, 33, 43</a:t>
            </a:r>
          </a:p>
          <a:p>
            <a:r>
              <a:rPr lang="en-US" sz="2800" dirty="0" err="1" smtClean="0"/>
              <a:t>arrayB</a:t>
            </a:r>
            <a:r>
              <a:rPr lang="en-US" sz="2800" dirty="0" smtClean="0"/>
              <a:t>[] </a:t>
            </a:r>
            <a:r>
              <a:rPr lang="en-US" sz="2800" dirty="0"/>
              <a:t>= </a:t>
            </a:r>
            <a:r>
              <a:rPr lang="en-US" sz="2800" dirty="0" smtClean="0"/>
              <a:t>2,   6,  19, 55 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828800" y="2837646"/>
            <a:ext cx="4771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Keep_max</a:t>
            </a:r>
            <a:r>
              <a:rPr lang="en-US" sz="2800" dirty="0" smtClean="0"/>
              <a:t>(</a:t>
            </a:r>
            <a:r>
              <a:rPr lang="en-US" sz="2800" dirty="0" err="1" smtClean="0"/>
              <a:t>arrayA</a:t>
            </a:r>
            <a:r>
              <a:rPr lang="en-US" sz="2800" dirty="0"/>
              <a:t>[], </a:t>
            </a:r>
            <a:r>
              <a:rPr lang="en-US" sz="2800" dirty="0" err="1"/>
              <a:t>arrayB</a:t>
            </a:r>
            <a:r>
              <a:rPr lang="en-US" sz="2800" dirty="0"/>
              <a:t>[], </a:t>
            </a:r>
            <a:r>
              <a:rPr lang="en-US" sz="2800" dirty="0" smtClean="0"/>
              <a:t>4)</a:t>
            </a:r>
            <a:endParaRPr 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854200" y="3843010"/>
            <a:ext cx="3674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arrayA</a:t>
            </a:r>
            <a:r>
              <a:rPr lang="en-US" sz="2800" dirty="0"/>
              <a:t>[] = </a:t>
            </a:r>
            <a:r>
              <a:rPr lang="en-US" sz="2800" dirty="0" smtClean="0"/>
              <a:t>19, 33, 43, 55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066925"/>
            <a:ext cx="784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Questions?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b="1" dirty="0" smtClean="0"/>
              <a:t>Thank you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96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Proposal Template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Description of the implementation</a:t>
            </a:r>
          </a:p>
          <a:p>
            <a:pPr lvl="2"/>
            <a:r>
              <a:rPr lang="en-US" dirty="0" smtClean="0"/>
              <a:t>Algorithm/System description</a:t>
            </a:r>
          </a:p>
          <a:p>
            <a:pPr lvl="2"/>
            <a:r>
              <a:rPr lang="en-US" dirty="0" smtClean="0"/>
              <a:t>Programming Platform</a:t>
            </a:r>
          </a:p>
          <a:p>
            <a:pPr lvl="2"/>
            <a:r>
              <a:rPr lang="en-US" dirty="0" smtClean="0"/>
              <a:t>Baseline for comparison</a:t>
            </a:r>
          </a:p>
          <a:p>
            <a:pPr lvl="1"/>
            <a:r>
              <a:rPr lang="en-US" dirty="0" smtClean="0"/>
              <a:t>Evaluation/Criteria of Success</a:t>
            </a:r>
          </a:p>
          <a:p>
            <a:pPr lvl="2"/>
            <a:r>
              <a:rPr lang="en-US" dirty="0" smtClean="0"/>
              <a:t>Comparison against some baseline</a:t>
            </a:r>
          </a:p>
          <a:p>
            <a:pPr lvl="2"/>
            <a:r>
              <a:rPr lang="en-US" dirty="0" smtClean="0"/>
              <a:t>Scalability analysis</a:t>
            </a:r>
          </a:p>
          <a:p>
            <a:pPr lvl="2"/>
            <a:r>
              <a:rPr lang="en-US" dirty="0" smtClean="0"/>
              <a:t>Some other metric of success</a:t>
            </a:r>
          </a:p>
          <a:p>
            <a:r>
              <a:rPr lang="en-US" dirty="0" smtClean="0"/>
              <a:t>We will evaluate the proposals and give feedback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Ideas</a:t>
            </a:r>
          </a:p>
          <a:p>
            <a:pPr lvl="2"/>
            <a:r>
              <a:rPr lang="en-US" b="1" dirty="0" smtClean="0"/>
              <a:t>Research:</a:t>
            </a:r>
            <a:r>
              <a:rPr lang="en-US" dirty="0" smtClean="0"/>
              <a:t> Develop a new parallel algorithm for an existing technique </a:t>
            </a:r>
          </a:p>
          <a:p>
            <a:pPr lvl="2"/>
            <a:r>
              <a:rPr lang="en-US" b="1" dirty="0" smtClean="0"/>
              <a:t>Benchmarking:</a:t>
            </a:r>
            <a:r>
              <a:rPr lang="en-US" dirty="0" smtClean="0"/>
              <a:t> Implement already existing parallel techniques to benchmark/perform scalability analysis</a:t>
            </a:r>
          </a:p>
          <a:p>
            <a:pPr lvl="2"/>
            <a:r>
              <a:rPr lang="en-US" b="1" dirty="0" smtClean="0"/>
              <a:t>System Building:</a:t>
            </a:r>
            <a:r>
              <a:rPr lang="en-US" dirty="0" smtClean="0"/>
              <a:t> Build a system (HPC based) to perform some tasks (e.g. handwriting recognition, </a:t>
            </a:r>
            <a:r>
              <a:rPr lang="en-US" smtClean="0"/>
              <a:t>pattern classification)</a:t>
            </a:r>
            <a:endParaRPr lang="en-US" dirty="0" smtClean="0"/>
          </a:p>
          <a:p>
            <a:pPr lvl="2"/>
            <a:r>
              <a:rPr lang="en-US" dirty="0" smtClean="0"/>
              <a:t>…..</a:t>
            </a:r>
          </a:p>
          <a:p>
            <a:pPr lvl="2"/>
            <a:r>
              <a:rPr lang="en-US" dirty="0" smtClean="0"/>
              <a:t>Should not be something trivial e.g. parallelizing shortest path or all pair shortest path is not a good project idea.</a:t>
            </a:r>
          </a:p>
          <a:p>
            <a:pPr lvl="1"/>
            <a:r>
              <a:rPr lang="en-US" dirty="0" smtClean="0"/>
              <a:t>Size: Roughly about the size of 3 programming assignments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Project (4)</a:t>
            </a:r>
            <a:br>
              <a:rPr lang="en-US" dirty="0" smtClean="0"/>
            </a:br>
            <a:r>
              <a:rPr lang="en-US" dirty="0" smtClean="0"/>
              <a:t>Example: Research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buFont typeface="Arial" charset="0"/>
                  <a:buChar char="•"/>
                </a:pPr>
                <a:r>
                  <a:rPr lang="en-US" sz="2600" dirty="0" smtClean="0"/>
                  <a:t>Parallelization of the Louvain </a:t>
                </a:r>
                <a:r>
                  <a:rPr lang="en-US" sz="2600" dirty="0"/>
                  <a:t>Community Detection Algorithm For Large Scale Graphs</a:t>
                </a:r>
              </a:p>
              <a:p>
                <a:r>
                  <a:rPr lang="en-US" sz="2600" b="1" dirty="0" smtClean="0"/>
                  <a:t>Problem Definition: </a:t>
                </a:r>
                <a:r>
                  <a:rPr lang="en-US" sz="2600" dirty="0" smtClean="0"/>
                  <a:t>Given a graph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𝐺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𝑉</m:t>
                    </m:r>
                    <m:r>
                      <a:rPr lang="en-US" sz="2600" b="0" i="1" smtClean="0">
                        <a:latin typeface="Cambria Math"/>
                      </a:rPr>
                      <m:t>, </m:t>
                    </m:r>
                    <m:r>
                      <a:rPr lang="en-US" sz="2600" b="0" i="1" smtClean="0">
                        <a:latin typeface="Cambria Math"/>
                      </a:rPr>
                      <m:t>𝐸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identify subsets of vertices which are densely connected to each other</a:t>
                </a:r>
              </a:p>
              <a:p>
                <a:r>
                  <a:rPr lang="en-US" sz="2600" dirty="0" smtClean="0"/>
                  <a:t>Contributions</a:t>
                </a:r>
              </a:p>
              <a:p>
                <a:pPr lvl="1"/>
                <a:r>
                  <a:rPr lang="en-US" sz="2600" dirty="0" smtClean="0"/>
                  <a:t>Develop a parallelization technique for the problem</a:t>
                </a:r>
              </a:p>
              <a:p>
                <a:pPr lvl="1"/>
                <a:r>
                  <a:rPr lang="en-US" sz="2600" dirty="0"/>
                  <a:t>A</a:t>
                </a:r>
                <a:r>
                  <a:rPr lang="en-US" sz="2600" dirty="0" smtClean="0"/>
                  <a:t> hybrid MPI/</a:t>
                </a:r>
                <a:r>
                  <a:rPr lang="en-US" sz="2600" dirty="0" err="1" smtClean="0"/>
                  <a:t>OpenMP</a:t>
                </a:r>
                <a:r>
                  <a:rPr lang="en-US" sz="2600" dirty="0"/>
                  <a:t> </a:t>
                </a:r>
                <a:r>
                  <a:rPr lang="en-US" sz="2600" dirty="0" smtClean="0"/>
                  <a:t>implementation</a:t>
                </a:r>
              </a:p>
              <a:p>
                <a:pPr lvl="1"/>
                <a:r>
                  <a:rPr lang="en-US" sz="2600" dirty="0" smtClean="0"/>
                  <a:t>Comparison against serial baseline implementation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7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Project (5)</a:t>
            </a:r>
            <a:br>
              <a:rPr lang="en-US" dirty="0" smtClean="0"/>
            </a:br>
            <a:r>
              <a:rPr lang="en-US" dirty="0" smtClean="0"/>
              <a:t>Example: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Benchmarking parallel algorithms for short-range molecular dynamics</a:t>
            </a:r>
          </a:p>
          <a:p>
            <a:r>
              <a:rPr lang="en-US" b="1" dirty="0" smtClean="0"/>
              <a:t>Problem Definition: </a:t>
            </a:r>
            <a:r>
              <a:rPr lang="en-US" dirty="0" smtClean="0"/>
              <a:t>Compare existing parallel algorithms for Molecular Dynamics (simulating the properties of liquids, solids and molecules)</a:t>
            </a:r>
          </a:p>
          <a:p>
            <a:r>
              <a:rPr lang="en-US" dirty="0" smtClean="0"/>
              <a:t>Contributions:</a:t>
            </a:r>
          </a:p>
          <a:p>
            <a:pPr lvl="1"/>
            <a:r>
              <a:rPr lang="en-US" dirty="0" smtClean="0"/>
              <a:t>Implementation of 3 existing parallel algorithms </a:t>
            </a:r>
            <a:r>
              <a:rPr lang="en-US" dirty="0"/>
              <a:t>(discussed in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www.sciencedirect.com/science/article/pii/S002199918571039X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scalability analysis: Evaluate performance in terms of the problem 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Project (6)</a:t>
            </a:r>
            <a:br>
              <a:rPr lang="en-US" dirty="0" smtClean="0"/>
            </a:br>
            <a:r>
              <a:rPr lang="en-US" dirty="0" smtClean="0"/>
              <a:t>Example: System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a distributed regression tree based classifier</a:t>
            </a:r>
          </a:p>
          <a:p>
            <a:r>
              <a:rPr lang="en-US" b="1" dirty="0" smtClean="0"/>
              <a:t>Problem Definition: </a:t>
            </a:r>
            <a:r>
              <a:rPr lang="en-US" dirty="0" smtClean="0"/>
              <a:t>A system to perform regression tree based classification on very large datasets</a:t>
            </a:r>
            <a:endParaRPr lang="en-US" b="1" dirty="0" smtClean="0"/>
          </a:p>
          <a:p>
            <a:r>
              <a:rPr lang="en-US" dirty="0" smtClean="0"/>
              <a:t>Contributions:</a:t>
            </a:r>
          </a:p>
          <a:p>
            <a:pPr lvl="1"/>
            <a:r>
              <a:rPr lang="en-US" dirty="0" smtClean="0"/>
              <a:t>A work scheduling/data partitioning algorithm optimized for regression tree type data access pattern</a:t>
            </a:r>
          </a:p>
          <a:p>
            <a:pPr lvl="1"/>
            <a:r>
              <a:rPr lang="en-US" dirty="0" smtClean="0"/>
              <a:t>Implementation of a system which performs classification</a:t>
            </a:r>
          </a:p>
          <a:p>
            <a:pPr lvl="1"/>
            <a:r>
              <a:rPr lang="en-US" dirty="0" smtClean="0"/>
              <a:t>Performance evaluation of the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1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Submission: </a:t>
            </a:r>
          </a:p>
          <a:p>
            <a:pPr lvl="1"/>
            <a:r>
              <a:rPr lang="en-US" dirty="0" smtClean="0"/>
              <a:t>Provide all necessary items for the graders to run the project (program, datasets, README files, etc.)</a:t>
            </a:r>
          </a:p>
          <a:p>
            <a:pPr lvl="1"/>
            <a:r>
              <a:rPr lang="en-US" dirty="0" smtClean="0"/>
              <a:t>Project should run entirely on HPC</a:t>
            </a:r>
          </a:p>
          <a:p>
            <a:pPr lvl="2"/>
            <a:r>
              <a:rPr lang="en-US" dirty="0" smtClean="0"/>
              <a:t>E.g. for handwriting recognition, you should provide a set of images which contain handwritten characters as input dataset as part of the submission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most 4 students per team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zh-CN" sz="3200" dirty="0">
                <a:cs typeface="ＭＳ Ｐゴシック" charset="0"/>
              </a:rPr>
              <a:t>Present </a:t>
            </a:r>
            <a:r>
              <a:rPr lang="en-US" altLang="zh-CN" sz="3200" dirty="0" smtClean="0">
                <a:cs typeface="ＭＳ Ｐゴシック" charset="0"/>
              </a:rPr>
              <a:t>your idea </a:t>
            </a:r>
            <a:r>
              <a:rPr lang="en-US" altLang="zh-CN" sz="3200" dirty="0">
                <a:solidFill>
                  <a:srgbClr val="FF0000"/>
                </a:solidFill>
                <a:cs typeface="ＭＳ Ｐゴシック" charset="0"/>
              </a:rPr>
              <a:t>at discussion next week</a:t>
            </a:r>
            <a:r>
              <a:rPr lang="en-US" altLang="zh-CN" sz="3200" dirty="0" smtClean="0">
                <a:cs typeface="ＭＳ Ｐゴシック" charset="0"/>
              </a:rPr>
              <a:t>!</a:t>
            </a:r>
          </a:p>
          <a:p>
            <a:pPr lvl="1"/>
            <a:r>
              <a:rPr lang="en-US" dirty="0" smtClean="0"/>
              <a:t>Date: Feb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professor will be there to give feedback</a:t>
            </a:r>
            <a:endParaRPr lang="en-US" dirty="0"/>
          </a:p>
          <a:p>
            <a:r>
              <a:rPr lang="en-US" dirty="0" smtClean="0"/>
              <a:t>Submit a proposal (due date: </a:t>
            </a:r>
            <a:r>
              <a:rPr lang="en-US" dirty="0"/>
              <a:t>March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)</a:t>
            </a:r>
            <a:endParaRPr lang="en-US" dirty="0" smtClean="0"/>
          </a:p>
          <a:p>
            <a:r>
              <a:rPr lang="en-US" dirty="0" smtClean="0"/>
              <a:t>Presentation </a:t>
            </a:r>
            <a:r>
              <a:rPr lang="en-US" dirty="0" smtClean="0"/>
              <a:t>at the end of th</a:t>
            </a:r>
            <a:r>
              <a:rPr lang="en-US" dirty="0" smtClean="0"/>
              <a:t>e term</a:t>
            </a:r>
            <a:endParaRPr lang="en-US" dirty="0" smtClean="0"/>
          </a:p>
          <a:p>
            <a:r>
              <a:rPr lang="en-US" dirty="0" smtClean="0"/>
              <a:t>Project submission due date: April </a:t>
            </a:r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PAS2013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TAPAS2013</Template>
  <TotalTime>10547</TotalTime>
  <Words>917</Words>
  <Application>Microsoft Office PowerPoint</Application>
  <PresentationFormat>全屏显示(4:3)</PresentationFormat>
  <Paragraphs>259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ＭＳ Ｐゴシック</vt:lpstr>
      <vt:lpstr>宋体</vt:lpstr>
      <vt:lpstr>Arial</vt:lpstr>
      <vt:lpstr>Calibri</vt:lpstr>
      <vt:lpstr>Cambria Math</vt:lpstr>
      <vt:lpstr>TAPAS2013</vt:lpstr>
      <vt:lpstr>Viterbi_R1</vt:lpstr>
      <vt:lpstr>2_Office Theme</vt:lpstr>
      <vt:lpstr>PowerPoint 演示文稿</vt:lpstr>
      <vt:lpstr>Today’s topic</vt:lpstr>
      <vt:lpstr>Course Project (1)</vt:lpstr>
      <vt:lpstr>Course Project (2)</vt:lpstr>
      <vt:lpstr>Course Project (4) Example: Research</vt:lpstr>
      <vt:lpstr>Course Project (5) Example: Benchmarking</vt:lpstr>
      <vt:lpstr>Course Project (6) Example: System Building</vt:lpstr>
      <vt:lpstr>Course Project (7)</vt:lpstr>
      <vt:lpstr>Course Project (8)</vt:lpstr>
      <vt:lpstr>QuickSort (1)</vt:lpstr>
      <vt:lpstr>QuickSort (2)</vt:lpstr>
      <vt:lpstr>QuickSort (3)</vt:lpstr>
      <vt:lpstr>Partitioning</vt:lpstr>
      <vt:lpstr>Bitonic Sequence</vt:lpstr>
      <vt:lpstr>Bitonic Split (1)</vt:lpstr>
      <vt:lpstr>Bitonic Split (2)</vt:lpstr>
      <vt:lpstr>Bitonic Sort</vt:lpstr>
      <vt:lpstr>Parallel Bitonic Sort (1)</vt:lpstr>
      <vt:lpstr>Parallel Bitonic Sort (2)</vt:lpstr>
      <vt:lpstr>Parallel Bitonic Sort (3)</vt:lpstr>
      <vt:lpstr>Parallel Bitonic Sort (4)</vt:lpstr>
      <vt:lpstr>Parallel Bitonic Sort (5)</vt:lpstr>
      <vt:lpstr>Parallel Bitonic Sort (6)</vt:lpstr>
      <vt:lpstr>Parallel Bitonic Sort (7)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sanny</dc:creator>
  <cp:lastModifiedBy>ThinkPad</cp:lastModifiedBy>
  <cp:revision>1453</cp:revision>
  <dcterms:created xsi:type="dcterms:W3CDTF">2013-10-15T21:52:53Z</dcterms:created>
  <dcterms:modified xsi:type="dcterms:W3CDTF">2019-02-15T22:29:33Z</dcterms:modified>
</cp:coreProperties>
</file>