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395" r:id="rId2"/>
    <p:sldId id="393" r:id="rId3"/>
    <p:sldId id="415" r:id="rId4"/>
    <p:sldId id="416" r:id="rId5"/>
    <p:sldId id="425" r:id="rId6"/>
    <p:sldId id="417" r:id="rId7"/>
    <p:sldId id="418" r:id="rId8"/>
    <p:sldId id="419" r:id="rId9"/>
    <p:sldId id="437" r:id="rId10"/>
    <p:sldId id="421" r:id="rId11"/>
    <p:sldId id="422" r:id="rId12"/>
    <p:sldId id="423" r:id="rId13"/>
    <p:sldId id="438" r:id="rId14"/>
    <p:sldId id="427" r:id="rId15"/>
    <p:sldId id="439" r:id="rId16"/>
    <p:sldId id="441" r:id="rId17"/>
    <p:sldId id="440" r:id="rId18"/>
    <p:sldId id="436" r:id="rId19"/>
    <p:sldId id="430" r:id="rId20"/>
    <p:sldId id="431" r:id="rId21"/>
    <p:sldId id="432" r:id="rId22"/>
    <p:sldId id="433" r:id="rId23"/>
    <p:sldId id="434" r:id="rId24"/>
    <p:sldId id="435" r:id="rId25"/>
    <p:sldId id="414" r:id="rId2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/>
    <p:restoredTop sz="95897" autoAdjust="0"/>
  </p:normalViewPr>
  <p:slideViewPr>
    <p:cSldViewPr snapToGrid="0">
      <p:cViewPr>
        <p:scale>
          <a:sx n="103" d="100"/>
          <a:sy n="103" d="100"/>
        </p:scale>
        <p:origin x="1456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30876F3-F372-408B-B7B9-49B4B37327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97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TW" noProof="0" smtClean="0"/>
              <a:t>Textmasterformate durch Klicken bearbeiten</a:t>
            </a:r>
          </a:p>
          <a:p>
            <a:pPr lvl="1"/>
            <a:r>
              <a:rPr lang="de-DE" altLang="zh-TW" noProof="0" smtClean="0"/>
              <a:t>Zweite Ebene</a:t>
            </a:r>
          </a:p>
          <a:p>
            <a:pPr lvl="2"/>
            <a:r>
              <a:rPr lang="de-DE" altLang="zh-TW" noProof="0" smtClean="0"/>
              <a:t>Dritte Ebene</a:t>
            </a:r>
          </a:p>
          <a:p>
            <a:pPr lvl="3"/>
            <a:r>
              <a:rPr lang="de-DE" altLang="zh-TW" noProof="0" smtClean="0"/>
              <a:t>Vierte Ebene</a:t>
            </a:r>
          </a:p>
          <a:p>
            <a:pPr lvl="4"/>
            <a:r>
              <a:rPr lang="de-DE" altLang="zh-TW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D58391-3994-4216-9A9D-E7805AA8440D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29988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D6D721D-4F90-499E-9489-58D54D94085D}" type="slidenum">
              <a:rPr lang="de-DE" altLang="zh-TW">
                <a:ea typeface="新細明體" charset="-120"/>
              </a:rPr>
              <a:pPr>
                <a:spcBef>
                  <a:spcPct val="0"/>
                </a:spcBef>
              </a:pPr>
              <a:t>1</a:t>
            </a:fld>
            <a:endParaRPr lang="de-DE" altLang="zh-TW">
              <a:ea typeface="新細明體" charset="-120"/>
            </a:endParaRPr>
          </a:p>
        </p:txBody>
      </p:sp>
      <p:sp>
        <p:nvSpPr>
          <p:cNvPr id="17411" name="Rectangle 7"/>
          <p:cNvSpPr txBox="1">
            <a:spLocks noGrp="1" noChangeArrowheads="1"/>
          </p:cNvSpPr>
          <p:nvPr/>
        </p:nvSpPr>
        <p:spPr bwMode="auto">
          <a:xfrm>
            <a:off x="3887788" y="8834438"/>
            <a:ext cx="297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8D7503-E59E-4606-BB9B-45583BDBC1A0}" type="slidenum">
              <a:rPr lang="en-GB" altLang="zh-TW" sz="1300">
                <a:ea typeface="新細明體" charset="-12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GB" altLang="zh-TW" sz="1300">
              <a:ea typeface="新細明體" charset="-120"/>
            </a:endParaRPr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9788" cy="3487737"/>
          </a:xfrm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altLang="zh-TW" smtClean="0">
              <a:latin typeface="Arial" pitchFamily="34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43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896B94-A68A-4341-8AE5-8782682E6D58}" type="slidenum">
              <a:rPr kumimoji="1" lang="zh-CN" altLang="en-US">
                <a:ea typeface="新細明體" charset="-120"/>
              </a:rPr>
              <a:pPr>
                <a:spcBef>
                  <a:spcPct val="0"/>
                </a:spcBef>
              </a:pPr>
              <a:t>3</a:t>
            </a:fld>
            <a:endParaRPr kumimoji="1" lang="zh-CN" altLang="en-US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4535490"/>
            <a:ext cx="7485062" cy="1081087"/>
          </a:xfrm>
        </p:spPr>
        <p:txBody>
          <a:bodyPr anchor="b"/>
          <a:lstStyle>
            <a:lvl1pPr>
              <a:lnSpc>
                <a:spcPct val="110000"/>
              </a:lnSpc>
              <a:defRPr sz="26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03288" y="5605463"/>
            <a:ext cx="7510462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52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283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7" y="1001714"/>
            <a:ext cx="2130425" cy="4935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1001714"/>
            <a:ext cx="6242050" cy="4935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336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213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327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624014"/>
            <a:ext cx="4186238" cy="4313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5" y="1624014"/>
            <a:ext cx="4186237" cy="4313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019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769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509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05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91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877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060450"/>
            <a:ext cx="85248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TW" smtClean="0"/>
              <a:t>Textmasterformate durch Klicken bearbeiten</a:t>
            </a:r>
          </a:p>
          <a:p>
            <a:pPr lvl="1"/>
            <a:r>
              <a:rPr lang="de-DE" altLang="zh-TW" smtClean="0"/>
              <a:t>Zweite Ebene</a:t>
            </a:r>
          </a:p>
          <a:p>
            <a:pPr lvl="2"/>
            <a:r>
              <a:rPr lang="de-DE" altLang="zh-TW" smtClean="0"/>
              <a:t>Dritte Ebene</a:t>
            </a:r>
          </a:p>
          <a:p>
            <a:pPr lvl="3"/>
            <a:r>
              <a:rPr lang="de-DE" altLang="zh-TW" smtClean="0"/>
              <a:t>Vierte Ebene</a:t>
            </a:r>
          </a:p>
          <a:p>
            <a:pPr lvl="4"/>
            <a:r>
              <a:rPr lang="de-DE" altLang="zh-TW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noProof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114300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TW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zh-TW" sz="1000" smtClean="0">
                <a:ea typeface="新細明體" charset="-120"/>
              </a:rPr>
              <a:t>Page </a:t>
            </a:r>
            <a:r>
              <a:rPr lang="de-DE" altLang="zh-TW" sz="1000" smtClean="0">
                <a:ea typeface="新細明體" charset="-120"/>
                <a:sym typeface="Wingdings" pitchFamily="2" charset="2"/>
              </a:rPr>
              <a:t></a:t>
            </a:r>
            <a:r>
              <a:rPr lang="de-DE" altLang="zh-TW" sz="1000" smtClean="0">
                <a:ea typeface="新細明體" charset="-120"/>
              </a:rPr>
              <a:t> </a:t>
            </a:r>
            <a:fld id="{23D87989-0C0F-4007-B2ED-6259CB8F7C24}" type="slidenum">
              <a:rPr lang="de-DE" altLang="zh-TW" sz="1000" smtClean="0">
                <a:ea typeface="新細明體" charset="-120"/>
              </a:rPr>
              <a:pPr eaLnBrk="1" hangingPunct="1">
                <a:defRPr/>
              </a:pPr>
              <a:t>‹#›</a:t>
            </a:fld>
            <a:endParaRPr lang="de-DE" altLang="zh-TW" sz="1000" smtClean="0"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1600">
          <a:solidFill>
            <a:schemeClr val="tx1"/>
          </a:solidFill>
          <a:latin typeface="+mn-lt"/>
          <a:ea typeface="Arial" charset="0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Ø"/>
        <a:defRPr sz="1400">
          <a:solidFill>
            <a:schemeClr val="tx1"/>
          </a:solidFill>
          <a:latin typeface="+mn-lt"/>
          <a:ea typeface="Arial" charset="0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1200">
          <a:solidFill>
            <a:schemeClr val="tx1"/>
          </a:solidFill>
          <a:latin typeface="+mn-lt"/>
          <a:ea typeface="Arial" charset="0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5371476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bilgin.esme.org/BitsAndBytes/KalmanFilterforDummies" TargetMode="External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ymxiansen/p/5368547.html" TargetMode="Externa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ais.informatik.uni-freiburg.de/teaching/ws13/mapping/pdf/slam06-ukf-4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77825" y="2151063"/>
            <a:ext cx="8372475" cy="1573212"/>
          </a:xfrm>
        </p:spPr>
        <p:txBody>
          <a:bodyPr/>
          <a:lstStyle/>
          <a:p>
            <a:pPr algn="ctr"/>
            <a:r>
              <a:rPr lang="en-US" altLang="zh-TW" sz="3200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Investigation</a:t>
            </a:r>
            <a:r>
              <a:rPr lang="en-US" altLang="zh-TW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of Different </a:t>
            </a:r>
            <a:r>
              <a:rPr lang="en-US" altLang="zh-TW" sz="3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F</a:t>
            </a:r>
            <a:r>
              <a:rPr lang="en-US" altLang="zh-TW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ilters</a:t>
            </a:r>
            <a:br>
              <a:rPr lang="en-US" altLang="zh-TW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</a:br>
            <a:r>
              <a:rPr lang="en-US" altLang="zh-TW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Based on Gesture Recognition </a:t>
            </a:r>
            <a:r>
              <a:rPr lang="en-US" altLang="zh-TW" sz="3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</a:t>
            </a:r>
            <a:r>
              <a:rPr lang="en-US" altLang="zh-TW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ystem</a:t>
            </a:r>
            <a:br>
              <a:rPr lang="en-US" altLang="zh-TW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</a:br>
            <a:r>
              <a:rPr lang="en-US" altLang="zh-TW" sz="2400" noProof="1" smtClean="0">
                <a:ea typeface="ＭＳ Ｐゴシック" pitchFamily="34" charset="-128"/>
              </a:rPr>
              <a:t>ECE 251B 2017 Spring</a:t>
            </a: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765175" y="4224338"/>
            <a:ext cx="7510463" cy="2105025"/>
          </a:xfrm>
        </p:spPr>
        <p:txBody>
          <a:bodyPr/>
          <a:lstStyle/>
          <a:p>
            <a:pPr algn="ctr" eaLnBrk="1" hangingPunct="1"/>
            <a:r>
              <a:rPr lang="en-US" altLang="zh-TW" b="1" noProof="1" smtClean="0">
                <a:solidFill>
                  <a:srgbClr val="0070C0"/>
                </a:solidFill>
                <a:ea typeface="ＭＳ Ｐゴシック" pitchFamily="34" charset="-128"/>
              </a:rPr>
              <a:t>Chen Du, Wenjun Zhang, Jingyi Yang, Jingzhao Feng</a:t>
            </a:r>
            <a:endParaRPr lang="en-US" altLang="zh-TW" b="1" baseline="30000" noProof="1" smtClean="0">
              <a:solidFill>
                <a:srgbClr val="0070C0"/>
              </a:solidFill>
              <a:ea typeface="ＭＳ Ｐゴシック" pitchFamily="34" charset="-128"/>
            </a:endParaRPr>
          </a:p>
          <a:p>
            <a:pPr algn="ctr" eaLnBrk="1" hangingPunct="1"/>
            <a:r>
              <a:rPr lang="en-US" altLang="zh-TW" b="1" noProof="1" smtClean="0">
                <a:solidFill>
                  <a:srgbClr val="0070C0"/>
                </a:solidFill>
                <a:ea typeface="ＭＳ Ｐゴシック" pitchFamily="34" charset="-128"/>
              </a:rPr>
              <a:t>ECE Dept., University of California, San Diego</a:t>
            </a:r>
          </a:p>
          <a:p>
            <a:pPr algn="ctr" eaLnBrk="1" hangingPunct="1"/>
            <a:r>
              <a:rPr lang="en-US" altLang="zh-TW" b="1" noProof="1" smtClean="0">
                <a:solidFill>
                  <a:srgbClr val="0070C0"/>
                </a:solidFill>
                <a:ea typeface="ＭＳ Ｐゴシック" pitchFamily="34" charset="-128"/>
              </a:rPr>
              <a:t>5/28/2017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3"/>
          <p:cNvSpPr>
            <a:spLocks noChangeArrowheads="1"/>
          </p:cNvSpPr>
          <p:nvPr/>
        </p:nvSpPr>
        <p:spPr bwMode="auto">
          <a:xfrm>
            <a:off x="304800" y="130175"/>
            <a:ext cx="2941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600" b="1" dirty="0">
                <a:latin typeface="Times" charset="0"/>
              </a:rPr>
              <a:t>Particle Filter</a:t>
            </a:r>
            <a:endParaRPr kumimoji="1" lang="zh-CN" altLang="en-US" sz="3600" b="1" dirty="0">
              <a:latin typeface="Times" charset="0"/>
            </a:endParaRPr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304800" y="1247775"/>
            <a:ext cx="471487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Times" charset="0"/>
              </a:rPr>
              <a:t>Is there any other choice?</a:t>
            </a:r>
          </a:p>
          <a:p>
            <a:pPr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" charset="0"/>
              </a:rPr>
              <a:t>Ans</a:t>
            </a:r>
            <a:r>
              <a:rPr lang="en-US" altLang="zh-CN" dirty="0" smtClean="0">
                <a:solidFill>
                  <a:srgbClr val="FF0000"/>
                </a:solidFill>
                <a:latin typeface="Times" charset="0"/>
              </a:rPr>
              <a:t>: </a:t>
            </a:r>
            <a:r>
              <a:rPr lang="en-US" altLang="zh-CN" b="1" dirty="0" smtClean="0">
                <a:latin typeface="Times" charset="0"/>
              </a:rPr>
              <a:t>Yes, Particle Filter!</a:t>
            </a:r>
          </a:p>
          <a:p>
            <a:pPr eaLnBrk="1" hangingPunct="1">
              <a:lnSpc>
                <a:spcPct val="110000"/>
              </a:lnSpc>
              <a:spcAft>
                <a:spcPct val="0"/>
              </a:spcAft>
              <a:buNone/>
            </a:pPr>
            <a:endParaRPr lang="en-US" altLang="zh-CN" dirty="0">
              <a:latin typeface="Times" charset="0"/>
            </a:endParaRPr>
          </a:p>
          <a:p>
            <a:pPr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Times" charset="0"/>
              </a:rPr>
              <a:t>1. Particle </a:t>
            </a:r>
            <a:r>
              <a:rPr lang="en-US" altLang="zh-CN" dirty="0">
                <a:latin typeface="Times" charset="0"/>
              </a:rPr>
              <a:t>Filtering is an efficient method for estimating </a:t>
            </a:r>
            <a:r>
              <a:rPr lang="en-US" altLang="zh-CN" b="1" dirty="0">
                <a:latin typeface="Times" charset="0"/>
              </a:rPr>
              <a:t>unknown probability </a:t>
            </a:r>
            <a:r>
              <a:rPr lang="en-US" altLang="zh-CN" b="1" dirty="0" smtClean="0">
                <a:latin typeface="Times" charset="0"/>
              </a:rPr>
              <a:t>distribution</a:t>
            </a:r>
            <a:r>
              <a:rPr lang="en-US" altLang="zh-CN" dirty="0" smtClean="0">
                <a:latin typeface="Times" charset="0"/>
              </a:rPr>
              <a:t>. </a:t>
            </a:r>
            <a:r>
              <a:rPr lang="en-US" altLang="zh-CN" dirty="0">
                <a:latin typeface="Times" charset="0"/>
              </a:rPr>
              <a:t>I</a:t>
            </a:r>
            <a:r>
              <a:rPr lang="en-US" altLang="zh-CN" dirty="0" smtClean="0">
                <a:latin typeface="Times" charset="0"/>
              </a:rPr>
              <a:t>t </a:t>
            </a:r>
            <a:r>
              <a:rPr kumimoji="1" lang="en-US" altLang="zh-CN" dirty="0" smtClean="0">
                <a:latin typeface="Times" charset="0"/>
              </a:rPr>
              <a:t>can </a:t>
            </a:r>
            <a:r>
              <a:rPr kumimoji="1" lang="en-US" altLang="zh-CN" dirty="0">
                <a:latin typeface="Times" charset="0"/>
              </a:rPr>
              <a:t>be used in all kinds of models, regardless of linear or </a:t>
            </a:r>
            <a:r>
              <a:rPr kumimoji="1" lang="en-US" altLang="zh-CN" dirty="0" smtClean="0">
                <a:latin typeface="Times" charset="0"/>
              </a:rPr>
              <a:t>non-linear</a:t>
            </a:r>
          </a:p>
          <a:p>
            <a:pPr eaLnBrk="1" hangingPunct="1">
              <a:lnSpc>
                <a:spcPct val="110000"/>
              </a:lnSpc>
              <a:spcAft>
                <a:spcPct val="0"/>
              </a:spcAft>
              <a:buNone/>
            </a:pPr>
            <a:endParaRPr kumimoji="1" lang="en-US" altLang="zh-CN" dirty="0">
              <a:latin typeface="Times" charset="0"/>
            </a:endParaRPr>
          </a:p>
          <a:p>
            <a:pPr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Times" charset="0"/>
              </a:rPr>
              <a:t>2. Basic idea: any </a:t>
            </a:r>
            <a:r>
              <a:rPr lang="en-US" altLang="zh-CN" dirty="0">
                <a:latin typeface="Times" charset="0"/>
              </a:rPr>
              <a:t>distribution can be represented as a weighted particle set, consisting of pairs </a:t>
            </a:r>
            <a:r>
              <a:rPr lang="en-US" altLang="zh-CN" dirty="0" smtClean="0">
                <a:latin typeface="Times" charset="0"/>
              </a:rPr>
              <a:t>&lt;</a:t>
            </a:r>
            <a:r>
              <a:rPr lang="en-US" altLang="zh-CN" dirty="0" err="1" smtClean="0">
                <a:latin typeface="Times" charset="0"/>
              </a:rPr>
              <a:t>x</a:t>
            </a:r>
            <a:r>
              <a:rPr lang="en-US" altLang="zh-CN" baseline="-25000" dirty="0" err="1" smtClean="0">
                <a:latin typeface="Times" charset="0"/>
              </a:rPr>
              <a:t>k</a:t>
            </a:r>
            <a:r>
              <a:rPr lang="en-US" altLang="zh-CN" baseline="30000" dirty="0" smtClean="0">
                <a:latin typeface="Times" charset="0"/>
              </a:rPr>
              <a:t>(</a:t>
            </a:r>
            <a:r>
              <a:rPr lang="en-US" altLang="zh-CN" baseline="30000" dirty="0" err="1" smtClean="0">
                <a:latin typeface="Times" charset="0"/>
              </a:rPr>
              <a:t>i</a:t>
            </a:r>
            <a:r>
              <a:rPr lang="en-US" altLang="zh-CN" baseline="30000" dirty="0">
                <a:latin typeface="Times" charset="0"/>
              </a:rPr>
              <a:t>)</a:t>
            </a:r>
            <a:r>
              <a:rPr lang="en-US" altLang="zh-CN" dirty="0">
                <a:latin typeface="Times" charset="0"/>
              </a:rPr>
              <a:t>, </a:t>
            </a:r>
            <a:r>
              <a:rPr lang="en-US" altLang="zh-CN" dirty="0" err="1">
                <a:latin typeface="Times" charset="0"/>
              </a:rPr>
              <a:t>w</a:t>
            </a:r>
            <a:r>
              <a:rPr lang="en-US" altLang="zh-CN" baseline="-25000" dirty="0" err="1">
                <a:latin typeface="Times" charset="0"/>
              </a:rPr>
              <a:t>k</a:t>
            </a:r>
            <a:r>
              <a:rPr lang="en-US" altLang="zh-CN" baseline="30000" dirty="0">
                <a:latin typeface="Times" charset="0"/>
              </a:rPr>
              <a:t>(</a:t>
            </a:r>
            <a:r>
              <a:rPr lang="en-US" altLang="zh-CN" baseline="30000" dirty="0" err="1">
                <a:latin typeface="Times" charset="0"/>
              </a:rPr>
              <a:t>i</a:t>
            </a:r>
            <a:r>
              <a:rPr lang="en-US" altLang="zh-CN" baseline="30000" dirty="0">
                <a:latin typeface="Times" charset="0"/>
              </a:rPr>
              <a:t>)</a:t>
            </a:r>
            <a:r>
              <a:rPr lang="en-US" altLang="zh-CN" dirty="0">
                <a:latin typeface="Times" charset="0"/>
              </a:rPr>
              <a:t>&gt;, where </a:t>
            </a:r>
            <a:r>
              <a:rPr lang="en-US" altLang="zh-CN" dirty="0" err="1">
                <a:latin typeface="Times" charset="0"/>
              </a:rPr>
              <a:t>x</a:t>
            </a:r>
            <a:r>
              <a:rPr lang="en-US" altLang="zh-CN" baseline="-25000" dirty="0" err="1">
                <a:latin typeface="Times" charset="0"/>
              </a:rPr>
              <a:t>k</a:t>
            </a:r>
            <a:r>
              <a:rPr lang="en-US" altLang="zh-CN" baseline="30000" dirty="0">
                <a:latin typeface="Times" charset="0"/>
              </a:rPr>
              <a:t>(</a:t>
            </a:r>
            <a:r>
              <a:rPr lang="en-US" altLang="zh-CN" baseline="30000" dirty="0" err="1">
                <a:latin typeface="Times" charset="0"/>
              </a:rPr>
              <a:t>i</a:t>
            </a:r>
            <a:r>
              <a:rPr lang="en-US" altLang="zh-CN" baseline="30000" dirty="0">
                <a:latin typeface="Times" charset="0"/>
              </a:rPr>
              <a:t>)</a:t>
            </a:r>
            <a:r>
              <a:rPr lang="en-US" altLang="zh-CN" dirty="0">
                <a:latin typeface="Times" charset="0"/>
              </a:rPr>
              <a:t> is a possible value of the system state and </a:t>
            </a:r>
            <a:r>
              <a:rPr lang="en-US" altLang="zh-CN" dirty="0" err="1">
                <a:latin typeface="Times" charset="0"/>
              </a:rPr>
              <a:t>w</a:t>
            </a:r>
            <a:r>
              <a:rPr lang="en-US" altLang="zh-CN" baseline="-25000" dirty="0" err="1">
                <a:latin typeface="Times" charset="0"/>
              </a:rPr>
              <a:t>k</a:t>
            </a:r>
            <a:r>
              <a:rPr lang="en-US" altLang="zh-CN" baseline="30000" dirty="0">
                <a:latin typeface="Times" charset="0"/>
              </a:rPr>
              <a:t>(</a:t>
            </a:r>
            <a:r>
              <a:rPr lang="en-US" altLang="zh-CN" baseline="30000" dirty="0" err="1">
                <a:latin typeface="Times" charset="0"/>
              </a:rPr>
              <a:t>i</a:t>
            </a:r>
            <a:r>
              <a:rPr lang="en-US" altLang="zh-CN" baseline="30000" dirty="0">
                <a:latin typeface="Times" charset="0"/>
              </a:rPr>
              <a:t>)</a:t>
            </a:r>
            <a:r>
              <a:rPr lang="en-US" altLang="zh-CN" dirty="0">
                <a:latin typeface="Times" charset="0"/>
              </a:rPr>
              <a:t> is its </a:t>
            </a:r>
            <a:r>
              <a:rPr lang="en-US" altLang="zh-CN" b="1" dirty="0">
                <a:latin typeface="Times" charset="0"/>
              </a:rPr>
              <a:t>plausibility</a:t>
            </a:r>
            <a:r>
              <a:rPr lang="en-US" altLang="zh-CN" dirty="0">
                <a:latin typeface="Times" charset="0"/>
              </a:rPr>
              <a:t>.</a:t>
            </a:r>
            <a:r>
              <a:rPr lang="zh-CN" altLang="zh-CN" dirty="0">
                <a:latin typeface="Times" charset="0"/>
              </a:rPr>
              <a:t> </a:t>
            </a:r>
            <a:endParaRPr kumimoji="1" lang="zh-CN" altLang="en-US" dirty="0">
              <a:latin typeface="Times" charset="0"/>
            </a:endParaRPr>
          </a:p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endParaRPr kumimoji="1" lang="zh-CN" altLang="en-US" dirty="0">
              <a:latin typeface="Times" charset="0"/>
            </a:endParaRPr>
          </a:p>
        </p:txBody>
      </p:sp>
      <p:sp>
        <p:nvSpPr>
          <p:cNvPr id="11272" name="文本框 1"/>
          <p:cNvSpPr txBox="1">
            <a:spLocks noChangeArrowheads="1"/>
          </p:cNvSpPr>
          <p:nvPr/>
        </p:nvSpPr>
        <p:spPr bwMode="auto">
          <a:xfrm>
            <a:off x="8674100" y="956847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kumimoji="1" lang="en-US" altLang="zh-CN" sz="1600" dirty="0" smtClean="0">
                <a:latin typeface="Times" charset="0"/>
                <a:ea typeface="宋体" pitchFamily="2" charset="-122"/>
              </a:rPr>
              <a:t>[7]</a:t>
            </a:r>
            <a:endParaRPr kumimoji="1" lang="zh-CN" altLang="en-US" sz="1600" dirty="0">
              <a:latin typeface="Times" charset="0"/>
              <a:ea typeface="宋体" pitchFamily="2" charset="-122"/>
            </a:endParaRPr>
          </a:p>
        </p:txBody>
      </p:sp>
      <p:sp>
        <p:nvSpPr>
          <p:cNvPr id="11273" name="文本框 5"/>
          <p:cNvSpPr txBox="1">
            <a:spLocks noChangeArrowheads="1"/>
          </p:cNvSpPr>
          <p:nvPr/>
        </p:nvSpPr>
        <p:spPr bwMode="auto">
          <a:xfrm>
            <a:off x="882650" y="6362700"/>
            <a:ext cx="733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 smtClean="0">
                <a:latin typeface="Times" charset="0"/>
              </a:rPr>
              <a:t>[7] </a:t>
            </a:r>
            <a:r>
              <a:rPr kumimoji="1" lang="en-US" altLang="zh-CN" sz="1000" dirty="0" err="1">
                <a:latin typeface="Times" charset="0"/>
              </a:rPr>
              <a:t>Botond</a:t>
            </a:r>
            <a:r>
              <a:rPr kumimoji="1" lang="en-US" altLang="zh-CN" sz="1000" dirty="0">
                <a:latin typeface="Times" charset="0"/>
              </a:rPr>
              <a:t> A. </a:t>
            </a:r>
            <a:r>
              <a:rPr kumimoji="1" lang="en-US" altLang="zh-CN" sz="1000" dirty="0" err="1">
                <a:latin typeface="Times" charset="0"/>
              </a:rPr>
              <a:t>Bocsi</a:t>
            </a:r>
            <a:r>
              <a:rPr kumimoji="1" lang="en-US" altLang="zh-CN" sz="1000" dirty="0">
                <a:latin typeface="Times" charset="0"/>
              </a:rPr>
              <a:t>, </a:t>
            </a:r>
            <a:r>
              <a:rPr kumimoji="1" lang="en-US" altLang="zh-CN" sz="1000" dirty="0" err="1">
                <a:latin typeface="Times" charset="0"/>
              </a:rPr>
              <a:t>Lehel</a:t>
            </a:r>
            <a:r>
              <a:rPr kumimoji="1" lang="en-US" altLang="zh-CN" sz="1000" dirty="0">
                <a:latin typeface="Times" charset="0"/>
              </a:rPr>
              <a:t> </a:t>
            </a:r>
            <a:r>
              <a:rPr kumimoji="1" lang="en-US" altLang="zh-CN" sz="1000" dirty="0" err="1">
                <a:latin typeface="Times" charset="0"/>
              </a:rPr>
              <a:t>Csato</a:t>
            </a:r>
            <a:r>
              <a:rPr kumimoji="1" lang="en-US" altLang="zh-CN" sz="1000" dirty="0">
                <a:latin typeface="Times" charset="0"/>
              </a:rPr>
              <a:t>,  “Visual Tracking with filtering algorithms”, 2008 4</a:t>
            </a:r>
            <a:r>
              <a:rPr kumimoji="1" lang="en-US" altLang="zh-CN" sz="1000" baseline="30000" dirty="0">
                <a:latin typeface="Times" charset="0"/>
              </a:rPr>
              <a:t>th</a:t>
            </a:r>
            <a:r>
              <a:rPr kumimoji="1" lang="en-US" altLang="zh-CN" sz="1000" dirty="0">
                <a:latin typeface="Times" charset="0"/>
              </a:rPr>
              <a:t> International Conference on Intelligent Computer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>
                <a:latin typeface="Times" charset="0"/>
              </a:rPr>
              <a:t>      Communication and Processing,  pages:269-274, 2008</a:t>
            </a:r>
            <a:endParaRPr kumimoji="1" lang="zh-CN" altLang="en-US" sz="1000" dirty="0">
              <a:latin typeface="Times" charset="0"/>
            </a:endParaRPr>
          </a:p>
        </p:txBody>
      </p:sp>
      <p:pic>
        <p:nvPicPr>
          <p:cNvPr id="2" name="Picture 1" descr="Parti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1082675"/>
            <a:ext cx="3821912" cy="5180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790700"/>
            <a:ext cx="666115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254000" y="125413"/>
            <a:ext cx="6113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600" b="1" dirty="0">
                <a:latin typeface="Times" charset="0"/>
              </a:rPr>
              <a:t>Particle </a:t>
            </a:r>
            <a:r>
              <a:rPr kumimoji="1" lang="en-US" altLang="zh-CN" sz="3600" b="1" dirty="0" smtClean="0">
                <a:latin typeface="Times" charset="0"/>
              </a:rPr>
              <a:t>Filter (Cont.)</a:t>
            </a:r>
            <a:endParaRPr kumimoji="1" lang="zh-CN" altLang="en-US" sz="3600" b="1" dirty="0">
              <a:latin typeface="Times" charset="0"/>
            </a:endParaRPr>
          </a:p>
        </p:txBody>
      </p:sp>
      <p:sp>
        <p:nvSpPr>
          <p:cNvPr id="12291" name="文本框 1"/>
          <p:cNvSpPr txBox="1">
            <a:spLocks noChangeArrowheads="1"/>
          </p:cNvSpPr>
          <p:nvPr/>
        </p:nvSpPr>
        <p:spPr bwMode="auto">
          <a:xfrm>
            <a:off x="147956" y="1082675"/>
            <a:ext cx="8907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dirty="0">
                <a:latin typeface="Times" charset="0"/>
              </a:rPr>
              <a:t>We assign a number of dogs to find the target. Dogs play the role of </a:t>
            </a:r>
            <a:r>
              <a:rPr lang="en-US" altLang="zh-CN" dirty="0" smtClean="0">
                <a:latin typeface="Times" charset="0"/>
              </a:rPr>
              <a:t>particles </a:t>
            </a:r>
            <a:r>
              <a:rPr lang="en-US" altLang="zh-CN" dirty="0">
                <a:latin typeface="Times" charset="0"/>
              </a:rPr>
              <a:t>in this </a:t>
            </a:r>
            <a:r>
              <a:rPr lang="en-US" altLang="zh-CN" dirty="0" smtClean="0">
                <a:latin typeface="Times" charset="0"/>
              </a:rPr>
              <a:t>example. 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</a:rPr>
              <a:t>The</a:t>
            </a:r>
            <a:r>
              <a:rPr lang="en-US" altLang="zh-CN" dirty="0" smtClean="0">
                <a:solidFill>
                  <a:srgbClr val="FF0000"/>
                </a:solidFill>
                <a:latin typeface="Time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" charset="0"/>
              </a:rPr>
              <a:t>m</a:t>
            </a:r>
            <a:r>
              <a:rPr lang="en-US" altLang="zh-CN" b="1" dirty="0" smtClean="0">
                <a:solidFill>
                  <a:srgbClr val="FF0000"/>
                </a:solidFill>
                <a:latin typeface="Times" charset="0"/>
              </a:rPr>
              <a:t>ore dogs</a:t>
            </a:r>
            <a:r>
              <a:rPr lang="en-US" altLang="zh-CN" b="1" dirty="0" smtClean="0">
                <a:latin typeface="Times" charset="0"/>
              </a:rPr>
              <a:t>, the better performance and higher computation load.</a:t>
            </a:r>
            <a:endParaRPr kumimoji="1" lang="zh-CN" altLang="en-US" b="1" dirty="0">
              <a:latin typeface="Times" charset="0"/>
            </a:endParaRPr>
          </a:p>
        </p:txBody>
      </p:sp>
      <p:sp>
        <p:nvSpPr>
          <p:cNvPr id="12292" name="文本框 4"/>
          <p:cNvSpPr txBox="1">
            <a:spLocks noChangeArrowheads="1"/>
          </p:cNvSpPr>
          <p:nvPr/>
        </p:nvSpPr>
        <p:spPr bwMode="auto">
          <a:xfrm>
            <a:off x="8718884" y="1131991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[8]</a:t>
            </a:r>
            <a:endParaRPr kumimoji="1" lang="zh-CN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293" name="文本框 5"/>
          <p:cNvSpPr txBox="1">
            <a:spLocks noChangeArrowheads="1"/>
          </p:cNvSpPr>
          <p:nvPr/>
        </p:nvSpPr>
        <p:spPr bwMode="auto">
          <a:xfrm>
            <a:off x="979488" y="6356350"/>
            <a:ext cx="69167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 smtClean="0">
                <a:latin typeface="Times" charset="0"/>
              </a:rPr>
              <a:t>[8] </a:t>
            </a:r>
            <a:r>
              <a:rPr kumimoji="1" lang="en-US" altLang="zh-CN" sz="1000" dirty="0" err="1">
                <a:latin typeface="Times" charset="0"/>
              </a:rPr>
              <a:t>Qinqin</a:t>
            </a:r>
            <a:r>
              <a:rPr kumimoji="1" lang="en-US" altLang="zh-CN" sz="1000" dirty="0">
                <a:latin typeface="Times" charset="0"/>
              </a:rPr>
              <a:t> </a:t>
            </a:r>
            <a:r>
              <a:rPr kumimoji="1" lang="en-US" altLang="zh-CN" sz="1000" dirty="0" err="1">
                <a:latin typeface="Times" charset="0"/>
              </a:rPr>
              <a:t>Zijin</a:t>
            </a:r>
            <a:r>
              <a:rPr kumimoji="1" lang="en-US" altLang="zh-CN" sz="1000" dirty="0">
                <a:latin typeface="Times" charset="0"/>
              </a:rPr>
              <a:t>, “How to Understand Particle Filter from Practical Scene”, </a:t>
            </a:r>
            <a:r>
              <a:rPr kumimoji="1" lang="en-US" altLang="zh-CN" sz="1000" dirty="0">
                <a:latin typeface="Times" charset="0"/>
                <a:hlinkClick r:id="rId3"/>
              </a:rPr>
              <a:t>https://www.zhihu.com/question/25371476</a:t>
            </a:r>
            <a:r>
              <a:rPr kumimoji="1" lang="en-US" altLang="zh-CN" sz="1000" dirty="0">
                <a:latin typeface="Times" charset="0"/>
              </a:rPr>
              <a:t>,  Oct. 2014</a:t>
            </a:r>
            <a:endParaRPr kumimoji="1" lang="zh-CN" altLang="en-US" sz="1000" dirty="0">
              <a:latin typeface="Time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085229" y="5699180"/>
                <a:ext cx="5118389" cy="40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Target’s coordinate =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solidFill>
                          <a:schemeClr val="bg1"/>
                        </a:solidFill>
                        <a:latin typeface="Cambria Math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kumimoji="1" lang="is-IS" altLang="zh-CN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,  </m:t>
                    </m:r>
                    <m:nary>
                      <m:naryPr>
                        <m:chr m:val="∑"/>
                        <m:ctrlPr>
                          <a:rPr kumimoji="1" lang="is-I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229" y="5699180"/>
                <a:ext cx="5118389" cy="401072"/>
              </a:xfrm>
              <a:prstGeom prst="rect">
                <a:avLst/>
              </a:prstGeom>
              <a:blipFill rotWithShape="0">
                <a:blip r:embed="rId4"/>
                <a:stretch>
                  <a:fillRect l="-1190" t="-121212" b="-18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Times"/>
                <a:ea typeface="ＭＳ Ｐゴシック" pitchFamily="34" charset="-128"/>
                <a:cs typeface="Times"/>
              </a:rPr>
              <a:t>Comparison</a:t>
            </a:r>
            <a:endParaRPr lang="en-US" altLang="en-US" sz="3600" dirty="0" smtClean="0">
              <a:latin typeface="Times"/>
              <a:ea typeface="ＭＳ Ｐゴシック" pitchFamily="34" charset="-128"/>
              <a:cs typeface="Time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164160"/>
              </p:ext>
            </p:extLst>
          </p:nvPr>
        </p:nvGraphicFramePr>
        <p:xfrm>
          <a:off x="241300" y="1109663"/>
          <a:ext cx="8710613" cy="4881562"/>
        </p:xfrm>
        <a:graphic>
          <a:graphicData uri="http://schemas.openxmlformats.org/drawingml/2006/table">
            <a:tbl>
              <a:tblPr/>
              <a:tblGrid>
                <a:gridCol w="1009650"/>
                <a:gridCol w="3216275"/>
                <a:gridCol w="4484688"/>
              </a:tblGrid>
              <a:tr h="350885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Pros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</a:t>
                      </a: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855777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KF</a:t>
                      </a: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Works well for linear model.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Relatively easy to apply.</a:t>
                      </a: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  <a:cs typeface="Arial" pitchFamily="34" charset="0"/>
                        </a:rPr>
                        <a:t>Essentially unsuitable for non-linear model.</a:t>
                      </a: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3011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EKF</a:t>
                      </a: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Approximates non-linear model.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cs typeface="Arial" pitchFamily="34" charset="0"/>
                      </a:endParaRP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  <a:cs typeface="Arial" pitchFamily="34" charset="0"/>
                        </a:rPr>
                        <a:t>Precision decreases for highly non-linear model.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  <a:cs typeface="Arial" pitchFamily="34" charset="0"/>
                        </a:rPr>
                        <a:t>Sometimes hard to compute the Jacobian matrices.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4881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UKF</a:t>
                      </a: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1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More accurate approximation to non-linear model.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1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No </a:t>
                      </a:r>
                      <a:r>
                        <a:rPr kumimoji="1" lang="en-US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Jacobian</a:t>
                      </a:r>
                      <a:r>
                        <a:rPr kumimoji="1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Arial" pitchFamily="34" charset="0"/>
                        </a:rPr>
                        <a:t> matrices needed.</a:t>
                      </a: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  <a:cs typeface="Arial" pitchFamily="34" charset="0"/>
                        </a:rPr>
                        <a:t>Performance depends on Gaussian distribution.</a:t>
                      </a: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7008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Particle</a:t>
                      </a: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  <a:cs typeface="Arial" pitchFamily="34" charset="0"/>
                        </a:rPr>
                        <a:t>Easy to implement for colored-videos.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  <a:cs typeface="Arial" pitchFamily="34" charset="0"/>
                        </a:rPr>
                        <a:t>Works for both linear &amp; non-linear models.</a:t>
                      </a:r>
                      <a:endParaRPr kumimoji="1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4000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defRPr>
                      </a:lvl1pPr>
                      <a:lvl2pPr marL="742950" indent="-285750">
                        <a:spcAft>
                          <a:spcPct val="4000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Aft>
                          <a:spcPct val="4000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Aft>
                          <a:spcPct val="40000"/>
                        </a:spcAft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  <a:cs typeface="Arial" pitchFamily="34" charset="0"/>
                        </a:rPr>
                        <a:t>Cannot work for gray-scale video.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  <a:cs typeface="Arial" pitchFamily="34" charset="0"/>
                        </a:rPr>
                        <a:t>Precision decreases for low-light and occluded objects.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  <a:cs typeface="Arial" pitchFamily="34" charset="0"/>
                        </a:rPr>
                        <a:t>Requires sufficient amount of particles, high computation load for large-size video.</a:t>
                      </a:r>
                    </a:p>
                  </a:txBody>
                  <a:tcPr marL="91441" marR="91441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Gesture Recognition</a:t>
            </a:r>
          </a:p>
        </p:txBody>
      </p:sp>
      <p:pic>
        <p:nvPicPr>
          <p:cNvPr id="1034" name="ShockwaveFlash1"/>
          <p:cNvPicPr preferRelativeResize="0">
            <a:picLocks noChangeAspect="1" noChangeArrowheads="1" noChangeShapeType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95350"/>
            <a:ext cx="3341688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4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Times"/>
                <a:ea typeface="ＭＳ Ｐゴシック" pitchFamily="34" charset="-128"/>
                <a:cs typeface="Times"/>
              </a:rPr>
              <a:t>S</a:t>
            </a:r>
            <a:r>
              <a:rPr lang="en-US" altLang="zh-CN" sz="3600" dirty="0" smtClean="0">
                <a:latin typeface="Times"/>
                <a:ea typeface="ＭＳ Ｐゴシック" pitchFamily="34" charset="-128"/>
                <a:cs typeface="Times"/>
              </a:rPr>
              <a:t>ystem Diagram</a:t>
            </a:r>
            <a:endParaRPr lang="en-US" altLang="en-US" sz="3600" dirty="0" smtClean="0">
              <a:latin typeface="Times"/>
              <a:ea typeface="ＭＳ Ｐゴシック" pitchFamily="34" charset="-128"/>
              <a:cs typeface="Times"/>
            </a:endParaRPr>
          </a:p>
        </p:txBody>
      </p:sp>
      <p:pic>
        <p:nvPicPr>
          <p:cNvPr id="5124" name="Picture 4" descr="C:\Users\SakuyasPad\Desktop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272020"/>
            <a:ext cx="85915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7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KF vs. EKF vs. UKF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724" y="5895975"/>
            <a:ext cx="180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" panose="02020603050405020304" pitchFamily="18" charset="0"/>
                <a:cs typeface="Times" panose="02020603050405020304" pitchFamily="18" charset="0"/>
              </a:rPr>
              <a:t>Kalman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Filter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3093" y="5895975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Extended </a:t>
            </a:r>
            <a:r>
              <a:rPr lang="en-US" dirty="0" err="1" smtClean="0">
                <a:latin typeface="Times" panose="02020603050405020304" pitchFamily="18" charset="0"/>
                <a:cs typeface="Times" panose="02020603050405020304" pitchFamily="18" charset="0"/>
              </a:rPr>
              <a:t>Kalman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Filter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2031" y="5895975"/>
            <a:ext cx="296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Unscented </a:t>
            </a:r>
            <a:r>
              <a:rPr lang="en-US" dirty="0" err="1" smtClean="0">
                <a:latin typeface="Times" panose="02020603050405020304" pitchFamily="18" charset="0"/>
                <a:cs typeface="Times" panose="02020603050405020304" pitchFamily="18" charset="0"/>
              </a:rPr>
              <a:t>Kalman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Filter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096" name="ShockwaveFlash1"/>
          <p:cNvPicPr preferRelativeResize="0">
            <a:picLocks noChangeAspect="1" noChangeArrowheads="1" noChangeShapeType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952500"/>
            <a:ext cx="270827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7" name="ShockwaveFlash2"/>
          <p:cNvPicPr preferRelativeResize="0">
            <a:picLocks noChangeAspect="1" noChangeArrowheads="1" noChangeShapeType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971550"/>
            <a:ext cx="26971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8" name="ShockwaveFlash3"/>
          <p:cNvPicPr preferRelativeResize="0">
            <a:picLocks noChangeAspect="1" noChangeArrowheads="1" noChangeShapeType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971550"/>
            <a:ext cx="2690813" cy="479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6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Particle filter – 50 vs. 500 vs. 5000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724" y="5895975"/>
            <a:ext cx="180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Particle-50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3093" y="5895975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Particle-500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2031" y="5895975"/>
            <a:ext cx="296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Particle-5000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120" name="ShockwaveFlash1"/>
          <p:cNvPicPr preferRelativeResize="0">
            <a:picLocks noChangeAspect="1" noChangeArrowheads="1" noChangeShapeType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182688"/>
            <a:ext cx="25241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21" name="ShockwaveFlash2"/>
          <p:cNvPicPr preferRelativeResize="0">
            <a:picLocks noChangeAspect="1" noChangeArrowheads="1" noChangeShapeType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185863"/>
            <a:ext cx="2516187" cy="44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22" name="ShockwaveFlash3"/>
          <p:cNvPicPr preferRelativeResize="0">
            <a:picLocks noChangeAspect="1" noChangeArrowheads="1" noChangeShapeType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1174750"/>
            <a:ext cx="2522537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6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Experiment Design</a:t>
            </a:r>
            <a:endParaRPr lang="en-US" altLang="en-US" sz="3600" dirty="0" smtClean="0">
              <a:latin typeface="Times" panose="02020603050405020304" pitchFamily="18" charset="0"/>
              <a:ea typeface="ＭＳ Ｐゴシック" pitchFamily="34" charset="-128"/>
              <a:cs typeface="Times" panose="02020603050405020304" pitchFamily="18" charset="0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541556"/>
              </p:ext>
            </p:extLst>
          </p:nvPr>
        </p:nvGraphicFramePr>
        <p:xfrm>
          <a:off x="333375" y="3333750"/>
          <a:ext cx="85248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438"/>
                <a:gridCol w="4262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Filters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Parameters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KF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Constant Acceleration Model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EKF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</a:t>
                      </a:r>
                      <a:r>
                        <a:rPr lang="en-US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approximated by single-layer FNN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UKF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</a:t>
                      </a:r>
                      <a:r>
                        <a:rPr lang="en-US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approximated by single-layer FNN</a:t>
                      </a:r>
                      <a:endParaRPr lang="en-US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= 0.001, </a:t>
                      </a:r>
                      <a:r>
                        <a:rPr lang="en-US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, 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Particle-50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Particle</a:t>
                      </a:r>
                      <a:r>
                        <a:rPr lang="en-US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Number = 50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Particle-500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Particle</a:t>
                      </a:r>
                      <a:r>
                        <a:rPr lang="en-US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Number = 500</a:t>
                      </a:r>
                      <a:endParaRPr lang="en-US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Particle-5000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Particle</a:t>
                      </a:r>
                      <a:r>
                        <a:rPr lang="en-US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Number = 5000</a:t>
                      </a:r>
                      <a:endParaRPr lang="en-US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82266"/>
              </p:ext>
            </p:extLst>
          </p:nvPr>
        </p:nvGraphicFramePr>
        <p:xfrm>
          <a:off x="342899" y="1177925"/>
          <a:ext cx="8505826" cy="19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913"/>
                <a:gridCol w="4252913"/>
              </a:tblGrid>
              <a:tr h="38163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System</a:t>
                      </a:r>
                      <a:r>
                        <a:rPr lang="en-US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Parameter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Value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Motion Noise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10~1000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Measurement</a:t>
                      </a:r>
                      <a:r>
                        <a:rPr lang="en-US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Noise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10~10000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Video(Frame) Size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486x864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Frame</a:t>
                      </a:r>
                      <a:r>
                        <a:rPr lang="en-US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per second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12</a:t>
                      </a:r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Experiment Design</a:t>
            </a:r>
            <a:r>
              <a:rPr lang="zh-CN" altLang="en-US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（</a:t>
            </a:r>
            <a:r>
              <a:rPr lang="en-US" altLang="zh-CN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Cont.</a:t>
            </a:r>
            <a:r>
              <a:rPr lang="zh-CN" altLang="en-US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）</a:t>
            </a:r>
            <a:endParaRPr lang="en-US" altLang="en-US" sz="3600" dirty="0" smtClean="0">
              <a:latin typeface="Times" panose="02020603050405020304" pitchFamily="18" charset="0"/>
              <a:ea typeface="ＭＳ Ｐゴシック" pitchFamily="34" charset="-128"/>
              <a:cs typeface="Times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5" y="1133474"/>
            <a:ext cx="8524875" cy="480377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cenarios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Linear motion model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: objects perform simple linear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motion.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Nonlinear motion model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: objects perform mostly random motion.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Occluded objects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: objects are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partially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or entirely occluded in some frames.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Low light condition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: video captured in low light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environment.</a:t>
            </a:r>
          </a:p>
          <a:p>
            <a:pPr marL="446087" lvl="2" indent="0">
              <a:lnSpc>
                <a:spcPct val="120000"/>
              </a:lnSpc>
              <a:buNone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Note: it’s hard to find perfect linear motion in real life : )</a:t>
            </a:r>
          </a:p>
          <a:p>
            <a:pPr marL="446087" lvl="2" indent="0">
              <a:lnSpc>
                <a:spcPct val="120000"/>
              </a:lnSpc>
              <a:buNone/>
            </a:pP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Evaluation standard</a:t>
            </a:r>
          </a:p>
          <a:p>
            <a:pPr marL="539750" lvl="2" indent="0">
              <a:lnSpc>
                <a:spcPct val="120000"/>
              </a:lnSpc>
              <a:buNone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Precision: the percentage of frames in which the estimated locations are within a given threshold distance of the ground-truth positions. </a:t>
            </a:r>
          </a:p>
          <a:p>
            <a:pPr marL="539750" lvl="2" indent="0">
              <a:lnSpc>
                <a:spcPct val="120000"/>
              </a:lnSpc>
              <a:buNone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It is a widely used evaluation standard in recent years benchmark test.</a:t>
            </a:r>
          </a:p>
        </p:txBody>
      </p: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7933752" y="5285526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[9]</a:t>
            </a:r>
            <a:endParaRPr kumimoji="1" lang="zh-CN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979488" y="6356350"/>
            <a:ext cx="43957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 smtClean="0">
                <a:latin typeface="Times" charset="0"/>
                <a:ea typeface="Times" charset="0"/>
                <a:cs typeface="Times" charset="0"/>
              </a:rPr>
              <a:t>[9] </a:t>
            </a:r>
            <a:r>
              <a:rPr lang="en-US" sz="1000" dirty="0">
                <a:latin typeface="Times" charset="0"/>
                <a:ea typeface="Times" charset="0"/>
                <a:cs typeface="Times" charset="0"/>
              </a:rPr>
              <a:t>Wu, Yi, </a:t>
            </a:r>
            <a:r>
              <a:rPr lang="en-US" sz="1000" dirty="0" err="1">
                <a:latin typeface="Times" charset="0"/>
                <a:ea typeface="Times" charset="0"/>
                <a:cs typeface="Times" charset="0"/>
              </a:rPr>
              <a:t>Jongwoo</a:t>
            </a:r>
            <a:r>
              <a:rPr lang="en-US" sz="1000" dirty="0">
                <a:latin typeface="Times" charset="0"/>
                <a:ea typeface="Times" charset="0"/>
                <a:cs typeface="Times" charset="0"/>
              </a:rPr>
              <a:t> Lim, and Ming-</a:t>
            </a:r>
            <a:r>
              <a:rPr lang="en-US" sz="1000" dirty="0" err="1">
                <a:latin typeface="Times" charset="0"/>
                <a:ea typeface="Times" charset="0"/>
                <a:cs typeface="Times" charset="0"/>
              </a:rPr>
              <a:t>Hsuan</a:t>
            </a:r>
            <a:r>
              <a:rPr lang="en-US" sz="1000" dirty="0">
                <a:latin typeface="Times" charset="0"/>
                <a:ea typeface="Times" charset="0"/>
                <a:cs typeface="Times" charset="0"/>
              </a:rPr>
              <a:t> Yang. "Object tracking benchmark." </a:t>
            </a:r>
            <a:endParaRPr kumimoji="1" lang="zh-CN" altLang="en-US" sz="10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6146" name="Picture 2" descr="C:\Users\SakuyasPad\Desktop\Untitled Diagram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123" y="3930506"/>
            <a:ext cx="22955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3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Results</a:t>
            </a:r>
          </a:p>
        </p:txBody>
      </p:sp>
      <p:pic>
        <p:nvPicPr>
          <p:cNvPr id="3074" name="Picture 2" descr="C:\UCSD\课程相关\ECE251B\Project\Results\Precision Plot\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14475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9573" y="1638300"/>
            <a:ext cx="3533775" cy="34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Times" panose="02020603050405020304" pitchFamily="18" charset="0"/>
                <a:cs typeface="Times" panose="02020603050405020304" pitchFamily="18" charset="0"/>
              </a:rPr>
              <a:t>Linear Motion</a:t>
            </a:r>
          </a:p>
          <a:p>
            <a:pPr>
              <a:lnSpc>
                <a:spcPct val="120000"/>
              </a:lnSpc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EKF, UKF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outperform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KF, but not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significantly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. (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Non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perfect linear motion)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Particle-5000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performs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well, Particle-500 is acceptable, but Particle-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50 has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poor precision.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mtClean="0">
                <a:latin typeface="Times" charset="0"/>
                <a:ea typeface="ＭＳ Ｐゴシック" pitchFamily="34" charset="-128"/>
              </a:rPr>
              <a:t>Prologue</a:t>
            </a:r>
            <a:endParaRPr lang="en-US" altLang="zh-TW" sz="3600" smtClean="0">
              <a:ea typeface="新細明體" charset="-120"/>
            </a:endParaRPr>
          </a:p>
        </p:txBody>
      </p:sp>
      <p:pic>
        <p:nvPicPr>
          <p:cNvPr id="4099" name="Content Placeholder 2" descr="A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9" b="-3969"/>
          <a:stretch>
            <a:fillRect/>
          </a:stretch>
        </p:blipFill>
        <p:spPr>
          <a:xfrm>
            <a:off x="1258093" y="1160463"/>
            <a:ext cx="6670675" cy="3816350"/>
          </a:xfrm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27063" y="5260811"/>
            <a:ext cx="79327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just" eaLnBrk="1" hangingPunct="1">
              <a:spcAft>
                <a:spcPct val="0"/>
              </a:spcAft>
              <a:buFontTx/>
              <a:buNone/>
            </a:pPr>
            <a:r>
              <a:rPr lang="en-US" altLang="zh-CN" dirty="0">
                <a:latin typeface="Times" charset="0"/>
              </a:rPr>
              <a:t>In this project, our group </a:t>
            </a:r>
            <a:r>
              <a:rPr lang="en-US" altLang="zh-CN" dirty="0" smtClean="0">
                <a:solidFill>
                  <a:srgbClr val="FF0000"/>
                </a:solidFill>
                <a:latin typeface="Times" charset="0"/>
              </a:rPr>
              <a:t>implemented</a:t>
            </a:r>
            <a:r>
              <a:rPr lang="en-US" altLang="zh-CN" dirty="0" smtClean="0">
                <a:latin typeface="Times" charset="0"/>
              </a:rPr>
              <a:t> </a:t>
            </a:r>
            <a:r>
              <a:rPr lang="en-US" altLang="zh-CN" dirty="0">
                <a:latin typeface="Times" charset="0"/>
              </a:rPr>
              <a:t>a simple gesture recognition </a:t>
            </a:r>
            <a:r>
              <a:rPr lang="en-US" altLang="zh-CN" dirty="0" smtClean="0">
                <a:latin typeface="Times" charset="0"/>
              </a:rPr>
              <a:t>system</a:t>
            </a:r>
            <a:r>
              <a:rPr lang="en-US" altLang="zh-CN" dirty="0">
                <a:latin typeface="Times" charset="0"/>
              </a:rPr>
              <a:t> </a:t>
            </a:r>
            <a:r>
              <a:rPr lang="en-US" altLang="zh-CN" dirty="0" smtClean="0">
                <a:latin typeface="Times" charset="0"/>
              </a:rPr>
              <a:t>to </a:t>
            </a:r>
            <a:r>
              <a:rPr lang="en-US" altLang="zh-CN" dirty="0">
                <a:latin typeface="Times" charset="0"/>
              </a:rPr>
              <a:t>investigate the performance of different filters under various scenarios.</a:t>
            </a:r>
            <a:r>
              <a:rPr lang="zh-CN" altLang="zh-CN" dirty="0">
                <a:latin typeface="Times" charset="0"/>
              </a:rPr>
              <a:t> </a:t>
            </a:r>
            <a:endParaRPr kumimoji="1" lang="zh-CN" altLang="en-US" dirty="0">
              <a:latin typeface="Times" charset="0"/>
            </a:endParaRPr>
          </a:p>
        </p:txBody>
      </p:sp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901700" y="6346031"/>
            <a:ext cx="703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>
                <a:latin typeface="Times" charset="0"/>
              </a:rPr>
              <a:t>[1] </a:t>
            </a:r>
            <a:r>
              <a:rPr kumimoji="1" lang="en-US" altLang="zh-CN" sz="1000" dirty="0" err="1" smtClean="0">
                <a:latin typeface="Times" charset="0"/>
              </a:rPr>
              <a:t>Computadoras</a:t>
            </a:r>
            <a:r>
              <a:rPr kumimoji="1" lang="en-US" altLang="zh-CN" sz="1000" dirty="0" smtClean="0">
                <a:latin typeface="Times" charset="0"/>
              </a:rPr>
              <a:t> </a:t>
            </a:r>
            <a:r>
              <a:rPr kumimoji="1" lang="en-US" altLang="zh-CN" sz="1000" dirty="0">
                <a:latin typeface="Times" charset="0"/>
              </a:rPr>
              <a:t>del </a:t>
            </a:r>
            <a:r>
              <a:rPr kumimoji="1" lang="en-US" altLang="zh-CN" sz="1000" dirty="0" err="1">
                <a:latin typeface="Times" charset="0"/>
              </a:rPr>
              <a:t>futuro</a:t>
            </a:r>
            <a:r>
              <a:rPr kumimoji="1" lang="en-US" altLang="zh-CN" sz="1000" dirty="0">
                <a:latin typeface="Times" charset="0"/>
              </a:rPr>
              <a:t> 2015</a:t>
            </a:r>
            <a:endParaRPr kumimoji="1" lang="zh-CN" altLang="en-US" sz="1000" dirty="0">
              <a:latin typeface="Times" charset="0"/>
            </a:endParaRPr>
          </a:p>
        </p:txBody>
      </p:sp>
      <p:sp>
        <p:nvSpPr>
          <p:cNvPr id="6" name="文本框 14"/>
          <p:cNvSpPr txBox="1">
            <a:spLocks noChangeArrowheads="1"/>
          </p:cNvSpPr>
          <p:nvPr/>
        </p:nvSpPr>
        <p:spPr bwMode="auto">
          <a:xfrm>
            <a:off x="7937500" y="1239838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600" dirty="0">
                <a:latin typeface="Times" panose="02020603050405020304" pitchFamily="18" charset="0"/>
                <a:cs typeface="Times" panose="02020603050405020304" pitchFamily="18" charset="0"/>
              </a:rPr>
              <a:t>[1]</a:t>
            </a:r>
            <a:endParaRPr kumimoji="1" lang="zh-CN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73" y="1638300"/>
            <a:ext cx="3533775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Times" panose="02020603050405020304" pitchFamily="18" charset="0"/>
                <a:cs typeface="Times" panose="02020603050405020304" pitchFamily="18" charset="0"/>
              </a:rPr>
              <a:t>Linear Motion, Low light</a:t>
            </a:r>
          </a:p>
          <a:p>
            <a:pPr>
              <a:lnSpc>
                <a:spcPct val="120000"/>
              </a:lnSpc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KF, EKF, UKF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perform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well in  low light condition. 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Particle-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5000 performs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well, but Particle-500 and Particle-50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</a:t>
            </a:r>
            <a:r>
              <a:rPr lang="en-US" altLang="zh-CN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ve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very poor precision. Low light makes it hard to compute the plausibility with limited amount of particles.</a:t>
            </a:r>
          </a:p>
        </p:txBody>
      </p:sp>
      <p:pic>
        <p:nvPicPr>
          <p:cNvPr id="4098" name="Picture 2" descr="C:\UCSD\课程相关\ECE251B\Project\Results\Precision Plot\Linear_Low_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35543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0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73" y="1638300"/>
            <a:ext cx="3533775" cy="414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Times" panose="02020603050405020304" pitchFamily="18" charset="0"/>
                <a:cs typeface="Times" panose="02020603050405020304" pitchFamily="18" charset="0"/>
              </a:rPr>
              <a:t>Nonlinear Motion</a:t>
            </a:r>
          </a:p>
          <a:p>
            <a:pPr>
              <a:lnSpc>
                <a:spcPct val="120000"/>
              </a:lnSpc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EKF, UKF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outperform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KF. Since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Kalman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filters can predict the state, the overall precision is higher than particle filters.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All 3 Particle filters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perform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relatively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poorly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article filter is influenced by background noise when the object is occluded.</a:t>
            </a:r>
          </a:p>
        </p:txBody>
      </p:sp>
      <p:pic>
        <p:nvPicPr>
          <p:cNvPr id="5122" name="Picture 2" descr="C:\UCSD\课程相关\ECE251B\Project\Results\Precision Plot\Linear_Occlu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14475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0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73" y="1638300"/>
            <a:ext cx="3533775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Times" panose="02020603050405020304" pitchFamily="18" charset="0"/>
                <a:cs typeface="Times" panose="02020603050405020304" pitchFamily="18" charset="0"/>
              </a:rPr>
              <a:t>Nonlinear Motion</a:t>
            </a:r>
          </a:p>
          <a:p>
            <a:pPr>
              <a:lnSpc>
                <a:spcPct val="120000"/>
              </a:lnSpc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UKF &gt; EKF &gt; KF. UKF and EKF can better approximate the motion model than KF. 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Particle-5000 and Particle-500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perform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well. Particle filter can work in both linear and non-linear model.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146" name="Picture 2" descr="C:\UCSD\课程相关\ECE251B\Project\Results\Precision Plot\Non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49342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9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73" y="1638300"/>
            <a:ext cx="3533775" cy="34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Times" panose="02020603050405020304" pitchFamily="18" charset="0"/>
                <a:cs typeface="Times" panose="02020603050405020304" pitchFamily="18" charset="0"/>
              </a:rPr>
              <a:t>Nonlinear, Occluded</a:t>
            </a:r>
          </a:p>
          <a:p>
            <a:pPr>
              <a:lnSpc>
                <a:spcPct val="120000"/>
              </a:lnSpc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UKF &gt; EKF &gt; KF. For complex nonlinear model the UKF outperforms EKF and KF.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Again, all 3 Particle filters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hav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e low precision because of occlusion.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170" name="Picture 2" descr="C:\UCSD\课程相关\ECE251B\Project\Results\Precision Plot\Nonlinear_Occlu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383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Times" panose="02020603050405020304" pitchFamily="18" charset="0"/>
                <a:ea typeface="ＭＳ Ｐゴシック" pitchFamily="34" charset="-128"/>
                <a:cs typeface="Times" panose="02020603050405020304" pitchFamily="18" charset="0"/>
              </a:rPr>
              <a:t>Conclusion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764" y="1139537"/>
            <a:ext cx="8188036" cy="499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In linear case, all three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Kalman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filters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perform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well.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For nonlinear model, UKF &gt; EKF &gt; KF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corresponding to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the different precisions of approximation.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Kalman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filters have good stability in low light and occluded conditions.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Particle filter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needs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sufficient amount of particles to work well.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Particle filter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performs well in both linear and non-linear cases without interference.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In low light and occluded 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conditions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, the performance of particle filter declines sharply.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There are many ways to improve the track precision. For example, using RGB-D camera</a:t>
            </a:r>
            <a:r>
              <a:rPr lang="en-US" sz="18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 It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is possible to reconstruct the 3-D hand model and realize better recognition and tracking.</a:t>
            </a:r>
          </a:p>
        </p:txBody>
      </p:sp>
    </p:spTree>
    <p:extLst>
      <p:ext uri="{BB962C8B-B14F-4D97-AF65-F5344CB8AC3E}">
        <p14:creationId xmlns:p14="http://schemas.microsoft.com/office/powerpoint/2010/main" val="8543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95275" y="1247775"/>
            <a:ext cx="8572500" cy="3476625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Special thanks to </a:t>
            </a:r>
            <a:b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</a:b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Prof. Manuela &amp;</a:t>
            </a:r>
            <a:b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</a:b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all people that helped us!</a:t>
            </a:r>
            <a:b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</a:br>
            <a:r>
              <a:rPr lang="en-US" altLang="zh-TW" sz="48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/>
            </a:r>
            <a:br>
              <a:rPr lang="en-US" altLang="zh-TW" sz="48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</a:br>
            <a:r>
              <a:rPr lang="en-US" altLang="zh-TW" sz="48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Thank You for watching!</a:t>
            </a:r>
            <a:br>
              <a:rPr lang="en-US" altLang="zh-TW" sz="48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</a:br>
            <a:r>
              <a:rPr lang="en-US" altLang="zh-TW" sz="48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 txBox="1">
            <a:spLocks/>
          </p:cNvSpPr>
          <p:nvPr/>
        </p:nvSpPr>
        <p:spPr bwMode="auto">
          <a:xfrm>
            <a:off x="192088" y="174625"/>
            <a:ext cx="46497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3600" b="1">
                <a:latin typeface="Times" charset="0"/>
              </a:rPr>
              <a:t>Kalman Filter</a:t>
            </a:r>
            <a:endParaRPr kumimoji="1" lang="zh-CN" altLang="en-US" sz="3600" b="1">
              <a:latin typeface="Times" charset="0"/>
            </a:endParaRPr>
          </a:p>
        </p:txBody>
      </p:sp>
      <p:sp>
        <p:nvSpPr>
          <p:cNvPr id="5123" name="文本框 7"/>
          <p:cNvSpPr txBox="1">
            <a:spLocks noChangeArrowheads="1"/>
          </p:cNvSpPr>
          <p:nvPr/>
        </p:nvSpPr>
        <p:spPr bwMode="auto">
          <a:xfrm>
            <a:off x="276226" y="1130300"/>
            <a:ext cx="8675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1" dirty="0" err="1">
                <a:latin typeface="Times" charset="0"/>
              </a:rPr>
              <a:t>Kalman</a:t>
            </a:r>
            <a:r>
              <a:rPr lang="en-US" altLang="zh-CN" b="1" dirty="0">
                <a:latin typeface="Times" charset="0"/>
              </a:rPr>
              <a:t> filter </a:t>
            </a:r>
            <a:r>
              <a:rPr lang="en-US" altLang="zh-CN" dirty="0">
                <a:latin typeface="Times" charset="0"/>
              </a:rPr>
              <a:t>is the optimal filter </a:t>
            </a:r>
            <a:r>
              <a:rPr lang="en-US" altLang="zh-CN" dirty="0" smtClean="0">
                <a:solidFill>
                  <a:srgbClr val="FF0000"/>
                </a:solidFill>
                <a:latin typeface="Times" charset="0"/>
              </a:rPr>
              <a:t>to estimate </a:t>
            </a:r>
            <a:r>
              <a:rPr lang="en-US" altLang="zh-CN" dirty="0">
                <a:latin typeface="Times" charset="0"/>
              </a:rPr>
              <a:t>the state of a </a:t>
            </a:r>
            <a:r>
              <a:rPr lang="en-US" altLang="zh-CN" b="1" dirty="0">
                <a:latin typeface="Times" charset="0"/>
              </a:rPr>
              <a:t>linear</a:t>
            </a:r>
            <a:r>
              <a:rPr lang="en-US" altLang="zh-CN" dirty="0">
                <a:latin typeface="Times" charset="0"/>
              </a:rPr>
              <a:t> dynamic system when only noisy measurements are available. </a:t>
            </a:r>
            <a:endParaRPr kumimoji="1" lang="zh-CN" altLang="en-US" dirty="0">
              <a:latin typeface="Times" charset="0"/>
            </a:endParaRPr>
          </a:p>
        </p:txBody>
      </p:sp>
      <p:pic>
        <p:nvPicPr>
          <p:cNvPr id="5124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3937001"/>
            <a:ext cx="37465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2325688"/>
            <a:ext cx="37465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15"/>
          <p:cNvSpPr txBox="1">
            <a:spLocks noChangeArrowheads="1"/>
          </p:cNvSpPr>
          <p:nvPr/>
        </p:nvSpPr>
        <p:spPr bwMode="auto">
          <a:xfrm>
            <a:off x="901700" y="6223000"/>
            <a:ext cx="703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 smtClean="0">
                <a:latin typeface="Times" charset="0"/>
              </a:rPr>
              <a:t>[2] </a:t>
            </a:r>
            <a:r>
              <a:rPr kumimoji="1" lang="en-US" altLang="zh-CN" sz="1000" dirty="0" err="1">
                <a:latin typeface="Times" charset="0"/>
              </a:rPr>
              <a:t>Bilgin</a:t>
            </a:r>
            <a:r>
              <a:rPr kumimoji="1" lang="en-US" altLang="zh-CN" sz="1000" dirty="0">
                <a:latin typeface="Times" charset="0"/>
              </a:rPr>
              <a:t> Esme, “</a:t>
            </a:r>
            <a:r>
              <a:rPr kumimoji="1" lang="en-US" altLang="zh-CN" sz="1000" dirty="0" err="1">
                <a:latin typeface="Times" charset="0"/>
              </a:rPr>
              <a:t>Kalman</a:t>
            </a:r>
            <a:r>
              <a:rPr kumimoji="1" lang="en-US" altLang="zh-CN" sz="1000" dirty="0">
                <a:latin typeface="Times" charset="0"/>
              </a:rPr>
              <a:t> Filter For Dummies”, </a:t>
            </a:r>
            <a:r>
              <a:rPr kumimoji="1" lang="en-US" altLang="zh-CN" sz="1000" dirty="0">
                <a:latin typeface="Times" charset="0"/>
                <a:hlinkClick r:id="rId5"/>
              </a:rPr>
              <a:t>http://bilgin.esme.org/BitsAndBytes/KalmanFilterforDummies</a:t>
            </a:r>
            <a:r>
              <a:rPr kumimoji="1" lang="en-US" altLang="zh-CN" sz="1000" dirty="0">
                <a:latin typeface="Times" charset="0"/>
              </a:rPr>
              <a:t>, March 2009</a:t>
            </a:r>
            <a:endParaRPr kumimoji="1" lang="zh-CN" altLang="en-US" sz="1000" dirty="0">
              <a:latin typeface="Times" charset="0"/>
            </a:endParaRPr>
          </a:p>
        </p:txBody>
      </p:sp>
      <p:sp>
        <p:nvSpPr>
          <p:cNvPr id="5127" name="文本框 16"/>
          <p:cNvSpPr txBox="1">
            <a:spLocks noChangeArrowheads="1"/>
          </p:cNvSpPr>
          <p:nvPr/>
        </p:nvSpPr>
        <p:spPr bwMode="auto">
          <a:xfrm>
            <a:off x="901700" y="6451600"/>
            <a:ext cx="697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 smtClean="0">
                <a:latin typeface="Times" charset="0"/>
              </a:rPr>
              <a:t>[3] </a:t>
            </a:r>
            <a:r>
              <a:rPr kumimoji="1" lang="en-US" altLang="zh-CN" sz="1000" dirty="0">
                <a:latin typeface="Times" charset="0"/>
              </a:rPr>
              <a:t>Ramsey </a:t>
            </a:r>
            <a:r>
              <a:rPr kumimoji="1" lang="en-US" altLang="zh-CN" sz="1000" dirty="0" err="1">
                <a:latin typeface="Times" charset="0"/>
              </a:rPr>
              <a:t>Faraher</a:t>
            </a:r>
            <a:r>
              <a:rPr kumimoji="1" lang="en-US" altLang="zh-CN" sz="1000" dirty="0">
                <a:latin typeface="Times" charset="0"/>
              </a:rPr>
              <a:t>, “Understanding the Basis of the </a:t>
            </a:r>
            <a:r>
              <a:rPr kumimoji="1" lang="en-US" altLang="zh-CN" sz="1000" dirty="0" err="1">
                <a:latin typeface="Times" charset="0"/>
              </a:rPr>
              <a:t>Kalman</a:t>
            </a:r>
            <a:r>
              <a:rPr kumimoji="1" lang="en-US" altLang="zh-CN" sz="1000" dirty="0">
                <a:latin typeface="Times" charset="0"/>
              </a:rPr>
              <a:t> Filter Via a Simple and Intuitive Derivation”, IEEE Signal Processing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>
                <a:latin typeface="Times" charset="0"/>
              </a:rPr>
              <a:t>      Magazine [132], Sept. 2012</a:t>
            </a:r>
            <a:endParaRPr kumimoji="1" lang="zh-CN" altLang="en-US" sz="1000" dirty="0"/>
          </a:p>
        </p:txBody>
      </p:sp>
      <p:sp>
        <p:nvSpPr>
          <p:cNvPr id="5128" name="文本框 17"/>
          <p:cNvSpPr txBox="1">
            <a:spLocks noChangeArrowheads="1"/>
          </p:cNvSpPr>
          <p:nvPr/>
        </p:nvSpPr>
        <p:spPr bwMode="auto">
          <a:xfrm>
            <a:off x="8634414" y="195421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[3]</a:t>
            </a:r>
            <a:endParaRPr kumimoji="1" lang="zh-CN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129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2163806"/>
            <a:ext cx="47085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文本框 14"/>
          <p:cNvSpPr txBox="1">
            <a:spLocks noChangeArrowheads="1"/>
          </p:cNvSpPr>
          <p:nvPr/>
        </p:nvSpPr>
        <p:spPr bwMode="auto">
          <a:xfrm>
            <a:off x="4378325" y="1987134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[2]</a:t>
            </a:r>
            <a:endParaRPr kumimoji="1" lang="zh-CN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98425" y="127000"/>
            <a:ext cx="498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600" b="1" dirty="0">
                <a:latin typeface="Times" charset="0"/>
              </a:rPr>
              <a:t>Extended </a:t>
            </a:r>
            <a:r>
              <a:rPr kumimoji="1" lang="en-US" altLang="zh-CN" sz="3600" b="1" dirty="0" err="1">
                <a:latin typeface="Times" charset="0"/>
              </a:rPr>
              <a:t>Kalman</a:t>
            </a:r>
            <a:r>
              <a:rPr kumimoji="1" lang="en-US" altLang="zh-CN" sz="3600" b="1" dirty="0">
                <a:latin typeface="Times" charset="0"/>
              </a:rPr>
              <a:t> Filter</a:t>
            </a:r>
            <a:endParaRPr kumimoji="1" lang="zh-CN" altLang="en-US" sz="3600" b="1" dirty="0">
              <a:latin typeface="Times" charset="0"/>
            </a:endParaRPr>
          </a:p>
        </p:txBody>
      </p:sp>
      <p:sp>
        <p:nvSpPr>
          <p:cNvPr id="6147" name="文本框 6"/>
          <p:cNvSpPr txBox="1">
            <a:spLocks noChangeArrowheads="1"/>
          </p:cNvSpPr>
          <p:nvPr/>
        </p:nvSpPr>
        <p:spPr bwMode="auto">
          <a:xfrm>
            <a:off x="346075" y="1160463"/>
            <a:ext cx="7407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dirty="0" smtClean="0">
                <a:latin typeface="Times" charset="0"/>
              </a:rPr>
              <a:t>What if the dynamic </a:t>
            </a:r>
            <a:r>
              <a:rPr kumimoji="1" lang="en-US" altLang="zh-CN" dirty="0">
                <a:latin typeface="Times" charset="0"/>
              </a:rPr>
              <a:t>system is </a:t>
            </a:r>
            <a:r>
              <a:rPr kumimoji="1" lang="en-US" altLang="zh-CN" b="1" dirty="0" smtClean="0">
                <a:latin typeface="Times" charset="0"/>
              </a:rPr>
              <a:t>non-linear</a:t>
            </a:r>
            <a:r>
              <a:rPr kumimoji="1" lang="en-US" altLang="zh-CN" dirty="0" smtClean="0">
                <a:latin typeface="Times" charset="0"/>
              </a:rPr>
              <a:t> ?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latin typeface="Times" charset="0"/>
              </a:rPr>
              <a:t>Ans</a:t>
            </a:r>
            <a:r>
              <a:rPr kumimoji="1" lang="en-US" altLang="zh-CN" dirty="0" smtClean="0">
                <a:solidFill>
                  <a:srgbClr val="FF0000"/>
                </a:solidFill>
                <a:latin typeface="Times" charset="0"/>
              </a:rPr>
              <a:t>: </a:t>
            </a:r>
            <a:r>
              <a:rPr kumimoji="1" lang="en-US" altLang="zh-CN" b="1" dirty="0" smtClean="0">
                <a:latin typeface="Times" charset="0"/>
              </a:rPr>
              <a:t>Linearize it!</a:t>
            </a:r>
            <a:endParaRPr kumimoji="1" lang="zh-CN" altLang="en-US" b="1" dirty="0">
              <a:latin typeface="Times" charset="0"/>
            </a:endParaRPr>
          </a:p>
        </p:txBody>
      </p:sp>
      <p:sp>
        <p:nvSpPr>
          <p:cNvPr id="6148" name="文本框 8"/>
          <p:cNvSpPr txBox="1">
            <a:spLocks noChangeArrowheads="1"/>
          </p:cNvSpPr>
          <p:nvPr/>
        </p:nvSpPr>
        <p:spPr bwMode="auto">
          <a:xfrm>
            <a:off x="339724" y="2066761"/>
            <a:ext cx="86264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1" dirty="0">
                <a:latin typeface="Times" charset="0"/>
              </a:rPr>
              <a:t>Extended </a:t>
            </a:r>
            <a:r>
              <a:rPr lang="en-US" altLang="zh-CN" b="1" dirty="0" err="1">
                <a:latin typeface="Times" charset="0"/>
              </a:rPr>
              <a:t>Kalman</a:t>
            </a:r>
            <a:r>
              <a:rPr lang="en-US" altLang="zh-CN" b="1" dirty="0">
                <a:latin typeface="Times" charset="0"/>
              </a:rPr>
              <a:t> filter(EKF)</a:t>
            </a:r>
            <a:r>
              <a:rPr lang="en-US" altLang="zh-CN" dirty="0">
                <a:latin typeface="Times" charset="0"/>
              </a:rPr>
              <a:t> has been applied extensively </a:t>
            </a:r>
            <a:r>
              <a:rPr lang="en-US" altLang="zh-CN" dirty="0" smtClean="0">
                <a:latin typeface="Times" charset="0"/>
              </a:rPr>
              <a:t>to non</a:t>
            </a:r>
            <a:r>
              <a:rPr lang="en-US" altLang="zh-CN" dirty="0">
                <a:latin typeface="Times" charset="0"/>
              </a:rPr>
              <a:t>-linear estimation.</a:t>
            </a:r>
            <a:r>
              <a:rPr lang="zh-CN" altLang="zh-CN" dirty="0">
                <a:latin typeface="Times" charset="0"/>
              </a:rPr>
              <a:t> </a:t>
            </a:r>
            <a:endParaRPr lang="en-US" altLang="zh-CN" dirty="0" smtClean="0">
              <a:latin typeface="Times" charset="0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endParaRPr lang="en-US" altLang="zh-CN" dirty="0" smtClean="0">
              <a:latin typeface="Times" charset="0"/>
            </a:endParaRPr>
          </a:p>
          <a:p>
            <a:pPr marL="457200" indent="-457200" eaLnBrk="1" hangingPunct="1">
              <a:spcAft>
                <a:spcPct val="0"/>
              </a:spcAft>
              <a:buAutoNum type="arabicPeriod"/>
            </a:pPr>
            <a:r>
              <a:rPr kumimoji="1" lang="en-US" altLang="zh-CN" dirty="0" smtClean="0">
                <a:latin typeface="Times" charset="0"/>
              </a:rPr>
              <a:t>Use </a:t>
            </a:r>
            <a:r>
              <a:rPr kumimoji="1" lang="en-US" altLang="zh-CN" dirty="0">
                <a:latin typeface="Times" charset="0"/>
              </a:rPr>
              <a:t>transition </a:t>
            </a:r>
            <a:r>
              <a:rPr kumimoji="1" lang="en-US" altLang="zh-CN" dirty="0" smtClean="0">
                <a:latin typeface="Times" charset="0"/>
              </a:rPr>
              <a:t>and observation functions </a:t>
            </a:r>
            <a:r>
              <a:rPr kumimoji="1" lang="en-US" altLang="zh-CN" b="1" i="1" dirty="0" smtClean="0">
                <a:latin typeface="Times" charset="0"/>
              </a:rPr>
              <a:t>f, h </a:t>
            </a:r>
            <a:r>
              <a:rPr kumimoji="1" lang="en-US" altLang="zh-CN" dirty="0" smtClean="0">
                <a:latin typeface="Times" charset="0"/>
              </a:rPr>
              <a:t>for prediction.</a:t>
            </a:r>
          </a:p>
          <a:p>
            <a:pPr marL="457200" indent="-457200" eaLnBrk="1" hangingPunct="1">
              <a:spcAft>
                <a:spcPct val="0"/>
              </a:spcAft>
              <a:buAutoNum type="arabicPeriod"/>
            </a:pPr>
            <a:endParaRPr kumimoji="1" lang="en-US" altLang="zh-CN" dirty="0" smtClean="0">
              <a:latin typeface="Times" charset="0"/>
            </a:endParaRPr>
          </a:p>
          <a:p>
            <a:pPr marL="457200" indent="-457200" eaLnBrk="1" hangingPunct="1">
              <a:spcAft>
                <a:spcPct val="0"/>
              </a:spcAft>
              <a:buFont typeface="Wingdings" pitchFamily="2" charset="2"/>
              <a:buAutoNum type="arabicPeriod"/>
            </a:pPr>
            <a:r>
              <a:rPr lang="en-US" altLang="zh-CN" dirty="0" smtClean="0">
                <a:latin typeface="Times" charset="0"/>
              </a:rPr>
              <a:t>Matrices </a:t>
            </a:r>
            <a:r>
              <a:rPr lang="en-US" altLang="zh-CN" b="1" i="1" dirty="0">
                <a:latin typeface="Times" charset="0"/>
              </a:rPr>
              <a:t>A</a:t>
            </a:r>
            <a:r>
              <a:rPr lang="en-US" altLang="zh-CN" dirty="0">
                <a:latin typeface="Times" charset="0"/>
              </a:rPr>
              <a:t> and </a:t>
            </a:r>
            <a:r>
              <a:rPr lang="en-US" altLang="zh-CN" b="1" i="1" dirty="0">
                <a:latin typeface="Times" charset="0"/>
              </a:rPr>
              <a:t>H</a:t>
            </a:r>
            <a:r>
              <a:rPr lang="en-US" altLang="zh-CN" dirty="0">
                <a:latin typeface="Times" charset="0"/>
              </a:rPr>
              <a:t> </a:t>
            </a:r>
            <a:r>
              <a:rPr lang="en-US" altLang="zh-CN" dirty="0" smtClean="0">
                <a:latin typeface="Times" charset="0"/>
              </a:rPr>
              <a:t>are </a:t>
            </a:r>
            <a:r>
              <a:rPr lang="en-US" altLang="zh-CN" dirty="0">
                <a:latin typeface="Times" charset="0"/>
              </a:rPr>
              <a:t>the Jacobian matrices derived </a:t>
            </a:r>
            <a:r>
              <a:rPr lang="en-US" altLang="zh-CN" dirty="0" smtClean="0">
                <a:solidFill>
                  <a:srgbClr val="FF0000"/>
                </a:solidFill>
                <a:latin typeface="Times" charset="0"/>
              </a:rPr>
              <a:t>from functions </a:t>
            </a:r>
            <a:r>
              <a:rPr lang="en-US" altLang="zh-CN" b="1" i="1" dirty="0">
                <a:latin typeface="Times" charset="0"/>
              </a:rPr>
              <a:t>f</a:t>
            </a:r>
            <a:r>
              <a:rPr lang="en-US" altLang="zh-CN" dirty="0">
                <a:latin typeface="Times" charset="0"/>
              </a:rPr>
              <a:t> and </a:t>
            </a:r>
            <a:r>
              <a:rPr lang="en-US" altLang="zh-CN" b="1" i="1" dirty="0">
                <a:latin typeface="Times" charset="0"/>
              </a:rPr>
              <a:t>h</a:t>
            </a:r>
            <a:r>
              <a:rPr lang="en-US" altLang="zh-CN" dirty="0">
                <a:latin typeface="Times" charset="0"/>
              </a:rPr>
              <a:t>. </a:t>
            </a:r>
            <a:endParaRPr kumimoji="1" lang="zh-CN" altLang="en-US" dirty="0">
              <a:latin typeface="Times" charset="0"/>
            </a:endParaRPr>
          </a:p>
          <a:p>
            <a:pPr eaLnBrk="1" hangingPunct="1">
              <a:spcAft>
                <a:spcPct val="0"/>
              </a:spcAft>
              <a:buNone/>
            </a:pPr>
            <a:endParaRPr kumimoji="1" lang="zh-CN" altLang="en-US" dirty="0"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61678" y="4440217"/>
                <a:ext cx="1655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  −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78" y="4440217"/>
                <a:ext cx="1655068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476" t="-113725" r="-5166" b="-9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14582" y="5231367"/>
                <a:ext cx="31492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  −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  −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82" y="5231367"/>
                <a:ext cx="3149260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387" t="-113725" r="-2321" b="-9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938981" y="4301461"/>
                <a:ext cx="1420710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981" y="4301461"/>
                <a:ext cx="1420710" cy="5852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982615" y="5231367"/>
                <a:ext cx="1333442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|</m:t>
                          </m:r>
                        </m:e>
                        <m:sub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  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15" y="5231367"/>
                <a:ext cx="1333442" cy="5852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 bwMode="auto">
          <a:xfrm>
            <a:off x="4376279" y="4886749"/>
            <a:ext cx="796085" cy="15630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600" dirty="0">
                <a:latin typeface="Times" charset="0"/>
              </a:rPr>
              <a:t>Extended </a:t>
            </a:r>
            <a:r>
              <a:rPr kumimoji="1" lang="en-US" altLang="zh-CN" sz="3600" dirty="0" err="1">
                <a:latin typeface="Times" charset="0"/>
              </a:rPr>
              <a:t>Kalman</a:t>
            </a:r>
            <a:r>
              <a:rPr kumimoji="1" lang="en-US" altLang="zh-CN" sz="3600" dirty="0">
                <a:latin typeface="Times" charset="0"/>
              </a:rPr>
              <a:t> </a:t>
            </a:r>
            <a:r>
              <a:rPr kumimoji="1" lang="en-US" altLang="zh-CN" sz="3600" dirty="0" smtClean="0">
                <a:latin typeface="Times" charset="0"/>
              </a:rPr>
              <a:t>Filter vs. </a:t>
            </a:r>
            <a:r>
              <a:rPr kumimoji="1" lang="en-US" altLang="zh-CN" sz="3600" dirty="0" err="1" smtClean="0">
                <a:latin typeface="Times" charset="0"/>
              </a:rPr>
              <a:t>Kalman</a:t>
            </a:r>
            <a:r>
              <a:rPr kumimoji="1" lang="en-US" altLang="zh-CN" sz="3600" dirty="0" smtClean="0">
                <a:latin typeface="Times" charset="0"/>
              </a:rPr>
              <a:t> Filter</a:t>
            </a:r>
            <a:endParaRPr kumimoji="1" lang="zh-CN" altLang="en-US" sz="3600" dirty="0">
              <a:latin typeface="Times" charset="0"/>
            </a:endParaRPr>
          </a:p>
        </p:txBody>
      </p:sp>
      <p:sp>
        <p:nvSpPr>
          <p:cNvPr id="5" name="文本框 16"/>
          <p:cNvSpPr txBox="1">
            <a:spLocks noChangeArrowheads="1"/>
          </p:cNvSpPr>
          <p:nvPr/>
        </p:nvSpPr>
        <p:spPr bwMode="auto">
          <a:xfrm>
            <a:off x="7621588" y="1108075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[4]</a:t>
            </a:r>
            <a:endParaRPr kumimoji="1" lang="zh-CN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1067946" y="6349673"/>
            <a:ext cx="67516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 smtClean="0">
                <a:latin typeface="Times" charset="0"/>
              </a:rPr>
              <a:t>[4] </a:t>
            </a:r>
            <a:r>
              <a:rPr kumimoji="1" lang="zh-CN" altLang="en-US" sz="1000" dirty="0">
                <a:latin typeface="Times" charset="0"/>
              </a:rPr>
              <a:t>“</a:t>
            </a:r>
            <a:r>
              <a:rPr kumimoji="1" lang="en-US" altLang="zh-CN" sz="1000" dirty="0" err="1">
                <a:latin typeface="Times" charset="0"/>
              </a:rPr>
              <a:t>Kalman</a:t>
            </a:r>
            <a:r>
              <a:rPr kumimoji="1" lang="en-US" altLang="zh-CN" sz="1000" dirty="0">
                <a:latin typeface="Times" charset="0"/>
              </a:rPr>
              <a:t> Filter for beginners </a:t>
            </a:r>
            <a:r>
              <a:rPr kumimoji="1" lang="mr-IN" altLang="zh-CN" sz="1000" dirty="0">
                <a:latin typeface="Times" charset="0"/>
              </a:rPr>
              <a:t>–</a:t>
            </a:r>
            <a:r>
              <a:rPr kumimoji="1" lang="en-US" altLang="zh-CN" sz="1000" dirty="0">
                <a:latin typeface="Times" charset="0"/>
              </a:rPr>
              <a:t> Extended </a:t>
            </a:r>
            <a:r>
              <a:rPr kumimoji="1" lang="en-US" altLang="zh-CN" sz="1000" dirty="0" err="1">
                <a:latin typeface="Times" charset="0"/>
              </a:rPr>
              <a:t>Kalman</a:t>
            </a:r>
            <a:r>
              <a:rPr kumimoji="1" lang="en-US" altLang="zh-CN" sz="1000" dirty="0">
                <a:latin typeface="Times" charset="0"/>
              </a:rPr>
              <a:t> Filter</a:t>
            </a:r>
            <a:r>
              <a:rPr kumimoji="1" lang="zh-CN" altLang="en-US" sz="1000" dirty="0">
                <a:latin typeface="Times" charset="0"/>
              </a:rPr>
              <a:t>”</a:t>
            </a:r>
            <a:r>
              <a:rPr kumimoji="1" lang="en-US" altLang="zh-CN" sz="1000" dirty="0">
                <a:latin typeface="Times" charset="0"/>
              </a:rPr>
              <a:t>, </a:t>
            </a:r>
            <a:r>
              <a:rPr kumimoji="1" lang="en-US" altLang="zh-CN" sz="1000" dirty="0">
                <a:latin typeface="Times" charset="0"/>
                <a:hlinkClick r:id="rId2"/>
              </a:rPr>
              <a:t>http://www.cnblogs.com/ymxiansen/p/5368547.html</a:t>
            </a:r>
            <a:r>
              <a:rPr kumimoji="1" lang="en-US" altLang="zh-CN" sz="1000" dirty="0">
                <a:latin typeface="Times" charset="0"/>
              </a:rPr>
              <a:t>, March 2016</a:t>
            </a:r>
            <a:endParaRPr kumimoji="1" lang="zh-CN" altLang="en-US" sz="1000" dirty="0">
              <a:latin typeface="Times" charset="0"/>
            </a:endParaRPr>
          </a:p>
        </p:txBody>
      </p:sp>
      <p:pic>
        <p:nvPicPr>
          <p:cNvPr id="4" name="Content Placeholder 3" descr="EKF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90" r="-24890"/>
          <a:stretch>
            <a:fillRect/>
          </a:stretch>
        </p:blipFill>
        <p:spPr>
          <a:xfrm>
            <a:off x="329108" y="1277352"/>
            <a:ext cx="8524875" cy="4876800"/>
          </a:xfrm>
        </p:spPr>
      </p:pic>
    </p:spTree>
    <p:extLst>
      <p:ext uri="{BB962C8B-B14F-4D97-AF65-F5344CB8AC3E}">
        <p14:creationId xmlns:p14="http://schemas.microsoft.com/office/powerpoint/2010/main" val="30316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/>
          <p:cNvSpPr>
            <a:spLocks noChangeArrowheads="1"/>
          </p:cNvSpPr>
          <p:nvPr/>
        </p:nvSpPr>
        <p:spPr bwMode="auto">
          <a:xfrm>
            <a:off x="150813" y="153988"/>
            <a:ext cx="6485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600" b="1" dirty="0">
                <a:latin typeface="Times" charset="0"/>
              </a:rPr>
              <a:t>Extended </a:t>
            </a:r>
            <a:r>
              <a:rPr kumimoji="1" lang="en-US" altLang="zh-CN" sz="3600" b="1" dirty="0" err="1">
                <a:latin typeface="Times" charset="0"/>
              </a:rPr>
              <a:t>Kalman</a:t>
            </a:r>
            <a:r>
              <a:rPr kumimoji="1" lang="en-US" altLang="zh-CN" sz="3600" b="1" dirty="0">
                <a:latin typeface="Times" charset="0"/>
              </a:rPr>
              <a:t> </a:t>
            </a:r>
            <a:r>
              <a:rPr kumimoji="1" lang="en-US" altLang="zh-CN" sz="3600" b="1" dirty="0" smtClean="0">
                <a:latin typeface="Times" charset="0"/>
              </a:rPr>
              <a:t>Filter (Cont.)</a:t>
            </a:r>
            <a:endParaRPr kumimoji="1" lang="zh-CN" altLang="en-US" sz="3600" b="1" dirty="0">
              <a:latin typeface="Times" charset="0"/>
            </a:endParaRPr>
          </a:p>
        </p:txBody>
      </p:sp>
      <p:pic>
        <p:nvPicPr>
          <p:cNvPr id="717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38" y="1348790"/>
            <a:ext cx="3506787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文本框 4"/>
          <p:cNvSpPr txBox="1">
            <a:spLocks noChangeArrowheads="1"/>
          </p:cNvSpPr>
          <p:nvPr/>
        </p:nvSpPr>
        <p:spPr bwMode="auto">
          <a:xfrm>
            <a:off x="295274" y="1334502"/>
            <a:ext cx="42973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lang="en-US" altLang="zh-CN" dirty="0" smtClean="0">
                <a:latin typeface="Times" charset="0"/>
              </a:rPr>
              <a:t>1. The Jacobian matrix is obtained through </a:t>
            </a:r>
            <a:r>
              <a:rPr lang="en-US" altLang="zh-CN" dirty="0" smtClean="0">
                <a:solidFill>
                  <a:srgbClr val="FF0000"/>
                </a:solidFill>
                <a:latin typeface="Times" charset="0"/>
              </a:rPr>
              <a:t>first </a:t>
            </a:r>
            <a:r>
              <a:rPr lang="en-US" altLang="zh-CN" dirty="0" smtClean="0">
                <a:latin typeface="Times" charset="0"/>
              </a:rPr>
              <a:t>order partial derivative. EKF </a:t>
            </a:r>
            <a:r>
              <a:rPr lang="en-US" altLang="zh-CN" dirty="0">
                <a:latin typeface="Times" charset="0"/>
              </a:rPr>
              <a:t>can be viewed as </a:t>
            </a:r>
            <a:r>
              <a:rPr lang="en-US" altLang="zh-CN" dirty="0" smtClean="0">
                <a:latin typeface="Times" charset="0"/>
              </a:rPr>
              <a:t>“</a:t>
            </a:r>
            <a:r>
              <a:rPr lang="en-US" altLang="zh-CN" dirty="0">
                <a:latin typeface="Times" charset="0"/>
              </a:rPr>
              <a:t>first order” </a:t>
            </a:r>
            <a:r>
              <a:rPr lang="en-US" altLang="zh-CN" dirty="0" smtClean="0">
                <a:latin typeface="Times" charset="0"/>
              </a:rPr>
              <a:t>approximation </a:t>
            </a:r>
            <a:r>
              <a:rPr lang="en-US" altLang="zh-CN" dirty="0">
                <a:latin typeface="Times" charset="0"/>
              </a:rPr>
              <a:t>to the optimal terms</a:t>
            </a:r>
            <a:r>
              <a:rPr lang="en-US" altLang="zh-CN" dirty="0" smtClean="0">
                <a:latin typeface="Times" charset="0"/>
              </a:rPr>
              <a:t>.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endParaRPr lang="en-US" altLang="zh-CN" dirty="0" smtClean="0">
              <a:latin typeface="Times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lang="en-US" altLang="zh-CN" dirty="0" smtClean="0">
                <a:latin typeface="Times" charset="0"/>
              </a:rPr>
              <a:t>2. </a:t>
            </a:r>
            <a:r>
              <a:rPr lang="en-US" altLang="zh-CN" dirty="0">
                <a:latin typeface="Times" charset="0"/>
              </a:rPr>
              <a:t>A</a:t>
            </a:r>
            <a:r>
              <a:rPr lang="en-US" altLang="zh-CN" dirty="0" smtClean="0">
                <a:latin typeface="Times" charset="0"/>
              </a:rPr>
              <a:t>pproximation </a:t>
            </a:r>
            <a:r>
              <a:rPr lang="en-US" altLang="zh-CN" dirty="0">
                <a:latin typeface="Times" charset="0"/>
              </a:rPr>
              <a:t>can introduce large errors when high order </a:t>
            </a:r>
            <a:r>
              <a:rPr lang="en-US" altLang="zh-CN" dirty="0" smtClean="0">
                <a:latin typeface="Times" charset="0"/>
              </a:rPr>
              <a:t>terms cannot be overlooked.</a:t>
            </a:r>
            <a:endParaRPr lang="en-US" altLang="zh-CN" dirty="0">
              <a:latin typeface="Times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endParaRPr kumimoji="1" lang="en-US" altLang="zh-CN" dirty="0">
              <a:latin typeface="Times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Times" charset="0"/>
              </a:rPr>
              <a:t>3. In many </a:t>
            </a:r>
            <a:r>
              <a:rPr lang="en-US" altLang="zh-CN" dirty="0">
                <a:latin typeface="Times" charset="0"/>
              </a:rPr>
              <a:t>practical problems, the Jacobian matrices are hard to compute.</a:t>
            </a:r>
            <a:r>
              <a:rPr lang="zh-CN" altLang="zh-CN" dirty="0">
                <a:latin typeface="Times" charset="0"/>
              </a:rPr>
              <a:t> </a:t>
            </a:r>
            <a:endParaRPr kumimoji="1" lang="zh-CN" altLang="en-US" dirty="0">
              <a:latin typeface="Times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endParaRPr kumimoji="1" lang="zh-CN" altLang="en-US" dirty="0">
              <a:latin typeface="Times" charset="0"/>
            </a:endParaRPr>
          </a:p>
        </p:txBody>
      </p:sp>
      <p:sp>
        <p:nvSpPr>
          <p:cNvPr id="7175" name="文本框 7"/>
          <p:cNvSpPr txBox="1">
            <a:spLocks noChangeArrowheads="1"/>
          </p:cNvSpPr>
          <p:nvPr/>
        </p:nvSpPr>
        <p:spPr bwMode="auto">
          <a:xfrm>
            <a:off x="4470400" y="117951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[5]</a:t>
            </a:r>
            <a:endParaRPr kumimoji="1" lang="zh-CN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176" name="文本框 8"/>
          <p:cNvSpPr txBox="1">
            <a:spLocks noChangeArrowheads="1"/>
          </p:cNvSpPr>
          <p:nvPr/>
        </p:nvSpPr>
        <p:spPr bwMode="auto">
          <a:xfrm>
            <a:off x="8391525" y="1165225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[6]</a:t>
            </a:r>
            <a:endParaRPr kumimoji="1" lang="zh-CN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177" name="文本框 9"/>
          <p:cNvSpPr txBox="1">
            <a:spLocks noChangeArrowheads="1"/>
          </p:cNvSpPr>
          <p:nvPr/>
        </p:nvSpPr>
        <p:spPr bwMode="auto">
          <a:xfrm>
            <a:off x="987425" y="6519863"/>
            <a:ext cx="69786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 smtClean="0">
                <a:latin typeface="Times" charset="0"/>
              </a:rPr>
              <a:t>[6] </a:t>
            </a:r>
            <a:r>
              <a:rPr kumimoji="1" lang="en-US" altLang="zh-CN" sz="1000" dirty="0" err="1">
                <a:latin typeface="Times" charset="0"/>
              </a:rPr>
              <a:t>Cyrill</a:t>
            </a:r>
            <a:r>
              <a:rPr kumimoji="1" lang="en-US" altLang="zh-CN" sz="1000" dirty="0">
                <a:latin typeface="Times" charset="0"/>
              </a:rPr>
              <a:t> </a:t>
            </a:r>
            <a:r>
              <a:rPr kumimoji="1" lang="en-US" altLang="zh-CN" sz="1000" dirty="0" err="1">
                <a:latin typeface="Times" charset="0"/>
              </a:rPr>
              <a:t>Stachniss</a:t>
            </a:r>
            <a:r>
              <a:rPr kumimoji="1" lang="en-US" altLang="zh-CN" sz="1000" dirty="0">
                <a:latin typeface="Times" charset="0"/>
              </a:rPr>
              <a:t>, “Unscented </a:t>
            </a:r>
            <a:r>
              <a:rPr kumimoji="1" lang="en-US" altLang="zh-CN" sz="1000" dirty="0" err="1">
                <a:latin typeface="Times" charset="0"/>
              </a:rPr>
              <a:t>Kalman</a:t>
            </a:r>
            <a:r>
              <a:rPr kumimoji="1" lang="en-US" altLang="zh-CN" sz="1000" dirty="0">
                <a:latin typeface="Times" charset="0"/>
              </a:rPr>
              <a:t> Filter”, </a:t>
            </a:r>
            <a:r>
              <a:rPr kumimoji="1" lang="en-US" altLang="zh-CN" sz="1000" dirty="0">
                <a:latin typeface="Times" charset="0"/>
                <a:hlinkClick r:id="rId3"/>
              </a:rPr>
              <a:t>http://ais.informatik.uni-freiburg.de/teaching/ws13/mapping/pdf/slam06-ukf-4.pdf</a:t>
            </a:r>
            <a:r>
              <a:rPr kumimoji="1" lang="en-US" altLang="zh-CN" sz="1000" dirty="0">
                <a:latin typeface="Times" charset="0"/>
              </a:rPr>
              <a:t> </a:t>
            </a:r>
            <a:endParaRPr kumimoji="1" lang="zh-CN" altLang="en-US" sz="1000" dirty="0">
              <a:latin typeface="Times" charset="0"/>
            </a:endParaRPr>
          </a:p>
        </p:txBody>
      </p:sp>
      <p:sp>
        <p:nvSpPr>
          <p:cNvPr id="7178" name="文本框 10"/>
          <p:cNvSpPr txBox="1">
            <a:spLocks noChangeArrowheads="1"/>
          </p:cNvSpPr>
          <p:nvPr/>
        </p:nvSpPr>
        <p:spPr bwMode="auto">
          <a:xfrm>
            <a:off x="981075" y="6140450"/>
            <a:ext cx="8162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 smtClean="0">
                <a:latin typeface="Times" charset="0"/>
              </a:rPr>
              <a:t>[5] </a:t>
            </a:r>
            <a:r>
              <a:rPr kumimoji="1" lang="en-US" altLang="zh-CN" sz="1000" dirty="0">
                <a:latin typeface="Times" charset="0"/>
              </a:rPr>
              <a:t>E. A. Wan, R. Van Der Merwe, “The Unscented </a:t>
            </a:r>
            <a:r>
              <a:rPr kumimoji="1" lang="en-US" altLang="zh-CN" sz="1000" dirty="0" err="1">
                <a:latin typeface="Times" charset="0"/>
              </a:rPr>
              <a:t>Kalman</a:t>
            </a:r>
            <a:r>
              <a:rPr kumimoji="1" lang="en-US" altLang="zh-CN" sz="1000" dirty="0">
                <a:latin typeface="Times" charset="0"/>
              </a:rPr>
              <a:t> Filter for Nonlinear Estimation”, Proceedings of the IEEE 2000 Adaptive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000" dirty="0">
                <a:latin typeface="Times" charset="0"/>
              </a:rPr>
              <a:t>      Systems for  Signal Processing</a:t>
            </a:r>
            <a:r>
              <a:rPr lang="en-US" altLang="zh-CN" sz="1000" dirty="0">
                <a:latin typeface="Times" charset="0"/>
              </a:rPr>
              <a:t>, Communications, and Control Symposium, pages: 153-158, 2000</a:t>
            </a:r>
            <a:endParaRPr kumimoji="1" lang="zh-CN" altLang="en-US" sz="100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"/>
          <p:cNvSpPr>
            <a:spLocks noChangeArrowheads="1"/>
          </p:cNvSpPr>
          <p:nvPr/>
        </p:nvSpPr>
        <p:spPr bwMode="auto">
          <a:xfrm>
            <a:off x="0" y="123825"/>
            <a:ext cx="5780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600" b="1" dirty="0">
                <a:latin typeface="Times" charset="0"/>
              </a:rPr>
              <a:t> Unscented </a:t>
            </a:r>
            <a:r>
              <a:rPr kumimoji="1" lang="en-US" altLang="zh-CN" sz="3600" b="1" dirty="0" err="1">
                <a:latin typeface="Times" charset="0"/>
              </a:rPr>
              <a:t>Kalman</a:t>
            </a:r>
            <a:r>
              <a:rPr kumimoji="1" lang="en-US" altLang="zh-CN" sz="3600" b="1" dirty="0">
                <a:latin typeface="Times" charset="0"/>
              </a:rPr>
              <a:t> Filter</a:t>
            </a:r>
            <a:endParaRPr kumimoji="1" lang="zh-CN" altLang="en-US" sz="3600" b="1" dirty="0">
              <a:latin typeface="Times" charset="0"/>
            </a:endParaRPr>
          </a:p>
        </p:txBody>
      </p:sp>
      <p:sp>
        <p:nvSpPr>
          <p:cNvPr id="8196" name="文本框 2"/>
          <p:cNvSpPr txBox="1">
            <a:spLocks noChangeArrowheads="1"/>
          </p:cNvSpPr>
          <p:nvPr/>
        </p:nvSpPr>
        <p:spPr bwMode="auto">
          <a:xfrm>
            <a:off x="395288" y="1284288"/>
            <a:ext cx="40274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dirty="0" smtClean="0">
                <a:latin typeface="Times" charset="0"/>
              </a:rPr>
              <a:t>How to get better approximation?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latin typeface="Times" charset="0"/>
              </a:rPr>
              <a:t>Ans</a:t>
            </a:r>
            <a:r>
              <a:rPr kumimoji="1" lang="en-US" altLang="zh-CN" dirty="0" smtClean="0">
                <a:solidFill>
                  <a:srgbClr val="FF0000"/>
                </a:solidFill>
                <a:latin typeface="Times" charset="0"/>
              </a:rPr>
              <a:t>: </a:t>
            </a:r>
            <a:r>
              <a:rPr kumimoji="1" lang="en-US" altLang="zh-CN" b="1" dirty="0" smtClean="0">
                <a:latin typeface="Times" charset="0"/>
              </a:rPr>
              <a:t>Unscented Transformation!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lang="en-US" altLang="zh-CN" b="1" dirty="0" smtClean="0">
              <a:latin typeface="Times" charset="0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1" dirty="0" smtClean="0">
                <a:latin typeface="Times" charset="0"/>
              </a:rPr>
              <a:t>UKF</a:t>
            </a:r>
            <a:r>
              <a:rPr lang="en-US" altLang="zh-CN" dirty="0" smtClean="0">
                <a:latin typeface="Times" charset="0"/>
              </a:rPr>
              <a:t> is the </a:t>
            </a:r>
            <a:r>
              <a:rPr lang="en-US" altLang="zh-CN" dirty="0">
                <a:latin typeface="Times" charset="0"/>
              </a:rPr>
              <a:t>combination of Unscented </a:t>
            </a:r>
            <a:r>
              <a:rPr lang="en-US" altLang="zh-CN" dirty="0" smtClean="0">
                <a:latin typeface="Times" charset="0"/>
              </a:rPr>
              <a:t>Transformation </a:t>
            </a:r>
            <a:r>
              <a:rPr lang="en-US" altLang="zh-CN" dirty="0">
                <a:latin typeface="Times" charset="0"/>
              </a:rPr>
              <a:t>and </a:t>
            </a:r>
            <a:r>
              <a:rPr lang="en-US" altLang="zh-CN" dirty="0" err="1">
                <a:latin typeface="Times" charset="0"/>
              </a:rPr>
              <a:t>Kalman</a:t>
            </a:r>
            <a:r>
              <a:rPr lang="en-US" altLang="zh-CN" dirty="0">
                <a:latin typeface="Times" charset="0"/>
              </a:rPr>
              <a:t> </a:t>
            </a:r>
            <a:r>
              <a:rPr lang="en-US" altLang="zh-CN" dirty="0" smtClean="0">
                <a:latin typeface="Times" charset="0"/>
              </a:rPr>
              <a:t>Filter</a:t>
            </a:r>
            <a:r>
              <a:rPr lang="en-US" altLang="zh-CN" dirty="0">
                <a:latin typeface="Times" charset="0"/>
              </a:rPr>
              <a:t>.</a:t>
            </a:r>
            <a:endParaRPr kumimoji="1" lang="zh-CN" altLang="en-US" dirty="0">
              <a:latin typeface="Times" charset="0"/>
            </a:endParaRPr>
          </a:p>
        </p:txBody>
      </p:sp>
      <p:pic>
        <p:nvPicPr>
          <p:cNvPr id="819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155700"/>
            <a:ext cx="418782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6" y="3828257"/>
            <a:ext cx="4243388" cy="242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4" y="4152900"/>
            <a:ext cx="43338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3"/>
          <p:cNvSpPr>
            <a:spLocks noChangeArrowheads="1"/>
          </p:cNvSpPr>
          <p:nvPr/>
        </p:nvSpPr>
        <p:spPr bwMode="auto">
          <a:xfrm>
            <a:off x="93663" y="134938"/>
            <a:ext cx="83645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600" b="1" dirty="0">
                <a:latin typeface="Times" charset="0"/>
              </a:rPr>
              <a:t>Unscented </a:t>
            </a:r>
            <a:r>
              <a:rPr kumimoji="1" lang="en-US" altLang="zh-CN" sz="3600" b="1" dirty="0" err="1">
                <a:latin typeface="Times" charset="0"/>
              </a:rPr>
              <a:t>Kalman</a:t>
            </a:r>
            <a:r>
              <a:rPr kumimoji="1" lang="en-US" altLang="zh-CN" sz="3600" b="1" dirty="0">
                <a:latin typeface="Times" charset="0"/>
              </a:rPr>
              <a:t> </a:t>
            </a:r>
            <a:r>
              <a:rPr kumimoji="1" lang="en-US" altLang="zh-CN" sz="3600" b="1" dirty="0" smtClean="0">
                <a:latin typeface="Times" charset="0"/>
              </a:rPr>
              <a:t>Filter (Cont.)</a:t>
            </a:r>
            <a:endParaRPr kumimoji="1" lang="zh-CN" altLang="en-US" sz="3600" b="1" dirty="0">
              <a:latin typeface="Times" charset="0"/>
            </a:endParaRPr>
          </a:p>
        </p:txBody>
      </p:sp>
      <p:sp>
        <p:nvSpPr>
          <p:cNvPr id="9221" name="文本框 5"/>
          <p:cNvSpPr txBox="1">
            <a:spLocks noChangeArrowheads="1"/>
          </p:cNvSpPr>
          <p:nvPr/>
        </p:nvSpPr>
        <p:spPr bwMode="auto">
          <a:xfrm>
            <a:off x="296863" y="1092200"/>
            <a:ext cx="85804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just" eaLnBrk="1" hangingPunct="1">
              <a:spcAft>
                <a:spcPct val="0"/>
              </a:spcAft>
              <a:buFontTx/>
              <a:buNone/>
            </a:pPr>
            <a:r>
              <a:rPr lang="en-US" altLang="zh-CN" dirty="0" smtClean="0">
                <a:latin typeface="Times" charset="0"/>
              </a:rPr>
              <a:t>Unscented Transformation computes </a:t>
            </a:r>
            <a:r>
              <a:rPr lang="en-US" altLang="zh-CN" dirty="0">
                <a:latin typeface="Times" charset="0"/>
              </a:rPr>
              <a:t>the mean and variance of the non-linear transformation by using the weighted non-linear transformations obtained from the chosen set of sigma points.</a:t>
            </a:r>
            <a:r>
              <a:rPr lang="zh-CN" altLang="zh-CN" dirty="0">
                <a:latin typeface="Times" charset="0"/>
              </a:rPr>
              <a:t> </a:t>
            </a:r>
            <a:endParaRPr kumimoji="1" lang="zh-CN" altLang="en-US" dirty="0">
              <a:latin typeface="Times" charset="0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80" y="2107863"/>
            <a:ext cx="5892801" cy="455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3"/>
          <p:cNvSpPr>
            <a:spLocks noChangeArrowheads="1"/>
          </p:cNvSpPr>
          <p:nvPr/>
        </p:nvSpPr>
        <p:spPr bwMode="auto">
          <a:xfrm>
            <a:off x="127000" y="141288"/>
            <a:ext cx="8497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600" b="1" dirty="0">
                <a:latin typeface="Times" charset="0"/>
              </a:rPr>
              <a:t>Unscented </a:t>
            </a:r>
            <a:r>
              <a:rPr kumimoji="1" lang="en-US" altLang="zh-CN" sz="3600" b="1" dirty="0" err="1">
                <a:latin typeface="Times" charset="0"/>
              </a:rPr>
              <a:t>Kalman</a:t>
            </a:r>
            <a:r>
              <a:rPr kumimoji="1" lang="en-US" altLang="zh-CN" sz="3600" b="1" dirty="0">
                <a:latin typeface="Times" charset="0"/>
              </a:rPr>
              <a:t> </a:t>
            </a:r>
            <a:r>
              <a:rPr kumimoji="1" lang="en-US" altLang="zh-CN" sz="3600" b="1" dirty="0" smtClean="0">
                <a:latin typeface="Times" charset="0"/>
              </a:rPr>
              <a:t>Filter (Cont.)</a:t>
            </a:r>
            <a:endParaRPr kumimoji="1" lang="zh-CN" altLang="en-US" sz="3600" b="1" dirty="0">
              <a:latin typeface="Times" charset="0"/>
            </a:endParaRPr>
          </a:p>
        </p:txBody>
      </p:sp>
      <p:sp>
        <p:nvSpPr>
          <p:cNvPr id="10244" name="文本框 2"/>
          <p:cNvSpPr txBox="1">
            <a:spLocks noChangeArrowheads="1"/>
          </p:cNvSpPr>
          <p:nvPr/>
        </p:nvSpPr>
        <p:spPr bwMode="auto">
          <a:xfrm>
            <a:off x="327026" y="1289050"/>
            <a:ext cx="3459162" cy="48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Aft>
                <a:spcPct val="40000"/>
              </a:spcAft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lang="en-US" altLang="zh-CN" dirty="0">
                <a:latin typeface="Times" charset="0"/>
              </a:rPr>
              <a:t>In </a:t>
            </a:r>
            <a:r>
              <a:rPr lang="en-US" altLang="zh-CN" dirty="0" smtClean="0">
                <a:latin typeface="Times" charset="0"/>
              </a:rPr>
              <a:t>Unscented Transformation, </a:t>
            </a:r>
            <a:r>
              <a:rPr lang="en-US" altLang="zh-CN" dirty="0">
                <a:latin typeface="Times" charset="0"/>
              </a:rPr>
              <a:t>the sample points </a:t>
            </a:r>
            <a:r>
              <a:rPr lang="en-US" altLang="zh-CN" dirty="0">
                <a:solidFill>
                  <a:srgbClr val="FF0000"/>
                </a:solidFill>
                <a:latin typeface="Times" charset="0"/>
              </a:rPr>
              <a:t>completely</a:t>
            </a:r>
            <a:r>
              <a:rPr lang="en-US" altLang="zh-CN" dirty="0">
                <a:latin typeface="Times" charset="0"/>
              </a:rPr>
              <a:t> capture the posterior mean and covariance </a:t>
            </a:r>
            <a:r>
              <a:rPr lang="en-US" altLang="zh-CN" dirty="0" smtClean="0">
                <a:solidFill>
                  <a:srgbClr val="FF0000"/>
                </a:solidFill>
                <a:latin typeface="Times" charset="0"/>
              </a:rPr>
              <a:t>to </a:t>
            </a:r>
            <a:r>
              <a:rPr lang="en-US" altLang="zh-CN" dirty="0">
                <a:solidFill>
                  <a:srgbClr val="FF0000"/>
                </a:solidFill>
                <a:latin typeface="Times" charset="0"/>
              </a:rPr>
              <a:t>the 3</a:t>
            </a:r>
            <a:r>
              <a:rPr lang="en-US" altLang="zh-CN" baseline="30000" dirty="0">
                <a:solidFill>
                  <a:srgbClr val="FF0000"/>
                </a:solidFill>
                <a:latin typeface="Times" charset="0"/>
              </a:rPr>
              <a:t>rd</a:t>
            </a:r>
            <a:r>
              <a:rPr lang="en-US" altLang="zh-CN" dirty="0">
                <a:solidFill>
                  <a:srgbClr val="FF0000"/>
                </a:solidFill>
                <a:latin typeface="Times" charset="0"/>
              </a:rPr>
              <a:t> </a:t>
            </a:r>
            <a:r>
              <a:rPr lang="en-US" altLang="zh-CN" dirty="0">
                <a:latin typeface="Times" charset="0"/>
              </a:rPr>
              <a:t>order </a:t>
            </a:r>
            <a:r>
              <a:rPr lang="en-US" altLang="zh-CN" dirty="0" smtClean="0">
                <a:latin typeface="Times" charset="0"/>
              </a:rPr>
              <a:t>(Taylor series expansion) for </a:t>
            </a:r>
            <a:r>
              <a:rPr lang="en-US" altLang="zh-CN" dirty="0">
                <a:latin typeface="Times" charset="0"/>
              </a:rPr>
              <a:t>any non-linearity.</a:t>
            </a:r>
            <a:r>
              <a:rPr lang="zh-CN" altLang="zh-CN" dirty="0">
                <a:latin typeface="Times" charset="0"/>
              </a:rPr>
              <a:t> </a:t>
            </a:r>
            <a:endParaRPr lang="en-US" altLang="zh-CN" dirty="0" smtClean="0">
              <a:latin typeface="Times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endParaRPr lang="en-US" altLang="zh-CN" dirty="0" smtClean="0">
              <a:latin typeface="Times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kumimoji="1" lang="en-US" altLang="zh-CN" dirty="0" smtClean="0">
                <a:latin typeface="Times" charset="0"/>
              </a:rPr>
              <a:t>2. Better approximation of non-linear model.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None/>
            </a:pPr>
            <a:endParaRPr kumimoji="1" lang="en-US" altLang="zh-CN" dirty="0" smtClean="0">
              <a:latin typeface="Times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kumimoji="1" lang="en-US" altLang="zh-CN" dirty="0" smtClean="0">
                <a:latin typeface="Times" charset="0"/>
              </a:rPr>
              <a:t>3. No </a:t>
            </a:r>
            <a:r>
              <a:rPr kumimoji="1" lang="en-US" altLang="zh-CN" dirty="0">
                <a:latin typeface="Times" charset="0"/>
              </a:rPr>
              <a:t>Jacobian </a:t>
            </a:r>
            <a:r>
              <a:rPr kumimoji="1" lang="en-US" altLang="zh-CN" dirty="0" smtClean="0">
                <a:latin typeface="Times" charset="0"/>
              </a:rPr>
              <a:t>needed! So the computation is relatively easier than Extended </a:t>
            </a:r>
            <a:r>
              <a:rPr kumimoji="1" lang="en-US" altLang="zh-CN" dirty="0" err="1" smtClean="0">
                <a:latin typeface="Times" charset="0"/>
              </a:rPr>
              <a:t>Kalman</a:t>
            </a:r>
            <a:r>
              <a:rPr kumimoji="1" lang="en-US" altLang="zh-CN" dirty="0" smtClean="0">
                <a:latin typeface="Times" charset="0"/>
              </a:rPr>
              <a:t> Filter.</a:t>
            </a:r>
            <a:endParaRPr kumimoji="1" lang="zh-CN" altLang="en-US" dirty="0">
              <a:latin typeface="Times" charset="0"/>
            </a:endParaRPr>
          </a:p>
        </p:txBody>
      </p:sp>
      <p:pic>
        <p:nvPicPr>
          <p:cNvPr id="3074" name="Picture 2" descr="C:\Users\SakuyasPad\Desktop\UK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12890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MANAGE_ASSETS" val="FALSE"/>
  <p:tag name="MMPROD_IS_H264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MANAGE_ASSETS" val="FALSE"/>
  <p:tag name="MMPROD_IS_H264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MANAGE_ASSETS" val="FALSE"/>
  <p:tag name="MMPROD_IS_H264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MANAGE_ASSETS" val="FALSE"/>
  <p:tag name="MMPROD_IS_H264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MANAGE_ASSETS" val="FALSE"/>
  <p:tag name="MMPROD_IS_H264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MANAGE_ASSETS" val="FALSE"/>
  <p:tag name="MMPROD_IS_H264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MANAGE_ASSETS" val="FALSE"/>
  <p:tag name="MMPROD_IS_H264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10925</TotalTime>
  <Words>1298</Words>
  <Application>Microsoft Macintosh PowerPoint</Application>
  <PresentationFormat>全屏显示(4:3)</PresentationFormat>
  <Paragraphs>181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Cambria Math</vt:lpstr>
      <vt:lpstr>ＭＳ Ｐゴシック</vt:lpstr>
      <vt:lpstr>Times</vt:lpstr>
      <vt:lpstr>Wingdings</vt:lpstr>
      <vt:lpstr>宋体</vt:lpstr>
      <vt:lpstr>新細明體</vt:lpstr>
      <vt:lpstr>Arial</vt:lpstr>
      <vt:lpstr>Standarddesign</vt:lpstr>
      <vt:lpstr>Investigation of Different Filters  Based on Gesture Recognition System ECE 251B 2017 Spring</vt:lpstr>
      <vt:lpstr>Prologue</vt:lpstr>
      <vt:lpstr>PowerPoint 演示文稿</vt:lpstr>
      <vt:lpstr>PowerPoint 演示文稿</vt:lpstr>
      <vt:lpstr>Extended Kalman Filter vs. Kalman Filter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Comparison</vt:lpstr>
      <vt:lpstr>Gesture Recognition</vt:lpstr>
      <vt:lpstr>System Diagram</vt:lpstr>
      <vt:lpstr>KF vs. EKF vs. UKF</vt:lpstr>
      <vt:lpstr>Particle filter – 50 vs. 500 vs. 5000</vt:lpstr>
      <vt:lpstr>Experiment Design</vt:lpstr>
      <vt:lpstr>Experiment Design（Cont.）</vt:lpstr>
      <vt:lpstr>Results</vt:lpstr>
      <vt:lpstr>Results</vt:lpstr>
      <vt:lpstr>Results</vt:lpstr>
      <vt:lpstr>Results</vt:lpstr>
      <vt:lpstr>Results</vt:lpstr>
      <vt:lpstr>Conclusion </vt:lpstr>
      <vt:lpstr>Special thanks to  Prof. Manuela &amp; all people that helped us!  Thank You for watching! Q &amp; A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Xiang</dc:creator>
  <dc:description>PresentationLoad.com</dc:description>
  <cp:lastModifiedBy>Wenjun Zhang</cp:lastModifiedBy>
  <cp:revision>1531</cp:revision>
  <dcterms:created xsi:type="dcterms:W3CDTF">2007-11-27T23:54:21Z</dcterms:created>
  <dcterms:modified xsi:type="dcterms:W3CDTF">2017-05-31T23:20:12Z</dcterms:modified>
  <cp:contentStatus/>
</cp:coreProperties>
</file>