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9" r:id="rId2"/>
    <p:sldId id="273" r:id="rId3"/>
    <p:sldId id="274" r:id="rId4"/>
    <p:sldId id="275" r:id="rId5"/>
    <p:sldId id="260" r:id="rId6"/>
    <p:sldId id="276" r:id="rId7"/>
    <p:sldId id="280" r:id="rId8"/>
    <p:sldId id="256" r:id="rId9"/>
    <p:sldId id="300" r:id="rId10"/>
    <p:sldId id="281" r:id="rId11"/>
    <p:sldId id="257" r:id="rId12"/>
    <p:sldId id="288" r:id="rId13"/>
    <p:sldId id="261" r:id="rId14"/>
    <p:sldId id="283" r:id="rId15"/>
    <p:sldId id="284" r:id="rId16"/>
    <p:sldId id="285" r:id="rId17"/>
    <p:sldId id="262" r:id="rId18"/>
    <p:sldId id="289" r:id="rId19"/>
    <p:sldId id="290" r:id="rId20"/>
    <p:sldId id="263" r:id="rId21"/>
    <p:sldId id="291" r:id="rId22"/>
    <p:sldId id="264" r:id="rId23"/>
    <p:sldId id="292" r:id="rId24"/>
    <p:sldId id="293" r:id="rId25"/>
    <p:sldId id="265" r:id="rId26"/>
    <p:sldId id="294" r:id="rId27"/>
    <p:sldId id="296" r:id="rId28"/>
    <p:sldId id="266" r:id="rId29"/>
    <p:sldId id="297" r:id="rId30"/>
    <p:sldId id="267" r:id="rId31"/>
    <p:sldId id="298" r:id="rId32"/>
    <p:sldId id="299" r:id="rId33"/>
    <p:sldId id="268" r:id="rId34"/>
    <p:sldId id="270" r:id="rId35"/>
    <p:sldId id="30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6</a:t>
            </a:r>
            <a:r>
              <a:rPr lang="en-IN" baseline="0" dirty="0"/>
              <a:t> Months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528633460690281E-2"/>
          <c:y val="9.7988073659862493E-2"/>
          <c:w val="0.91174700723385182"/>
          <c:h val="0.7165434970554825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99000</c:v>
                </c:pt>
                <c:pt idx="1">
                  <c:v>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E-48BE-A55C-A6BAE2BF3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88560</c:v>
                </c:pt>
                <c:pt idx="1">
                  <c:v>98280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E-48BE-A55C-A6BAE2BF3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E-48BE-A55C-A6BAE2BF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2"/>
        <c:gapDepth val="29"/>
        <c:shape val="box"/>
        <c:axId val="707180015"/>
        <c:axId val="770905119"/>
        <c:axId val="0"/>
      </c:bar3DChart>
      <c:catAx>
        <c:axId val="70718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905119"/>
        <c:crosses val="autoZero"/>
        <c:auto val="1"/>
        <c:lblAlgn val="ctr"/>
        <c:lblOffset val="100"/>
        <c:noMultiLvlLbl val="0"/>
      </c:catAx>
      <c:valAx>
        <c:axId val="77090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1800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6</a:t>
            </a:r>
            <a:r>
              <a:rPr lang="en-IN" baseline="0" dirty="0"/>
              <a:t> months-</a:t>
            </a:r>
            <a:r>
              <a:rPr lang="en-IN" baseline="0" dirty="0" err="1"/>
              <a:t>Asumed</a:t>
            </a:r>
            <a:endParaRPr lang="en-IN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99000</c:v>
                </c:pt>
                <c:pt idx="1">
                  <c:v>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3-4BAD-A608-5EAE7A845E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88560</c:v>
                </c:pt>
                <c:pt idx="1">
                  <c:v>49140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53-4BAD-A608-5EAE7A845E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Mangharam Residency</c:v>
                </c:pt>
                <c:pt idx="1">
                  <c:v>Amulya Residency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53-4BAD-A608-5EAE7A84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6"/>
        <c:gapDepth val="71"/>
        <c:shape val="box"/>
        <c:axId val="311538287"/>
        <c:axId val="774322271"/>
        <c:axId val="0"/>
      </c:bar3DChart>
      <c:catAx>
        <c:axId val="31153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322271"/>
        <c:crosses val="autoZero"/>
        <c:auto val="1"/>
        <c:lblAlgn val="ctr"/>
        <c:lblOffset val="100"/>
        <c:noMultiLvlLbl val="0"/>
      </c:catAx>
      <c:valAx>
        <c:axId val="77432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5382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6</a:t>
            </a:r>
            <a:r>
              <a:rPr lang="en-IN" baseline="0" dirty="0"/>
              <a:t> Months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142000</c:v>
                </c:pt>
                <c:pt idx="1">
                  <c:v>125000</c:v>
                </c:pt>
                <c:pt idx="2">
                  <c:v>156000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3-4003-A49E-5BDD8854B2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88500</c:v>
                </c:pt>
                <c:pt idx="1">
                  <c:v>98280</c:v>
                </c:pt>
                <c:pt idx="2">
                  <c:v>61897.5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3-4003-A49E-5BDD8854B2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3-4003-A49E-5BDD8854B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0"/>
        <c:gapDepth val="119"/>
        <c:shape val="box"/>
        <c:axId val="708538847"/>
        <c:axId val="582598255"/>
        <c:axId val="0"/>
      </c:bar3DChart>
      <c:catAx>
        <c:axId val="70853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8255"/>
        <c:crosses val="autoZero"/>
        <c:auto val="1"/>
        <c:lblAlgn val="ctr"/>
        <c:lblOffset val="100"/>
        <c:noMultiLvlLbl val="0"/>
      </c:catAx>
      <c:valAx>
        <c:axId val="58259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3884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6</a:t>
            </a:r>
            <a:r>
              <a:rPr lang="en-IN" baseline="0" dirty="0"/>
              <a:t> Months - Assumed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142000</c:v>
                </c:pt>
                <c:pt idx="1">
                  <c:v>125000</c:v>
                </c:pt>
                <c:pt idx="2">
                  <c:v>156000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4D3-BF0B-2BBD4ACA36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88500</c:v>
                </c:pt>
                <c:pt idx="1">
                  <c:v>49090</c:v>
                </c:pt>
                <c:pt idx="2">
                  <c:v>61897.5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4D3-BF0B-2BBD4ACA36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Mangharam Residency</c:v>
                </c:pt>
                <c:pt idx="1">
                  <c:v>Amulya Residency</c:v>
                </c:pt>
                <c:pt idx="2">
                  <c:v>Phoenix Residency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3000</c:v>
                </c:pt>
                <c:pt idx="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A6-44D3-BF0B-2BBD4ACA3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7"/>
        <c:gapDepth val="95"/>
        <c:shape val="box"/>
        <c:axId val="1039455103"/>
        <c:axId val="701939615"/>
        <c:axId val="0"/>
      </c:bar3DChart>
      <c:catAx>
        <c:axId val="103945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939615"/>
        <c:crosses val="autoZero"/>
        <c:auto val="1"/>
        <c:lblAlgn val="ctr"/>
        <c:lblOffset val="100"/>
        <c:noMultiLvlLbl val="0"/>
      </c:catAx>
      <c:valAx>
        <c:axId val="70193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45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138600</c:v>
                </c:pt>
                <c:pt idx="1">
                  <c:v>142000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0-4B68-A20E-ADD0E34181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98280</c:v>
                </c:pt>
                <c:pt idx="1">
                  <c:v>88560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0-4B68-A20E-ADD0E34181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12000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0-4B68-A20E-ADD0E3418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8"/>
        <c:gapDepth val="65"/>
        <c:shape val="box"/>
        <c:axId val="997957743"/>
        <c:axId val="592493231"/>
        <c:axId val="0"/>
      </c:bar3DChart>
      <c:catAx>
        <c:axId val="99795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93231"/>
        <c:crosses val="autoZero"/>
        <c:auto val="1"/>
        <c:lblAlgn val="ctr"/>
        <c:lblOffset val="100"/>
        <c:noMultiLvlLbl val="0"/>
      </c:catAx>
      <c:valAx>
        <c:axId val="59249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9577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138600</c:v>
                </c:pt>
                <c:pt idx="1">
                  <c:v>142000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9-4821-BEFC-FE33F3E9B2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49090</c:v>
                </c:pt>
                <c:pt idx="1">
                  <c:v>88560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9-4821-BEFC-FE33F3E9B2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9-4821-BEFC-FE33F3E9B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4"/>
        <c:gapDepth val="122"/>
        <c:shape val="box"/>
        <c:axId val="587421183"/>
        <c:axId val="1155315535"/>
        <c:axId val="0"/>
      </c:bar3DChart>
      <c:catAx>
        <c:axId val="58742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315535"/>
        <c:crosses val="autoZero"/>
        <c:auto val="1"/>
        <c:lblAlgn val="ctr"/>
        <c:lblOffset val="100"/>
        <c:noMultiLvlLbl val="0"/>
      </c:catAx>
      <c:valAx>
        <c:axId val="115531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421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6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103500</c:v>
                </c:pt>
                <c:pt idx="1">
                  <c:v>99000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C-4B31-BB10-B03A3FD58E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98280</c:v>
                </c:pt>
                <c:pt idx="1">
                  <c:v>88560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2C-4B31-BB10-B03A3FD58E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12000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2C-4B31-BB10-B03A3FD58E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S.D of Amulya’s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Amulya Residency</c:v>
                </c:pt>
                <c:pt idx="1">
                  <c:v>Mangharam Residency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2C-4B31-BB10-B03A3FD58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1"/>
        <c:gapDepth val="174"/>
        <c:shape val="box"/>
        <c:axId val="988559599"/>
        <c:axId val="998413263"/>
        <c:axId val="0"/>
      </c:bar3DChart>
      <c:catAx>
        <c:axId val="98855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413263"/>
        <c:crosses val="autoZero"/>
        <c:auto val="1"/>
        <c:lblAlgn val="ctr"/>
        <c:lblOffset val="100"/>
        <c:noMultiLvlLbl val="0"/>
      </c:catAx>
      <c:valAx>
        <c:axId val="99841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5595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0.18287</cdr:x>
      <cdr:y>0.95589</cdr:y>
    </cdr:from>
    <cdr:to>
      <cdr:x>0.37962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0FFA509-48D2-46E6-882E-0079D99D16F9}"/>
            </a:ext>
          </a:extLst>
        </cdr:cNvPr>
        <cdr:cNvSpPr txBox="1"/>
      </cdr:nvSpPr>
      <cdr:spPr>
        <a:xfrm xmlns:a="http://schemas.openxmlformats.org/drawingml/2006/main">
          <a:off x="2070994" y="6163970"/>
          <a:ext cx="2228295" cy="2844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0.26594</cdr:x>
      <cdr:y>0.95706</cdr:y>
    </cdr:from>
    <cdr:to>
      <cdr:x>0.38558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8AB913B-1EB3-4F85-8A74-1ADE7DE602CF}"/>
            </a:ext>
          </a:extLst>
        </cdr:cNvPr>
        <cdr:cNvSpPr txBox="1"/>
      </cdr:nvSpPr>
      <cdr:spPr>
        <a:xfrm xmlns:a="http://schemas.openxmlformats.org/drawingml/2006/main">
          <a:off x="3006465" y="6134470"/>
          <a:ext cx="1352471" cy="275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 dirty="0">
              <a:solidFill>
                <a:schemeClr val="tx1"/>
              </a:solidFill>
            </a:rPr>
            <a:t>Total = 190560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0.37109</cdr:x>
      <cdr:y>0.83125</cdr:y>
    </cdr:from>
    <cdr:to>
      <cdr:x>0.48359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162561D-8728-4CAE-8A76-F9CE845B6154}"/>
            </a:ext>
          </a:extLst>
        </cdr:cNvPr>
        <cdr:cNvSpPr txBox="1"/>
      </cdr:nvSpPr>
      <cdr:spPr>
        <a:xfrm xmlns:a="http://schemas.openxmlformats.org/drawingml/2006/main">
          <a:off x="3016250" y="545253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307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8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130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65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8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3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5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C79-1808-4D5E-A7B5-EF1FCEBF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ENODO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TASK-2</a:t>
            </a:r>
            <a:br>
              <a:rPr lang="en-US" sz="6000" dirty="0"/>
            </a:br>
            <a:r>
              <a:rPr lang="en-US" sz="6000" dirty="0"/>
              <a:t>Team </a:t>
            </a:r>
            <a:r>
              <a:rPr lang="en-US" sz="6000" dirty="0" err="1"/>
              <a:t>kcm</a:t>
            </a:r>
            <a:br>
              <a:rPr lang="en-US" sz="6000" dirty="0"/>
            </a:b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E4A7E-015D-4B87-87BB-17D3BA3E7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967438"/>
          </a:xfrm>
        </p:spPr>
        <p:txBody>
          <a:bodyPr>
            <a:normAutofit/>
          </a:bodyPr>
          <a:lstStyle/>
          <a:p>
            <a:r>
              <a:rPr lang="en-US" dirty="0"/>
              <a:t>Members = Kanaad D S(leader)                                    </a:t>
            </a:r>
          </a:p>
          <a:p>
            <a:r>
              <a:rPr lang="en-US" dirty="0"/>
              <a:t>                                     Chinmay Ganapathi Hegde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Madhuprakash</a:t>
            </a:r>
            <a:r>
              <a:rPr lang="en-US" dirty="0"/>
              <a:t> T.P</a:t>
            </a:r>
          </a:p>
          <a:p>
            <a:r>
              <a:rPr lang="en-US" dirty="0" err="1"/>
              <a:t>NMIT,Bangalore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2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2A4541-2A9C-4C3A-B7A8-183BEF9FAA0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85738"/>
            <a:ext cx="9753600" cy="47879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Speacial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Case: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Archith’s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collague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Manish also lives in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Residency,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share the travelling charges with him . As they will share the Travelling expenses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they are sharing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= Rs 98280 / 2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49140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Rent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84000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5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5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 BHK( 6 months )= 84000+ 49140+12000 = Rs 1,45,140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48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A0E600-0DDF-4469-9069-9D71202D7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563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C27C9B-8083-458D-9EE7-3BDC22F7AD83}"/>
              </a:ext>
            </a:extLst>
          </p:cNvPr>
          <p:cNvSpPr txBox="1"/>
          <p:nvPr/>
        </p:nvSpPr>
        <p:spPr>
          <a:xfrm>
            <a:off x="4067175" y="6123516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190560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0B06C-FDAD-45D8-82D1-1E719910EC98}"/>
              </a:ext>
            </a:extLst>
          </p:cNvPr>
          <p:cNvSpPr txBox="1"/>
          <p:nvPr/>
        </p:nvSpPr>
        <p:spPr>
          <a:xfrm>
            <a:off x="7334250" y="6118224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145140</a:t>
            </a:r>
          </a:p>
        </p:txBody>
      </p:sp>
    </p:spTree>
    <p:extLst>
      <p:ext uri="{BB962C8B-B14F-4D97-AF65-F5344CB8AC3E}">
        <p14:creationId xmlns:p14="http://schemas.microsoft.com/office/powerpoint/2010/main" val="387030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9916-E2A5-4EAF-A51A-E47E9DB1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65" y="790113"/>
            <a:ext cx="10353761" cy="251296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special case of sharing  the travelling expenses with Manish ,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save Rs 49140 , which will give preference to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500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BAE9-FDCD-4C9A-B707-D7708620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096750" cy="2831977"/>
          </a:xfrm>
        </p:spPr>
        <p:txBody>
          <a:bodyPr>
            <a:normAutofit fontScale="90000"/>
          </a:bodyPr>
          <a:lstStyle/>
          <a:p>
            <a:br>
              <a:rPr lang="en-US" sz="3600" b="0" i="0" u="none" strike="noStrike" baseline="0" dirty="0">
                <a:latin typeface="Times New Roman" panose="02020603050405020304" pitchFamily="18" charset="0"/>
              </a:rPr>
            </a:br>
            <a:br>
              <a:rPr lang="en-US" sz="3600" b="0" i="0" u="none" strike="noStrike" baseline="0" dirty="0">
                <a:latin typeface="Times New Roman" panose="02020603050405020304" pitchFamily="18" charset="0"/>
              </a:rPr>
            </a:br>
            <a:br>
              <a:rPr lang="en-US" sz="3600" b="0" i="0" u="none" strike="noStrike" baseline="0" dirty="0">
                <a:latin typeface="Times New Roman" panose="02020603050405020304" pitchFamily="18" charset="0"/>
              </a:rPr>
            </a:br>
            <a:br>
              <a:rPr lang="en-US" sz="3600" b="0" i="0" u="none" strike="noStrike" baseline="0" dirty="0">
                <a:latin typeface="Times New Roman" panose="02020603050405020304" pitchFamily="18" charset="0"/>
              </a:rPr>
            </a:b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2) In case he plans for 2 BHK, then what should be his choice considering all the expenses.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D54A-B8FC-4D65-BC16-95A98115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" y="3302493"/>
            <a:ext cx="11715750" cy="2494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willing to go for two BHK . All three Residencies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compared for staying for 6 months.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08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6EB8-8CA7-49DA-984B-62384CEEB0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338"/>
            <a:ext cx="11268075" cy="563086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5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Deposit= Rs 46500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=Rs 25000 * for first two months =Rs 50000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23000 * next 4 months = Rs 92000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Rent= 50000+92000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Rs 1,42,000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Travelling expenses = (Base fare of Rs 30) + (Distance 18Km * Rs 7 per Km)+ (18Km * 5 min per Km*Rs 1 per minute)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= 30+18*7+18*5*1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=Rs 246 for one time travelling 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Traveling of twice a day for 30 days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Rs 246 * 2 *30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=Rs 14760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14760 *6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88560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Others(Cleaning charges)= Rs 500 per month * 6 months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3000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expenses of </a:t>
            </a:r>
            <a:r>
              <a:rPr lang="en-US" sz="5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 BHK(6 months)= 1,42,000+88560+3000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= Rs 2,33,560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1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6E87-8317-4191-8550-DECCC3D70B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5738"/>
            <a:ext cx="11206163" cy="560546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 = Rs 48000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 Rs 21500 * first two months =Rs 43000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20500 * next 4 months= Rs 82000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Total Rent for 6 months= 43000+82000=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1,25,000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2BHK( 6 months )= 1,25,000+98,280+12000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= Rs 2,35,280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3662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2789-2408-4D4E-9E77-4B7400BF7C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88"/>
            <a:ext cx="11206163" cy="6400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Pheonix</a:t>
            </a:r>
            <a:r>
              <a:rPr lang="en-US" sz="1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 = Rs 50000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 Rs 26000 per month * 6 months =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Rs 1,56,000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70) + (distance of 15 Km * Rs 2.5 per Km) + (15Km * 3 min per Km * Rs 1.25 per minute)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=70+15*2.5+15*3*1.2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163.75 for one time travelling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163.75 * 2 * 30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9825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he is giving bribe of 5% on the above to security guards = Rs 9825 * 1.05 = Rs 10,316.25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10,316.25 * 6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61897.5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Pheonix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2BHK( 6 months )= 1,56,000+ 61897.5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= Rs 2,17,897.5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12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72E7C3-9278-46FB-B65D-1004B2BBD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062180"/>
              </p:ext>
            </p:extLst>
          </p:nvPr>
        </p:nvGraphicFramePr>
        <p:xfrm>
          <a:off x="1936750" y="2624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9C9710-73FF-403E-8773-8C8AC9AD65F9}"/>
              </a:ext>
            </a:extLst>
          </p:cNvPr>
          <p:cNvSpPr txBox="1"/>
          <p:nvPr/>
        </p:nvSpPr>
        <p:spPr>
          <a:xfrm>
            <a:off x="3438525" y="5681133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233560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84A08-8D04-4B28-A222-95A0C4654D85}"/>
              </a:ext>
            </a:extLst>
          </p:cNvPr>
          <p:cNvSpPr txBox="1"/>
          <p:nvPr/>
        </p:nvSpPr>
        <p:spPr>
          <a:xfrm>
            <a:off x="5629174" y="5681132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235280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E248-D398-4C96-9286-80576C96706E}"/>
              </a:ext>
            </a:extLst>
          </p:cNvPr>
          <p:cNvSpPr txBox="1"/>
          <p:nvPr/>
        </p:nvSpPr>
        <p:spPr>
          <a:xfrm>
            <a:off x="7615780" y="5681132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217897.5</a:t>
            </a:r>
          </a:p>
        </p:txBody>
      </p:sp>
    </p:spTree>
    <p:extLst>
      <p:ext uri="{BB962C8B-B14F-4D97-AF65-F5344CB8AC3E}">
        <p14:creationId xmlns:p14="http://schemas.microsoft.com/office/powerpoint/2010/main" val="84359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3CC-037A-44C9-9429-D689B5FC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52" y="727969"/>
            <a:ext cx="10353761" cy="2308783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Pheonix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is economically preferred for 2 BHK. 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070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6E3B88-A5CA-43C1-A89E-977AF22E07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55600"/>
            <a:ext cx="10374313" cy="587692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Speacial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Case: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Archith’s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collague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Manish also lives in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Residency,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share the travelling charges with him . As they will share the Travelling expenses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they are sharing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= Rs 98280 / 2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49140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Rent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1,25,000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 BHK( 6 months )= 1,25,000+ 49140+12000 = Rs 1,86,140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92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8E4-E17A-4D83-BFF2-0AFA3E1882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868" y="1420797"/>
            <a:ext cx="12100264" cy="3695700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willing to accommodate himself in one among the 3 nearby facilities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Pheonix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 This analysis helps him to compare Rents, Travel and other expenses. By this analysis,  he can choose the perfect option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06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FF6BA7-D823-4C0C-8D63-8F42873A9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0979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A840F7-2322-4A5C-95F0-7EFFDD79FA33}"/>
              </a:ext>
            </a:extLst>
          </p:cNvPr>
          <p:cNvSpPr txBox="1"/>
          <p:nvPr/>
        </p:nvSpPr>
        <p:spPr>
          <a:xfrm>
            <a:off x="3476625" y="6138333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 237560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5534C-7E0B-4E71-AB6C-1B45E6DD8758}"/>
              </a:ext>
            </a:extLst>
          </p:cNvPr>
          <p:cNvSpPr txBox="1"/>
          <p:nvPr/>
        </p:nvSpPr>
        <p:spPr>
          <a:xfrm>
            <a:off x="5440563" y="6138333"/>
            <a:ext cx="1332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=186090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CB7B0-0867-41C1-A6F0-5CCF79B879E4}"/>
              </a:ext>
            </a:extLst>
          </p:cNvPr>
          <p:cNvSpPr txBox="1"/>
          <p:nvPr/>
        </p:nvSpPr>
        <p:spPr>
          <a:xfrm>
            <a:off x="7404501" y="6138333"/>
            <a:ext cx="170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Total = 217897.5</a:t>
            </a:r>
          </a:p>
        </p:txBody>
      </p:sp>
    </p:spTree>
    <p:extLst>
      <p:ext uri="{BB962C8B-B14F-4D97-AF65-F5344CB8AC3E}">
        <p14:creationId xmlns:p14="http://schemas.microsoft.com/office/powerpoint/2010/main" val="90159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8340-0746-4960-8CDC-3B4EEC4D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89" y="621437"/>
            <a:ext cx="10353761" cy="3116651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special case of sharing  travelling expenses with Manish ,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save Rs 49140, which will give preference to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40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D538-172A-4DEC-8769-82B144E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388" y="177553"/>
            <a:ext cx="11991975" cy="1597889"/>
          </a:xfrm>
        </p:spPr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</a:rPr>
              <a:t>3 )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Should he go for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</a:rPr>
              <a:t>Amulya’s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3 BHK over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</a:rPr>
              <a:t>Mangharam’s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2BHK?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B8DDC-7E6E-4BC7-AB58-C561AB41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13" y="2201662"/>
            <a:ext cx="11687175" cy="3633094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 2 BHK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and 3 BHK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75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1EC2DF-CC2A-4243-9B26-01B901CDF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84150"/>
            <a:ext cx="9002713" cy="5764213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5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Residency:( 2 BHK )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Deposit= Rs 46500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=Rs 25000 * for first two months =Rs 50000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23000 * next 4 months = Rs 92000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Rent= 50000+92000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Rs 1,42,000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Travelling expenses = (Base fare of Rs 30) + (Distance 18Km * Rs 7 per Km)+ (18Km * 5 min per Km*Rs 1 per minute)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= 30+18*7+18*5*1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=Rs 246 for one time travelling 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Traveling of twice a day for 30 days </a:t>
            </a:r>
            <a:r>
              <a:rPr lang="en-US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Rs 246 * 2 *30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=Rs 14760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14760 *6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88560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Others(Cleaning charges)= Rs 500 per month * 6 months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= 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3000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expenses of </a:t>
            </a:r>
            <a:r>
              <a:rPr lang="en-US" sz="5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 BHK(6 months)= 1,42,000+88560+3000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= Rs 2,33,560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9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3517B5-19DD-45D6-AF59-0174AE78AD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4625"/>
            <a:ext cx="9001125" cy="6288088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: (3 BHK )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 = Rs 52000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 Rs 25000* first two months =Rs 50000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22150 * next 4 months= Rs 88600 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Total Rent for 6 months=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Rs 1,38,600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 3 BHK( 6 months )= 1,38,600+98,280+12000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= Rs 2,48,880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59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4F4B65-B1E7-4451-A057-AB13027FA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749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A7384E-4D6B-4255-A769-7A7432D8EA31}"/>
              </a:ext>
            </a:extLst>
          </p:cNvPr>
          <p:cNvSpPr txBox="1"/>
          <p:nvPr/>
        </p:nvSpPr>
        <p:spPr>
          <a:xfrm>
            <a:off x="3990975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248980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76F91-B7DF-4F06-973C-21FEBAB59F73}"/>
              </a:ext>
            </a:extLst>
          </p:cNvPr>
          <p:cNvSpPr txBox="1"/>
          <p:nvPr/>
        </p:nvSpPr>
        <p:spPr>
          <a:xfrm>
            <a:off x="7210425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233560</a:t>
            </a:r>
          </a:p>
        </p:txBody>
      </p:sp>
    </p:spTree>
    <p:extLst>
      <p:ext uri="{BB962C8B-B14F-4D97-AF65-F5344CB8AC3E}">
        <p14:creationId xmlns:p14="http://schemas.microsoft.com/office/powerpoint/2010/main" val="376993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86B3-437C-49E2-B789-F3D3E576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75" y="477520"/>
            <a:ext cx="10353761" cy="304336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2 BHK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is economically preferred when comparing 3 BHK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6230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9A03B-CE33-4887-B9ED-CEE052DE084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93688"/>
            <a:ext cx="9001125" cy="6462712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Speacial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Case: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Archith’s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collague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Manish also lives in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Residency,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share the travelling charges with him . As they will share the Travelling expenses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minute)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they are sharing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= Rs 98280 / 2 = 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49140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Rent = 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1,38,600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3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3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3 BHK( 6 months )= 1,38,600+ 49140+12000 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= Rs 1,99,740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68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158AA6-5767-4803-86DD-1680F7B39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5268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30ED0E-14CB-4AB3-BFE4-1562F2C02196}"/>
              </a:ext>
            </a:extLst>
          </p:cNvPr>
          <p:cNvSpPr txBox="1"/>
          <p:nvPr/>
        </p:nvSpPr>
        <p:spPr>
          <a:xfrm>
            <a:off x="3905250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199790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736FA-529C-4FAE-B908-8CAAE3107B74}"/>
              </a:ext>
            </a:extLst>
          </p:cNvPr>
          <p:cNvSpPr txBox="1"/>
          <p:nvPr/>
        </p:nvSpPr>
        <p:spPr>
          <a:xfrm>
            <a:off x="6953250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233560</a:t>
            </a:r>
          </a:p>
        </p:txBody>
      </p:sp>
    </p:spTree>
    <p:extLst>
      <p:ext uri="{BB962C8B-B14F-4D97-AF65-F5344CB8AC3E}">
        <p14:creationId xmlns:p14="http://schemas.microsoft.com/office/powerpoint/2010/main" val="20404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7192-8B4E-40BC-832B-3F6EF02B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42" y="603682"/>
            <a:ext cx="10353761" cy="237092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special case of sharing  travelling expenses with Manish ,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save Rs 49140 , which will give preference to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82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4D0B-1482-49B2-B1D6-0D95D44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01445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Merits and Demerits of all Residencies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FA11-7E34-45FD-B686-224C5EE0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: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Lush green campus and Swimming pool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restricted after 9 pm.( Also Rs 7000 penalty)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20000 penalty  for Illegal activities  and non refundable security deposit.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71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7D89-4312-4260-96A7-848871E3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553"/>
            <a:ext cx="12030075" cy="1997476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4 ) He has booked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Amulya’s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2 BHK, but he is willing to take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Mangharam’s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1BHK. Should he take this step of cancelling the booking in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Amulya’s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2 BHK and choosing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Mangharam’s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1BHK.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40BED-7460-4357-8115-BDE5BC18C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499064"/>
            <a:ext cx="11630025" cy="218390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 BHK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and 2 BHK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B4AD57-7733-423F-9F59-313B25DA99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0360025" cy="6764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05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 (2 BHK)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with the security deposit the owner expects one month rent in advance where security deposit is not refundable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Rs 48000( Security deposit) + Rs 21500 (rent of first month)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advance paid = Rs 69500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 Rs 21500 * 2nd month =Rs 21500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20500 * next 4 months= Rs 82000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Total Rent for 6 months= 21500+82000=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1,03,500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2BHK( 6 months )= 1,03,500+98,280+12000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= Rs 2,13,780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49852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C60E2A-B375-4AC5-AB78-4CE2FA808C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85738"/>
            <a:ext cx="11382375" cy="64008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 ( 1 BHK)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Deposit= Rs 40000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=Rs 16500 per month*6 months =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99000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Travelling expenses = (Base fare of Rs 30) + (Distance 18Km * Rs 7 per Km)+ (18Km * 5 min per Km*Rs 1 per minute)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= 30+18*7+18*5*1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=Rs 246 for one time travelling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Traveling of twice a day for 30 days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Rs 246 * 2 *30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=Rs 14760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14760 *6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88560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Others(Cleaning charges)= Rs 500 per month * 6 months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=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3000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expenses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1 BHK(6 months) = Rs 14760+ Rs 88560+Rs 3000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= Rs 1,90,560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98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BB4FA5-46B4-4B0F-B642-5BCF7DAE4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3883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324BF7-D25B-4D0F-99BF-C78C68FA51AE}"/>
              </a:ext>
            </a:extLst>
          </p:cNvPr>
          <p:cNvSpPr txBox="1"/>
          <p:nvPr/>
        </p:nvSpPr>
        <p:spPr>
          <a:xfrm>
            <a:off x="4343400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213780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9B9AD-18B3-42C0-9C31-36A378E94EFA}"/>
              </a:ext>
            </a:extLst>
          </p:cNvPr>
          <p:cNvSpPr txBox="1"/>
          <p:nvPr/>
        </p:nvSpPr>
        <p:spPr>
          <a:xfrm>
            <a:off x="7334250" y="6138333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Total = 238560</a:t>
            </a:r>
          </a:p>
        </p:txBody>
      </p:sp>
    </p:spTree>
    <p:extLst>
      <p:ext uri="{BB962C8B-B14F-4D97-AF65-F5344CB8AC3E}">
        <p14:creationId xmlns:p14="http://schemas.microsoft.com/office/powerpoint/2010/main" val="67957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9CCB-7997-4FE6-9895-0F472701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57" y="1848774"/>
            <a:ext cx="9001463" cy="401936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2 BHK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is preferred economically. He will save more money if he shares travelling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Manish.</a:t>
            </a:r>
            <a:b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taking firm decision is always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preffered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fluctuating decisions.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0052-24C5-4B83-9473-1A0DD9D5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52" y="193012"/>
            <a:ext cx="9001462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he changes from 2 BHK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to 1 BHK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then he loses his security deposit of Rs 48000. So expenditure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= 1,90,560 + 48000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=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2,38,560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542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AE5B5-5933-42C0-868A-ED73CCBD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53017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83428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4840-31A8-4367-B277-8F85EBFE46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71575"/>
            <a:ext cx="10353675" cy="536257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collague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Manish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 allowed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11.30 pm.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Distant among the three.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10000 penalty  for Illegal activities  and non refundable security deposit.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1000 fine for disturbance.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Pheonix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Finest among the three and nearest one.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 facilities are available on weekends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restrictions on  entry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45000 penalty  for Illegal activities  and non refundable security deposit.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53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D891-337C-4CFA-9225-1D8208097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4800"/>
            <a:ext cx="12192000" cy="2278602"/>
          </a:xfrm>
        </p:spPr>
        <p:txBody>
          <a:bodyPr>
            <a:noAutofit/>
          </a:bodyPr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1 ) 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</a:rPr>
              <a:t>Archit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is planning for 1 BHK, which society he should prefer considering all the expenses.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F74F-DEFA-484F-8CB8-A87DDEF9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3009530"/>
            <a:ext cx="11430000" cy="3657970"/>
          </a:xfrm>
        </p:spPr>
        <p:txBody>
          <a:bodyPr/>
          <a:lstStyle/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willing to go for one BHK, Phoenix residency is not having 1 BHK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accomadation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 only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Residencies are compared for staying for 6 months.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33BF-010E-43A3-B456-6BA5C5B64A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60475"/>
            <a:ext cx="10353675" cy="534511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Deposit= Rs 40000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=Rs 16500 per month*6 months =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99000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Travelling expenses = (Base fare of Rs 30) + (Distance 18Km * Rs 7 per Km)+ (18Km * 5 min per Km*Rs 1 per minute)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= 30+18*7+18*5*1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=Rs 246 for one time travelling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Traveling of twice a day for 30 days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Rs 246 * 2 *30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=Rs 14760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14760 *6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88560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Others(Cleaning charges)= Rs 500 per month * 6 months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=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3000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expenses of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1 BHK(6 months) = Rs 14760+ Rs 88560+Rs 3000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= Rs 1,90,560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8FB3D-CEE3-4F0E-BBCB-2C67EE7AFCA8}"/>
              </a:ext>
            </a:extLst>
          </p:cNvPr>
          <p:cNvSpPr txBox="1"/>
          <p:nvPr/>
        </p:nvSpPr>
        <p:spPr>
          <a:xfrm>
            <a:off x="277427" y="606775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2AD128-9075-4100-9660-4D4337854EA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06363"/>
            <a:ext cx="11082338" cy="6645275"/>
          </a:xfrm>
        </p:spPr>
        <p:txBody>
          <a:bodyPr>
            <a:noAutofit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Deposit = Rs 45000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= Rs 15000 * first two months =Rs 30000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Rs 13500 * next 4 months= Rs 54000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Total Rent for 6 months= 30000+54000=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84000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 Expenses = (Base fair of Rs 45) + (distance of 24 Km * Rs 7.5 per Km) + (24Km * 4 min per Km * Rs 0.5 per minute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=45+24*7.5+24*4*0.5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=Rs 273 for one time travelling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Travelling twice a day for 30 days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e= Rs 273 * 2 * 30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=Rs 16380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travelling for 6 months = Rs 16380 * 6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98280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Others( Optic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charges)= Rs 2000 per month * 6 months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12000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expences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for 1 BHK(6 months) = 84000+98280+12000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= Rs 1,94,280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4324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CA344-D9C1-4787-9EF3-3DB065430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028303"/>
              </p:ext>
            </p:extLst>
          </p:nvPr>
        </p:nvGraphicFramePr>
        <p:xfrm>
          <a:off x="186431" y="142043"/>
          <a:ext cx="11304973" cy="640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5B8AE0-3688-44ED-B977-662960ED0B04}"/>
              </a:ext>
            </a:extLst>
          </p:cNvPr>
          <p:cNvSpPr txBox="1"/>
          <p:nvPr/>
        </p:nvSpPr>
        <p:spPr>
          <a:xfrm>
            <a:off x="7945514" y="6290111"/>
            <a:ext cx="168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Total = 194280</a:t>
            </a:r>
          </a:p>
        </p:txBody>
      </p:sp>
    </p:spTree>
    <p:extLst>
      <p:ext uri="{BB962C8B-B14F-4D97-AF65-F5344CB8AC3E}">
        <p14:creationId xmlns:p14="http://schemas.microsoft.com/office/powerpoint/2010/main" val="19195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51CA-2D5D-49EB-9B8E-109F8DC1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051177"/>
          </a:xfrm>
        </p:spPr>
        <p:txBody>
          <a:bodyPr>
            <a:noAutofit/>
          </a:bodyPr>
          <a:lstStyle/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Mangharam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Residency is economically preferred for 1 BHK.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439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167</TotalTime>
  <Words>2559</Words>
  <Application>Microsoft Office PowerPoint</Application>
  <PresentationFormat>Widescreen</PresentationFormat>
  <Paragraphs>261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Bookman Old Style</vt:lpstr>
      <vt:lpstr>Calibri</vt:lpstr>
      <vt:lpstr>Courier New</vt:lpstr>
      <vt:lpstr>Rockwell</vt:lpstr>
      <vt:lpstr>Times New Roman</vt:lpstr>
      <vt:lpstr>Wingdings</vt:lpstr>
      <vt:lpstr>Damask</vt:lpstr>
      <vt:lpstr>ENODO   TASK-2 Team kcm </vt:lpstr>
      <vt:lpstr>PowerPoint Presentation</vt:lpstr>
      <vt:lpstr>Merits and Demerits of all Residencies :</vt:lpstr>
      <vt:lpstr>PowerPoint Presentation</vt:lpstr>
      <vt:lpstr> 1 )  Archit is planning for 1 BHK, which society he should prefer considering all the expenses. </vt:lpstr>
      <vt:lpstr>PowerPoint Presentation</vt:lpstr>
      <vt:lpstr>PowerPoint Presentation</vt:lpstr>
      <vt:lpstr>PowerPoint Presentation</vt:lpstr>
      <vt:lpstr>So Mangharam Residency is economically preferred for 1 BHK.    </vt:lpstr>
      <vt:lpstr>PowerPoint Presentation</vt:lpstr>
      <vt:lpstr>PowerPoint Presentation</vt:lpstr>
      <vt:lpstr>In this special case of sharing  the travelling expenses with Manish , Archith will save Rs 49140 , which will give preference to Amulya Residency.    </vt:lpstr>
      <vt:lpstr>    2) In case he plans for 2 BHK, then what should be his choice considering all the expenses. </vt:lpstr>
      <vt:lpstr>PowerPoint Presentation</vt:lpstr>
      <vt:lpstr>PowerPoint Presentation</vt:lpstr>
      <vt:lpstr>PowerPoint Presentation</vt:lpstr>
      <vt:lpstr>PowerPoint Presentation</vt:lpstr>
      <vt:lpstr>So Pheonix Residency is economically preferred for 2 BHK.  </vt:lpstr>
      <vt:lpstr>PowerPoint Presentation</vt:lpstr>
      <vt:lpstr>PowerPoint Presentation</vt:lpstr>
      <vt:lpstr>In this special case of sharing  travelling expenses with Manish , Archith will save Rs 49140, which will give preference to Amulya Residency.       </vt:lpstr>
      <vt:lpstr>3 ) Should he go for Amulya’s 3 BHK over Mangharam’s 2BHK? </vt:lpstr>
      <vt:lpstr>PowerPoint Presentation</vt:lpstr>
      <vt:lpstr>PowerPoint Presentation</vt:lpstr>
      <vt:lpstr>PowerPoint Presentation</vt:lpstr>
      <vt:lpstr>So 2 BHK Mangharam Residency is economically preferred when comparing 3 BHK Amulya Residency.</vt:lpstr>
      <vt:lpstr>PowerPoint Presentation</vt:lpstr>
      <vt:lpstr>PowerPoint Presentation</vt:lpstr>
      <vt:lpstr>In this special case of sharing  travelling expenses with Manish , Archith will save Rs 49140 , which will give preference to Amulya Residency.    </vt:lpstr>
      <vt:lpstr>4 ) He has booked Amulya’s 2 BHK, but he is willing to take Mangharam’s 1BHK. Should he take this step of cancelling the booking in Amulya’s 2 BHK and choosing Mangharam’s 1BHK. </vt:lpstr>
      <vt:lpstr>PowerPoint Presentation</vt:lpstr>
      <vt:lpstr>PowerPoint Presentation</vt:lpstr>
      <vt:lpstr>PowerPoint Presentation</vt:lpstr>
      <vt:lpstr>So 2 BHK Amulya Residency is preferred economically. He will save more money if he shares travelling expences with Manish.  So taking firm decision is always preffered over fluctuating decisions.   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Prakash</dc:creator>
  <cp:lastModifiedBy>Kanaad D S</cp:lastModifiedBy>
  <cp:revision>30</cp:revision>
  <dcterms:created xsi:type="dcterms:W3CDTF">2020-09-27T07:45:08Z</dcterms:created>
  <dcterms:modified xsi:type="dcterms:W3CDTF">2020-09-28T06:54:45Z</dcterms:modified>
</cp:coreProperties>
</file>