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sldIdLst>
    <p:sldId id="256" r:id="rId33"/>
    <p:sldId id="285" r:id="rId34"/>
    <p:sldId id="281" r:id="rId35"/>
    <p:sldId id="258" r:id="rId36"/>
    <p:sldId id="283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62" r:id="rId50"/>
    <p:sldId id="298" r:id="rId51"/>
    <p:sldId id="299" r:id="rId52"/>
    <p:sldId id="274" r:id="rId53"/>
    <p:sldId id="275" r:id="rId54"/>
    <p:sldId id="301" r:id="rId55"/>
    <p:sldId id="276" r:id="rId56"/>
    <p:sldId id="302" r:id="rId57"/>
    <p:sldId id="303" r:id="rId58"/>
    <p:sldId id="304" r:id="rId59"/>
    <p:sldId id="280" r:id="rId6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68;p20"/>
          <p:cNvGrpSpPr/>
          <p:nvPr/>
        </p:nvGrpSpPr>
        <p:grpSpPr>
          <a:xfrm>
            <a:off x="-247320" y="-445680"/>
            <a:ext cx="9637920" cy="6029280"/>
            <a:chOff x="-247320" y="-445680"/>
            <a:chExt cx="9637920" cy="6029280"/>
          </a:xfrm>
        </p:grpSpPr>
        <p:sp>
          <p:nvSpPr>
            <p:cNvPr id="84" name="Google Shape;169;p20"/>
            <p:cNvSpPr/>
            <p:nvPr/>
          </p:nvSpPr>
          <p:spPr>
            <a:xfrm>
              <a:off x="-125640" y="4453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170;p20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171;p20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172;p20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173;p20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174;p20"/>
            <p:cNvSpPr/>
            <p:nvPr/>
          </p:nvSpPr>
          <p:spPr>
            <a:xfrm rot="10800000">
              <a:off x="8431200" y="-403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175;p20"/>
            <p:cNvSpPr/>
            <p:nvPr/>
          </p:nvSpPr>
          <p:spPr>
            <a:xfrm>
              <a:off x="-125640" y="3996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76;p20"/>
            <p:cNvSpPr/>
            <p:nvPr/>
          </p:nvSpPr>
          <p:spPr>
            <a:xfrm>
              <a:off x="8430840" y="468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180;p2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97" name="Google Shape;181;p21"/>
            <p:cNvSpPr/>
            <p:nvPr/>
          </p:nvSpPr>
          <p:spPr>
            <a:xfrm flipH="1">
              <a:off x="8430120" y="4453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182;p21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83;p21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184;p2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185;p21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186;p21"/>
            <p:cNvSpPr/>
            <p:nvPr/>
          </p:nvSpPr>
          <p:spPr>
            <a:xfrm rot="10800000" flipH="1">
              <a:off x="-126000" y="-403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187;p21"/>
            <p:cNvSpPr/>
            <p:nvPr/>
          </p:nvSpPr>
          <p:spPr>
            <a:xfrm flipH="1">
              <a:off x="8430120" y="3996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4" name="Google Shape;188;p21"/>
            <p:cNvSpPr/>
            <p:nvPr/>
          </p:nvSpPr>
          <p:spPr>
            <a:xfrm flipH="1">
              <a:off x="-126360" y="46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37320" y="1796400"/>
            <a:ext cx="359316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92;p22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07" name="Google Shape;193;p22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94;p22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95;p22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196;p22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197;p22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" name="Google Shape;198;p22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199;p22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" name="Google Shape;200;p22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102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04;p23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118" name="Google Shape;205;p23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" name="Google Shape;206;p23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207;p23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208;p23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" name="Google Shape;209;p23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" name="Google Shape;210;p23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" name="Google Shape;211;p23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" name="Google Shape;212;p23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14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216;p24"/>
          <p:cNvGrpSpPr/>
          <p:nvPr/>
        </p:nvGrpSpPr>
        <p:grpSpPr>
          <a:xfrm>
            <a:off x="-310320" y="3500640"/>
            <a:ext cx="9764280" cy="2328120"/>
            <a:chOff x="-310320" y="3500640"/>
            <a:chExt cx="9764280" cy="2328120"/>
          </a:xfrm>
        </p:grpSpPr>
        <p:sp>
          <p:nvSpPr>
            <p:cNvPr id="129" name="Google Shape;217;p24"/>
            <p:cNvSpPr/>
            <p:nvPr/>
          </p:nvSpPr>
          <p:spPr>
            <a:xfrm rot="10800000" flipH="1">
              <a:off x="927000" y="46303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18;p24"/>
            <p:cNvSpPr/>
            <p:nvPr/>
          </p:nvSpPr>
          <p:spPr>
            <a:xfrm rot="10800000" flipH="1">
              <a:off x="272520" y="4861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219;p24"/>
            <p:cNvSpPr/>
            <p:nvPr/>
          </p:nvSpPr>
          <p:spPr>
            <a:xfrm>
              <a:off x="-310320" y="3996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220;p24"/>
            <p:cNvSpPr/>
            <p:nvPr/>
          </p:nvSpPr>
          <p:spPr>
            <a:xfrm>
              <a:off x="-125640" y="3500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221;p24"/>
            <p:cNvSpPr/>
            <p:nvPr/>
          </p:nvSpPr>
          <p:spPr>
            <a:xfrm flipH="1">
              <a:off x="8615160" y="3996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" name="Google Shape;222;p24"/>
            <p:cNvSpPr/>
            <p:nvPr/>
          </p:nvSpPr>
          <p:spPr>
            <a:xfrm flipH="1">
              <a:off x="8423280" y="3500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" name="Google Shape;223;p24"/>
            <p:cNvSpPr/>
            <p:nvPr/>
          </p:nvSpPr>
          <p:spPr>
            <a:xfrm rot="10800000">
              <a:off x="7378200" y="46303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" name="Google Shape;224;p24"/>
            <p:cNvSpPr/>
            <p:nvPr/>
          </p:nvSpPr>
          <p:spPr>
            <a:xfrm rot="10800000">
              <a:off x="8032680" y="486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231;p25"/>
          <p:cNvGrpSpPr/>
          <p:nvPr/>
        </p:nvGrpSpPr>
        <p:grpSpPr>
          <a:xfrm>
            <a:off x="-655560" y="3436920"/>
            <a:ext cx="10454760" cy="2310840"/>
            <a:chOff x="-655560" y="3436920"/>
            <a:chExt cx="10454760" cy="2310840"/>
          </a:xfrm>
        </p:grpSpPr>
        <p:sp>
          <p:nvSpPr>
            <p:cNvPr id="139" name="Google Shape;232;p25"/>
            <p:cNvSpPr/>
            <p:nvPr/>
          </p:nvSpPr>
          <p:spPr>
            <a:xfrm rot="10800000" flipH="1">
              <a:off x="-137160" y="3436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233;p25"/>
            <p:cNvSpPr/>
            <p:nvPr/>
          </p:nvSpPr>
          <p:spPr>
            <a:xfrm>
              <a:off x="183240" y="4541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" name="Google Shape;234;p25"/>
            <p:cNvSpPr/>
            <p:nvPr/>
          </p:nvSpPr>
          <p:spPr>
            <a:xfrm rot="10800000" flipH="1">
              <a:off x="-655920" y="390348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" name="Google Shape;235;p25"/>
            <p:cNvSpPr/>
            <p:nvPr/>
          </p:nvSpPr>
          <p:spPr>
            <a:xfrm rot="10800000">
              <a:off x="8442360" y="3436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" name="Google Shape;236;p25"/>
            <p:cNvSpPr/>
            <p:nvPr/>
          </p:nvSpPr>
          <p:spPr>
            <a:xfrm flipH="1">
              <a:off x="8121240" y="4541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" name="Google Shape;237;p25"/>
            <p:cNvSpPr/>
            <p:nvPr/>
          </p:nvSpPr>
          <p:spPr>
            <a:xfrm rot="10800000">
              <a:off x="8960760" y="39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238;p25"/>
            <p:cNvSpPr/>
            <p:nvPr/>
          </p:nvSpPr>
          <p:spPr>
            <a:xfrm rot="10800000">
              <a:off x="771912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239;p25"/>
            <p:cNvSpPr/>
            <p:nvPr/>
          </p:nvSpPr>
          <p:spPr>
            <a:xfrm rot="10800000">
              <a:off x="58680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244;p26"/>
          <p:cNvGrpSpPr/>
          <p:nvPr/>
        </p:nvGrpSpPr>
        <p:grpSpPr>
          <a:xfrm>
            <a:off x="-512280" y="-358200"/>
            <a:ext cx="10169640" cy="5930280"/>
            <a:chOff x="-512280" y="-358200"/>
            <a:chExt cx="10169640" cy="5930280"/>
          </a:xfrm>
        </p:grpSpPr>
        <p:sp>
          <p:nvSpPr>
            <p:cNvPr id="149" name="Google Shape;245;p26"/>
            <p:cNvSpPr/>
            <p:nvPr/>
          </p:nvSpPr>
          <p:spPr>
            <a:xfrm flipH="1">
              <a:off x="8430120" y="4074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46;p26"/>
            <p:cNvSpPr/>
            <p:nvPr/>
          </p:nvSpPr>
          <p:spPr>
            <a:xfrm rot="10800000">
              <a:off x="8818920" y="183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47;p26"/>
            <p:cNvSpPr/>
            <p:nvPr/>
          </p:nvSpPr>
          <p:spPr>
            <a:xfrm rot="10800000">
              <a:off x="8011800" y="4604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248;p26"/>
            <p:cNvSpPr/>
            <p:nvPr/>
          </p:nvSpPr>
          <p:spPr>
            <a:xfrm flipH="1">
              <a:off x="8430120" y="-358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49;p26"/>
            <p:cNvSpPr/>
            <p:nvPr/>
          </p:nvSpPr>
          <p:spPr>
            <a:xfrm>
              <a:off x="-124200" y="407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50;p26"/>
            <p:cNvSpPr/>
            <p:nvPr/>
          </p:nvSpPr>
          <p:spPr>
            <a:xfrm rot="10800000" flipH="1">
              <a:off x="-512640" y="1832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251;p26"/>
            <p:cNvSpPr/>
            <p:nvPr/>
          </p:nvSpPr>
          <p:spPr>
            <a:xfrm rot="10800000" flipH="1">
              <a:off x="294840" y="4604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252;p26"/>
            <p:cNvSpPr/>
            <p:nvPr/>
          </p:nvSpPr>
          <p:spPr>
            <a:xfrm>
              <a:off x="-124200" y="-358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261;p27"/>
          <p:cNvGrpSpPr/>
          <p:nvPr/>
        </p:nvGrpSpPr>
        <p:grpSpPr>
          <a:xfrm>
            <a:off x="-519480" y="2675160"/>
            <a:ext cx="10224360" cy="2743920"/>
            <a:chOff x="-519480" y="2675160"/>
            <a:chExt cx="10224360" cy="2743920"/>
          </a:xfrm>
        </p:grpSpPr>
        <p:sp>
          <p:nvSpPr>
            <p:cNvPr id="159" name="Google Shape;262;p27"/>
            <p:cNvSpPr/>
            <p:nvPr/>
          </p:nvSpPr>
          <p:spPr>
            <a:xfrm rot="10800000" flipH="1">
              <a:off x="-119160" y="308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263;p27"/>
            <p:cNvSpPr/>
            <p:nvPr/>
          </p:nvSpPr>
          <p:spPr>
            <a:xfrm rot="10800000" flipH="1">
              <a:off x="-519840" y="26751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264;p27"/>
            <p:cNvSpPr/>
            <p:nvPr/>
          </p:nvSpPr>
          <p:spPr>
            <a:xfrm>
              <a:off x="-519480" y="395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65;p27"/>
            <p:cNvSpPr/>
            <p:nvPr/>
          </p:nvSpPr>
          <p:spPr>
            <a:xfrm>
              <a:off x="21240" y="445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266;p27"/>
            <p:cNvSpPr/>
            <p:nvPr/>
          </p:nvSpPr>
          <p:spPr>
            <a:xfrm rot="10800000">
              <a:off x="8465400" y="3085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267;p27"/>
            <p:cNvSpPr/>
            <p:nvPr/>
          </p:nvSpPr>
          <p:spPr>
            <a:xfrm rot="10800000">
              <a:off x="8866440" y="2675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268;p27"/>
            <p:cNvSpPr/>
            <p:nvPr/>
          </p:nvSpPr>
          <p:spPr>
            <a:xfrm flipH="1">
              <a:off x="8865360" y="395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" name="Google Shape;269;p27"/>
            <p:cNvSpPr/>
            <p:nvPr/>
          </p:nvSpPr>
          <p:spPr>
            <a:xfrm flipH="1">
              <a:off x="8324640" y="44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774080"/>
            <a:ext cx="4675680" cy="10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80;p28"/>
          <p:cNvGrpSpPr/>
          <p:nvPr/>
        </p:nvGrpSpPr>
        <p:grpSpPr>
          <a:xfrm>
            <a:off x="-266400" y="3341880"/>
            <a:ext cx="9676800" cy="2320920"/>
            <a:chOff x="-266400" y="3341880"/>
            <a:chExt cx="9676800" cy="2320920"/>
          </a:xfrm>
        </p:grpSpPr>
        <p:sp>
          <p:nvSpPr>
            <p:cNvPr id="169" name="Google Shape;281;p28"/>
            <p:cNvSpPr/>
            <p:nvPr/>
          </p:nvSpPr>
          <p:spPr>
            <a:xfrm flipH="1">
              <a:off x="7440840" y="4695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282;p28"/>
            <p:cNvSpPr/>
            <p:nvPr/>
          </p:nvSpPr>
          <p:spPr>
            <a:xfrm>
              <a:off x="863640" y="4695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283;p28"/>
            <p:cNvSpPr/>
            <p:nvPr/>
          </p:nvSpPr>
          <p:spPr>
            <a:xfrm rot="10800000" flipH="1">
              <a:off x="-266760" y="4029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284;p28"/>
            <p:cNvSpPr/>
            <p:nvPr/>
          </p:nvSpPr>
          <p:spPr>
            <a:xfrm>
              <a:off x="153000" y="4524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285;p28"/>
            <p:cNvSpPr/>
            <p:nvPr/>
          </p:nvSpPr>
          <p:spPr>
            <a:xfrm rot="10800000" flipH="1">
              <a:off x="-151560" y="33418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286;p28"/>
            <p:cNvSpPr/>
            <p:nvPr/>
          </p:nvSpPr>
          <p:spPr>
            <a:xfrm rot="10800000">
              <a:off x="8571960" y="4029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287;p28"/>
            <p:cNvSpPr/>
            <p:nvPr/>
          </p:nvSpPr>
          <p:spPr>
            <a:xfrm flipH="1">
              <a:off x="8151840" y="45244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88;p28"/>
            <p:cNvSpPr/>
            <p:nvPr/>
          </p:nvSpPr>
          <p:spPr>
            <a:xfrm rot="10800000">
              <a:off x="8456760" y="3341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352040" y="63828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352040" y="199044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4352040" y="334296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6;p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85" name="Google Shape;17;p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18;p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19;p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20;p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21;p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22;p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1" name="Google Shape;23;p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24;p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314;p3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98" name="Google Shape;315;p31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316;p31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317;p31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318;p31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319;p31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20;p3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21;p31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" name="Google Shape;322;p31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324;p32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207" name="Google Shape;325;p32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208" name="Google Shape;326;p32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327;p32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328;p32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329;p32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330;p32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331;p32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332;p32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15" name="Google Shape;333;p32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8;p5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17" name="Google Shape;29;p5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30;p5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31;p5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" name="Google Shape;32;p5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33;p5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34;p5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35;p5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36;p5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43;p6"/>
          <p:cNvGrpSpPr/>
          <p:nvPr/>
        </p:nvGrpSpPr>
        <p:grpSpPr>
          <a:xfrm>
            <a:off x="-247320" y="-283680"/>
            <a:ext cx="9637920" cy="5867280"/>
            <a:chOff x="-247320" y="-283680"/>
            <a:chExt cx="9637920" cy="5867280"/>
          </a:xfrm>
        </p:grpSpPr>
        <p:sp>
          <p:nvSpPr>
            <p:cNvPr id="230" name="Google Shape;44;p6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45;p6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46;p6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47;p6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48;p6"/>
            <p:cNvSpPr/>
            <p:nvPr/>
          </p:nvSpPr>
          <p:spPr>
            <a:xfrm rot="10800000" flipH="1">
              <a:off x="-12600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49;p6"/>
            <p:cNvSpPr/>
            <p:nvPr/>
          </p:nvSpPr>
          <p:spPr>
            <a:xfrm rot="10800000" flipH="1">
              <a:off x="-12600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50;p6"/>
            <p:cNvSpPr/>
            <p:nvPr/>
          </p:nvSpPr>
          <p:spPr>
            <a:xfrm rot="10800000" flipH="1">
              <a:off x="842364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51;p6"/>
            <p:cNvSpPr/>
            <p:nvPr/>
          </p:nvSpPr>
          <p:spPr>
            <a:xfrm rot="10800000" flipH="1">
              <a:off x="842364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54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92280" y="1663920"/>
            <a:ext cx="4138200" cy="18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720000" y="3942720"/>
            <a:ext cx="7703640" cy="644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13"/>
          <p:cNvGrpSpPr/>
          <p:nvPr/>
        </p:nvGrpSpPr>
        <p:grpSpPr>
          <a:xfrm>
            <a:off x="-417600" y="-428760"/>
            <a:ext cx="9978840" cy="6000480"/>
            <a:chOff x="-417600" y="-428760"/>
            <a:chExt cx="9978840" cy="6000480"/>
          </a:xfrm>
        </p:grpSpPr>
        <p:sp>
          <p:nvSpPr>
            <p:cNvPr id="6" name="Google Shape;70;p13"/>
            <p:cNvSpPr/>
            <p:nvPr/>
          </p:nvSpPr>
          <p:spPr>
            <a:xfrm>
              <a:off x="42084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71;p13"/>
            <p:cNvSpPr/>
            <p:nvPr/>
          </p:nvSpPr>
          <p:spPr>
            <a:xfrm>
              <a:off x="788436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72;p13"/>
            <p:cNvSpPr/>
            <p:nvPr/>
          </p:nvSpPr>
          <p:spPr>
            <a:xfrm>
              <a:off x="84308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>
              <a:off x="84308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74;p13"/>
            <p:cNvSpPr/>
            <p:nvPr/>
          </p:nvSpPr>
          <p:spPr>
            <a:xfrm>
              <a:off x="-1256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75;p13"/>
            <p:cNvSpPr/>
            <p:nvPr/>
          </p:nvSpPr>
          <p:spPr>
            <a:xfrm>
              <a:off x="-1256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76;p13"/>
            <p:cNvSpPr/>
            <p:nvPr/>
          </p:nvSpPr>
          <p:spPr>
            <a:xfrm>
              <a:off x="-4176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77;p13"/>
            <p:cNvSpPr/>
            <p:nvPr/>
          </p:nvSpPr>
          <p:spPr>
            <a:xfrm>
              <a:off x="87228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150552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150552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420480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420480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title"/>
          </p:nvPr>
        </p:nvSpPr>
        <p:spPr>
          <a:xfrm>
            <a:off x="690408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title"/>
          </p:nvPr>
        </p:nvSpPr>
        <p:spPr>
          <a:xfrm>
            <a:off x="690408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8;p1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2" name="Google Shape;99;p1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100;p1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101;p1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102;p1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103;p1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4;p1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105;p1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106;p1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26520" y="3229560"/>
            <a:ext cx="6690960" cy="5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32" name="Google Shape;111;p15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112;p15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" name="Google Shape;113;p15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14;p15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115;p15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" name="Google Shape;116;p15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" name="Google Shape;117;p15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118;p15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21;p16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42" name="Google Shape;122;p16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123;p16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24;p16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" name="Google Shape;125;p16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" name="Google Shape;126;p16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127;p16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28;p16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129;p16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32;p17"/>
          <p:cNvGrpSpPr/>
          <p:nvPr/>
        </p:nvGrpSpPr>
        <p:grpSpPr>
          <a:xfrm>
            <a:off x="-549000" y="-585000"/>
            <a:ext cx="10241640" cy="6168600"/>
            <a:chOff x="-549000" y="-585000"/>
            <a:chExt cx="10241640" cy="6168600"/>
          </a:xfrm>
        </p:grpSpPr>
        <p:sp>
          <p:nvSpPr>
            <p:cNvPr id="52" name="Google Shape;133;p17"/>
            <p:cNvSpPr/>
            <p:nvPr/>
          </p:nvSpPr>
          <p:spPr>
            <a:xfrm>
              <a:off x="2937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" name="Google Shape;134;p17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135;p17"/>
            <p:cNvSpPr/>
            <p:nvPr/>
          </p:nvSpPr>
          <p:spPr>
            <a:xfrm rot="10800000" flipH="1">
              <a:off x="-129600" y="450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36;p17"/>
            <p:cNvSpPr/>
            <p:nvPr/>
          </p:nvSpPr>
          <p:spPr>
            <a:xfrm rot="10800000" flipH="1">
              <a:off x="-549360" y="453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137;p17"/>
            <p:cNvSpPr/>
            <p:nvPr/>
          </p:nvSpPr>
          <p:spPr>
            <a:xfrm>
              <a:off x="185040" y="-585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138;p17"/>
            <p:cNvSpPr/>
            <p:nvPr/>
          </p:nvSpPr>
          <p:spPr>
            <a:xfrm rot="10800000">
              <a:off x="8434800" y="45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39;p17"/>
            <p:cNvSpPr/>
            <p:nvPr/>
          </p:nvSpPr>
          <p:spPr>
            <a:xfrm rot="10800000">
              <a:off x="8854200" y="45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140;p17"/>
            <p:cNvSpPr/>
            <p:nvPr/>
          </p:nvSpPr>
          <p:spPr>
            <a:xfrm flipH="1">
              <a:off x="8119440" y="-585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44;p18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63" name="Google Shape;145;p18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64" name="Google Shape;146;p18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47;p18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148;p18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149;p18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150;p18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151;p18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152;p18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1" name="Google Shape;153;p18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14240" y="1152360"/>
            <a:ext cx="4161960" cy="2381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Алгоритмы</a:t>
            </a:r>
            <a:r>
              <a:rPr lang="ru-RU" sz="4300" b="1" spc="-1" dirty="0">
                <a:solidFill>
                  <a:schemeClr val="dk1"/>
                </a:solidFill>
                <a:latin typeface="Outfit"/>
                <a:ea typeface="Outfit"/>
              </a:rPr>
              <a:t> и метрики</a:t>
            </a:r>
            <a:r>
              <a:rPr lang="en" sz="43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регрессии</a:t>
            </a:r>
            <a:endParaRPr lang="fr-FR" sz="43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5F68D-1945-D485-168B-E097B621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>
            <a:extLst>
              <a:ext uri="{FF2B5EF4-FFF2-40B4-BE49-F238E27FC236}">
                <a16:creationId xmlns:a16="http://schemas.microsoft.com/office/drawing/2014/main" id="{481C47EE-B096-973F-CC77-49C2ED7E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209034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 древа решений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>
            <a:extLst>
              <a:ext uri="{FF2B5EF4-FFF2-40B4-BE49-F238E27FC236}">
                <a16:creationId xmlns:a16="http://schemas.microsoft.com/office/drawing/2014/main" id="{32FB1C5E-B045-BE59-6040-BEF865E8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6542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</a:t>
            </a:r>
            <a:r>
              <a:rPr lang="ru-RU" sz="6000" b="1" spc="-1" dirty="0">
                <a:solidFill>
                  <a:schemeClr val="dk1"/>
                </a:solidFill>
                <a:latin typeface="Outfit"/>
                <a:ea typeface="Outfit"/>
              </a:rPr>
              <a:t>3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3">
            <a:extLst>
              <a:ext uri="{FF2B5EF4-FFF2-40B4-BE49-F238E27FC236}">
                <a16:creationId xmlns:a16="http://schemas.microsoft.com/office/drawing/2014/main" id="{704E6392-8894-129A-CB59-EBD2CD3DB5C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95" name="Google Shape;432;p40">
            <a:extLst>
              <a:ext uri="{FF2B5EF4-FFF2-40B4-BE49-F238E27FC236}">
                <a16:creationId xmlns:a16="http://schemas.microsoft.com/office/drawing/2014/main" id="{A8775BB2-296B-EA72-DACA-416C33EE99AC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96" name="Google Shape;433;p40">
              <a:extLst>
                <a:ext uri="{FF2B5EF4-FFF2-40B4-BE49-F238E27FC236}">
                  <a16:creationId xmlns:a16="http://schemas.microsoft.com/office/drawing/2014/main" id="{4478235D-F2BC-F30B-BD90-FF8B3907126C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434;p40">
              <a:extLst>
                <a:ext uri="{FF2B5EF4-FFF2-40B4-BE49-F238E27FC236}">
                  <a16:creationId xmlns:a16="http://schemas.microsoft.com/office/drawing/2014/main" id="{135F9181-2ADE-D71C-16B8-6A966F70D060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435;p40">
              <a:extLst>
                <a:ext uri="{FF2B5EF4-FFF2-40B4-BE49-F238E27FC236}">
                  <a16:creationId xmlns:a16="http://schemas.microsoft.com/office/drawing/2014/main" id="{B79830E6-7A59-13EC-DE39-DAF2EE9AB237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436;p40">
              <a:extLst>
                <a:ext uri="{FF2B5EF4-FFF2-40B4-BE49-F238E27FC236}">
                  <a16:creationId xmlns:a16="http://schemas.microsoft.com/office/drawing/2014/main" id="{EAFABAD8-366A-EE34-58D1-5F91B7771198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37;p40">
              <a:extLst>
                <a:ext uri="{FF2B5EF4-FFF2-40B4-BE49-F238E27FC236}">
                  <a16:creationId xmlns:a16="http://schemas.microsoft.com/office/drawing/2014/main" id="{F89DC9BC-A965-E993-7FA4-6F86046114EE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38;p40">
              <a:extLst>
                <a:ext uri="{FF2B5EF4-FFF2-40B4-BE49-F238E27FC236}">
                  <a16:creationId xmlns:a16="http://schemas.microsoft.com/office/drawing/2014/main" id="{EBFB132A-1F86-631C-D101-56176120235C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39;p40">
              <a:extLst>
                <a:ext uri="{FF2B5EF4-FFF2-40B4-BE49-F238E27FC236}">
                  <a16:creationId xmlns:a16="http://schemas.microsoft.com/office/drawing/2014/main" id="{806E10A2-4319-E7D8-D2C9-308D8CC30B9D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40;p40">
              <a:extLst>
                <a:ext uri="{FF2B5EF4-FFF2-40B4-BE49-F238E27FC236}">
                  <a16:creationId xmlns:a16="http://schemas.microsoft.com/office/drawing/2014/main" id="{89A8DCDF-4092-2764-ABBA-F3C416B3E8FA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41;p40">
              <a:extLst>
                <a:ext uri="{FF2B5EF4-FFF2-40B4-BE49-F238E27FC236}">
                  <a16:creationId xmlns:a16="http://schemas.microsoft.com/office/drawing/2014/main" id="{3448F994-8863-4BDE-4EAD-47EB2E020080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42;p40">
              <a:extLst>
                <a:ext uri="{FF2B5EF4-FFF2-40B4-BE49-F238E27FC236}">
                  <a16:creationId xmlns:a16="http://schemas.microsoft.com/office/drawing/2014/main" id="{3A6FC2A4-ADB7-170D-2A7B-21B4F816E836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43;p40">
              <a:extLst>
                <a:ext uri="{FF2B5EF4-FFF2-40B4-BE49-F238E27FC236}">
                  <a16:creationId xmlns:a16="http://schemas.microsoft.com/office/drawing/2014/main" id="{641B6186-9600-4D5D-5FD2-E8FB48014B24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44;p40">
              <a:extLst>
                <a:ext uri="{FF2B5EF4-FFF2-40B4-BE49-F238E27FC236}">
                  <a16:creationId xmlns:a16="http://schemas.microsoft.com/office/drawing/2014/main" id="{18B73296-9EE7-D486-D2EC-A1E1411D9FC0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45;p40">
              <a:extLst>
                <a:ext uri="{FF2B5EF4-FFF2-40B4-BE49-F238E27FC236}">
                  <a16:creationId xmlns:a16="http://schemas.microsoft.com/office/drawing/2014/main" id="{21195F20-CAF7-377F-E84C-C5793847C540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46;p40">
              <a:extLst>
                <a:ext uri="{FF2B5EF4-FFF2-40B4-BE49-F238E27FC236}">
                  <a16:creationId xmlns:a16="http://schemas.microsoft.com/office/drawing/2014/main" id="{9EDEC079-073B-1D16-C1E0-691D02DBC508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47;p40">
              <a:extLst>
                <a:ext uri="{FF2B5EF4-FFF2-40B4-BE49-F238E27FC236}">
                  <a16:creationId xmlns:a16="http://schemas.microsoft.com/office/drawing/2014/main" id="{8CD93309-36A4-9015-10C9-988F0FD367F3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48;p40">
              <a:extLst>
                <a:ext uri="{FF2B5EF4-FFF2-40B4-BE49-F238E27FC236}">
                  <a16:creationId xmlns:a16="http://schemas.microsoft.com/office/drawing/2014/main" id="{984AC8C9-D049-E407-3C5B-D09F9AD21DE7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49;p40">
              <a:extLst>
                <a:ext uri="{FF2B5EF4-FFF2-40B4-BE49-F238E27FC236}">
                  <a16:creationId xmlns:a16="http://schemas.microsoft.com/office/drawing/2014/main" id="{8C291A54-99A4-1238-53E8-CD96A1D2F20E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3" name="Google Shape;450;p40">
            <a:extLst>
              <a:ext uri="{FF2B5EF4-FFF2-40B4-BE49-F238E27FC236}">
                <a16:creationId xmlns:a16="http://schemas.microsoft.com/office/drawing/2014/main" id="{8CF6E83B-7742-7636-DF1A-9F5FB447EC79}"/>
              </a:ext>
            </a:extLst>
          </p:cNvPr>
          <p:cNvCxnSpPr>
            <a:cxnSpLocks/>
          </p:cNvCxnSpPr>
          <p:nvPr/>
        </p:nvCxnSpPr>
        <p:spPr>
          <a:xfrm>
            <a:off x="840960" y="1385640"/>
            <a:ext cx="63949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65986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801C-D042-8563-FBA9-6AA1E01A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B07ED1D1-25C6-9B58-8C95-B5A2B9AA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 древа решений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A736C84A-D65F-A41E-0C32-9ABF0C2761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BA12C0DE-B303-61A2-6BA5-1BB450557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EC138F-BA46-C145-24F0-A3756A90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12" y="1191746"/>
            <a:ext cx="4719892" cy="30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9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6A43-D124-92E2-A6BB-08F17B7CE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>
            <a:extLst>
              <a:ext uri="{FF2B5EF4-FFF2-40B4-BE49-F238E27FC236}">
                <a16:creationId xmlns:a16="http://schemas.microsoft.com/office/drawing/2014/main" id="{391252B5-99FF-A010-DF5B-386CB82E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209034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 </a:t>
            </a:r>
            <a:r>
              <a:rPr lang="en-US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LASSO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>
            <a:extLst>
              <a:ext uri="{FF2B5EF4-FFF2-40B4-BE49-F238E27FC236}">
                <a16:creationId xmlns:a16="http://schemas.microsoft.com/office/drawing/2014/main" id="{39B85386-27B8-1755-4C77-3F9BBB1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6542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</a:t>
            </a:r>
            <a:r>
              <a:rPr lang="ru-RU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4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3">
            <a:extLst>
              <a:ext uri="{FF2B5EF4-FFF2-40B4-BE49-F238E27FC236}">
                <a16:creationId xmlns:a16="http://schemas.microsoft.com/office/drawing/2014/main" id="{FB30F5F7-3F7F-A552-CC77-AB97A20D127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95" name="Google Shape;432;p40">
            <a:extLst>
              <a:ext uri="{FF2B5EF4-FFF2-40B4-BE49-F238E27FC236}">
                <a16:creationId xmlns:a16="http://schemas.microsoft.com/office/drawing/2014/main" id="{C8AF1FC4-CE8D-E1DF-449B-B31AB162AD7F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96" name="Google Shape;433;p40">
              <a:extLst>
                <a:ext uri="{FF2B5EF4-FFF2-40B4-BE49-F238E27FC236}">
                  <a16:creationId xmlns:a16="http://schemas.microsoft.com/office/drawing/2014/main" id="{D5FB4FC9-6037-F7EA-3405-9051DC0ECD05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434;p40">
              <a:extLst>
                <a:ext uri="{FF2B5EF4-FFF2-40B4-BE49-F238E27FC236}">
                  <a16:creationId xmlns:a16="http://schemas.microsoft.com/office/drawing/2014/main" id="{388DF131-4821-5469-6E77-ED1B56A5A91E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435;p40">
              <a:extLst>
                <a:ext uri="{FF2B5EF4-FFF2-40B4-BE49-F238E27FC236}">
                  <a16:creationId xmlns:a16="http://schemas.microsoft.com/office/drawing/2014/main" id="{0D749A3E-2398-029B-6192-B660B04DBA3B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436;p40">
              <a:extLst>
                <a:ext uri="{FF2B5EF4-FFF2-40B4-BE49-F238E27FC236}">
                  <a16:creationId xmlns:a16="http://schemas.microsoft.com/office/drawing/2014/main" id="{642A18C3-2CCA-32FE-98A6-61DB5A6DCF4E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37;p40">
              <a:extLst>
                <a:ext uri="{FF2B5EF4-FFF2-40B4-BE49-F238E27FC236}">
                  <a16:creationId xmlns:a16="http://schemas.microsoft.com/office/drawing/2014/main" id="{E545C73A-0439-9B93-4DB6-28D312E5799B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38;p40">
              <a:extLst>
                <a:ext uri="{FF2B5EF4-FFF2-40B4-BE49-F238E27FC236}">
                  <a16:creationId xmlns:a16="http://schemas.microsoft.com/office/drawing/2014/main" id="{0C2A8065-28BD-1B0D-075D-F9553C8BC640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39;p40">
              <a:extLst>
                <a:ext uri="{FF2B5EF4-FFF2-40B4-BE49-F238E27FC236}">
                  <a16:creationId xmlns:a16="http://schemas.microsoft.com/office/drawing/2014/main" id="{EB8EBEFF-4619-A0F0-D088-1ADE81BF79A0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40;p40">
              <a:extLst>
                <a:ext uri="{FF2B5EF4-FFF2-40B4-BE49-F238E27FC236}">
                  <a16:creationId xmlns:a16="http://schemas.microsoft.com/office/drawing/2014/main" id="{717F0101-7759-E58E-4D28-DE6D5FABF0E4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41;p40">
              <a:extLst>
                <a:ext uri="{FF2B5EF4-FFF2-40B4-BE49-F238E27FC236}">
                  <a16:creationId xmlns:a16="http://schemas.microsoft.com/office/drawing/2014/main" id="{D35D651B-5334-59DD-BC9F-BA40AB7A078D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42;p40">
              <a:extLst>
                <a:ext uri="{FF2B5EF4-FFF2-40B4-BE49-F238E27FC236}">
                  <a16:creationId xmlns:a16="http://schemas.microsoft.com/office/drawing/2014/main" id="{B58354ED-37F2-720B-D8DF-9EADB27F5EFE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43;p40">
              <a:extLst>
                <a:ext uri="{FF2B5EF4-FFF2-40B4-BE49-F238E27FC236}">
                  <a16:creationId xmlns:a16="http://schemas.microsoft.com/office/drawing/2014/main" id="{C72F8D31-1AFE-5F05-C5E8-375C514D22E6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44;p40">
              <a:extLst>
                <a:ext uri="{FF2B5EF4-FFF2-40B4-BE49-F238E27FC236}">
                  <a16:creationId xmlns:a16="http://schemas.microsoft.com/office/drawing/2014/main" id="{ED183E01-FAD3-B6C9-4CAD-3DFB2C753A73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45;p40">
              <a:extLst>
                <a:ext uri="{FF2B5EF4-FFF2-40B4-BE49-F238E27FC236}">
                  <a16:creationId xmlns:a16="http://schemas.microsoft.com/office/drawing/2014/main" id="{159D6015-48B2-4FD0-8075-78BE371F8871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46;p40">
              <a:extLst>
                <a:ext uri="{FF2B5EF4-FFF2-40B4-BE49-F238E27FC236}">
                  <a16:creationId xmlns:a16="http://schemas.microsoft.com/office/drawing/2014/main" id="{445B986F-07A3-824B-6054-BD351F8216E1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47;p40">
              <a:extLst>
                <a:ext uri="{FF2B5EF4-FFF2-40B4-BE49-F238E27FC236}">
                  <a16:creationId xmlns:a16="http://schemas.microsoft.com/office/drawing/2014/main" id="{E4EE6B9F-0A5B-2688-28B9-17DF9955F06C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48;p40">
              <a:extLst>
                <a:ext uri="{FF2B5EF4-FFF2-40B4-BE49-F238E27FC236}">
                  <a16:creationId xmlns:a16="http://schemas.microsoft.com/office/drawing/2014/main" id="{6AED24E4-0D8E-DD63-93A9-862CA8D09222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49;p40">
              <a:extLst>
                <a:ext uri="{FF2B5EF4-FFF2-40B4-BE49-F238E27FC236}">
                  <a16:creationId xmlns:a16="http://schemas.microsoft.com/office/drawing/2014/main" id="{A532DC27-9E5F-CA60-0B0B-B70CF61EB796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3" name="Google Shape;450;p40">
            <a:extLst>
              <a:ext uri="{FF2B5EF4-FFF2-40B4-BE49-F238E27FC236}">
                <a16:creationId xmlns:a16="http://schemas.microsoft.com/office/drawing/2014/main" id="{132D84EB-CBB0-2238-1468-9CB6EC0C25CD}"/>
              </a:ext>
            </a:extLst>
          </p:cNvPr>
          <p:cNvCxnSpPr>
            <a:cxnSpLocks/>
          </p:cNvCxnSpPr>
          <p:nvPr/>
        </p:nvCxnSpPr>
        <p:spPr>
          <a:xfrm>
            <a:off x="840960" y="1385640"/>
            <a:ext cx="63949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42108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2C17B-282C-F786-EA02-41346246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D72E92E5-3974-CFE6-6BB4-4D8E537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 </a:t>
            </a:r>
            <a:r>
              <a:rPr lang="en-US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LASSO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FEAA7AEA-020C-BB55-9F9D-36F1FBDA9F6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0F28C720-74C7-EBD2-5BE5-05553DD45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2E49CD-5217-A243-8272-2F755880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33" y="1218808"/>
            <a:ext cx="6548134" cy="33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9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808EF-3675-A95B-5E9B-CF5FD193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8593BDF3-A187-4DED-555C-3F0AED15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 </a:t>
            </a:r>
            <a:r>
              <a:rPr lang="en-US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LASSO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F700AF44-9A04-2897-A9F4-B5D3E7DE6F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7400B7A6-D8EF-915C-173B-1A7939054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408E7-CF7A-65C9-20F7-40E1C8D8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0" y="1104828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C25A-829C-20BB-7A7D-2D63EC0D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>
            <a:extLst>
              <a:ext uri="{FF2B5EF4-FFF2-40B4-BE49-F238E27FC236}">
                <a16:creationId xmlns:a16="http://schemas.microsoft.com/office/drawing/2014/main" id="{85B080FD-9082-AAD5-FA40-5ED0D5CE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2211480"/>
            <a:ext cx="492156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000" b="1" spc="-1" dirty="0">
                <a:solidFill>
                  <a:schemeClr val="dk1"/>
                </a:solidFill>
                <a:latin typeface="Outfit"/>
              </a:rPr>
              <a:t>Гребневая регрессия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>
            <a:extLst>
              <a:ext uri="{FF2B5EF4-FFF2-40B4-BE49-F238E27FC236}">
                <a16:creationId xmlns:a16="http://schemas.microsoft.com/office/drawing/2014/main" id="{7133616B-F523-D71F-EEFA-ADF6F8B3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6542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</a:t>
            </a:r>
            <a:r>
              <a:rPr lang="ru-RU" sz="6000" b="1" spc="-1" dirty="0">
                <a:solidFill>
                  <a:schemeClr val="dk1"/>
                </a:solidFill>
                <a:latin typeface="Outfit"/>
                <a:ea typeface="Outfit"/>
              </a:rPr>
              <a:t>5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3">
            <a:extLst>
              <a:ext uri="{FF2B5EF4-FFF2-40B4-BE49-F238E27FC236}">
                <a16:creationId xmlns:a16="http://schemas.microsoft.com/office/drawing/2014/main" id="{476D8111-449B-2E29-20EF-C59EA6297B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95" name="Google Shape;432;p40">
            <a:extLst>
              <a:ext uri="{FF2B5EF4-FFF2-40B4-BE49-F238E27FC236}">
                <a16:creationId xmlns:a16="http://schemas.microsoft.com/office/drawing/2014/main" id="{93E7BD49-40E0-C929-830D-F1E2FC67F499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96" name="Google Shape;433;p40">
              <a:extLst>
                <a:ext uri="{FF2B5EF4-FFF2-40B4-BE49-F238E27FC236}">
                  <a16:creationId xmlns:a16="http://schemas.microsoft.com/office/drawing/2014/main" id="{3A12ED6F-047E-0C98-7325-DCDE263DB684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434;p40">
              <a:extLst>
                <a:ext uri="{FF2B5EF4-FFF2-40B4-BE49-F238E27FC236}">
                  <a16:creationId xmlns:a16="http://schemas.microsoft.com/office/drawing/2014/main" id="{E2AB9459-3278-3E35-6095-FAD73012F6D2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435;p40">
              <a:extLst>
                <a:ext uri="{FF2B5EF4-FFF2-40B4-BE49-F238E27FC236}">
                  <a16:creationId xmlns:a16="http://schemas.microsoft.com/office/drawing/2014/main" id="{2B52B820-D3B3-1A86-A3FC-0ADF13896644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436;p40">
              <a:extLst>
                <a:ext uri="{FF2B5EF4-FFF2-40B4-BE49-F238E27FC236}">
                  <a16:creationId xmlns:a16="http://schemas.microsoft.com/office/drawing/2014/main" id="{59F4950B-BBC1-B7D3-B7CB-572AD4E4275D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37;p40">
              <a:extLst>
                <a:ext uri="{FF2B5EF4-FFF2-40B4-BE49-F238E27FC236}">
                  <a16:creationId xmlns:a16="http://schemas.microsoft.com/office/drawing/2014/main" id="{FCC8B87F-7AB6-423B-C816-49AE54F3593E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38;p40">
              <a:extLst>
                <a:ext uri="{FF2B5EF4-FFF2-40B4-BE49-F238E27FC236}">
                  <a16:creationId xmlns:a16="http://schemas.microsoft.com/office/drawing/2014/main" id="{48519296-2296-F6E1-D394-0D15AACA491F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39;p40">
              <a:extLst>
                <a:ext uri="{FF2B5EF4-FFF2-40B4-BE49-F238E27FC236}">
                  <a16:creationId xmlns:a16="http://schemas.microsoft.com/office/drawing/2014/main" id="{A2ACCC32-F3A5-AE75-9259-6BBD39467E63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40;p40">
              <a:extLst>
                <a:ext uri="{FF2B5EF4-FFF2-40B4-BE49-F238E27FC236}">
                  <a16:creationId xmlns:a16="http://schemas.microsoft.com/office/drawing/2014/main" id="{81CD9A3D-B6B6-5B0A-F50B-3A922937226D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41;p40">
              <a:extLst>
                <a:ext uri="{FF2B5EF4-FFF2-40B4-BE49-F238E27FC236}">
                  <a16:creationId xmlns:a16="http://schemas.microsoft.com/office/drawing/2014/main" id="{FF616965-0F4C-D53F-77D8-9143A29F18FF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42;p40">
              <a:extLst>
                <a:ext uri="{FF2B5EF4-FFF2-40B4-BE49-F238E27FC236}">
                  <a16:creationId xmlns:a16="http://schemas.microsoft.com/office/drawing/2014/main" id="{087CC69C-41AB-C4AA-6CC3-B71AC007D9BA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43;p40">
              <a:extLst>
                <a:ext uri="{FF2B5EF4-FFF2-40B4-BE49-F238E27FC236}">
                  <a16:creationId xmlns:a16="http://schemas.microsoft.com/office/drawing/2014/main" id="{550F164F-13DA-B581-3BA4-7A29A76A81CA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44;p40">
              <a:extLst>
                <a:ext uri="{FF2B5EF4-FFF2-40B4-BE49-F238E27FC236}">
                  <a16:creationId xmlns:a16="http://schemas.microsoft.com/office/drawing/2014/main" id="{EAA4542C-6A30-E27C-9B92-E5182AB6895A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45;p40">
              <a:extLst>
                <a:ext uri="{FF2B5EF4-FFF2-40B4-BE49-F238E27FC236}">
                  <a16:creationId xmlns:a16="http://schemas.microsoft.com/office/drawing/2014/main" id="{EE01E18B-23D7-6FAD-0194-636168275AC1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46;p40">
              <a:extLst>
                <a:ext uri="{FF2B5EF4-FFF2-40B4-BE49-F238E27FC236}">
                  <a16:creationId xmlns:a16="http://schemas.microsoft.com/office/drawing/2014/main" id="{9D248E25-0806-AE0E-8052-FD79F093F18C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47;p40">
              <a:extLst>
                <a:ext uri="{FF2B5EF4-FFF2-40B4-BE49-F238E27FC236}">
                  <a16:creationId xmlns:a16="http://schemas.microsoft.com/office/drawing/2014/main" id="{AB982D88-DD05-DBEF-6563-28BEF00391D4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48;p40">
              <a:extLst>
                <a:ext uri="{FF2B5EF4-FFF2-40B4-BE49-F238E27FC236}">
                  <a16:creationId xmlns:a16="http://schemas.microsoft.com/office/drawing/2014/main" id="{857C54F2-5D33-66F8-5C93-AA7AAD95C712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49;p40">
              <a:extLst>
                <a:ext uri="{FF2B5EF4-FFF2-40B4-BE49-F238E27FC236}">
                  <a16:creationId xmlns:a16="http://schemas.microsoft.com/office/drawing/2014/main" id="{0631DDE5-D204-7087-8F8B-57B709A7E97D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3" name="Google Shape;450;p40">
            <a:extLst>
              <a:ext uri="{FF2B5EF4-FFF2-40B4-BE49-F238E27FC236}">
                <a16:creationId xmlns:a16="http://schemas.microsoft.com/office/drawing/2014/main" id="{007FFFF3-B47C-0E3E-200B-CBB7F4D7FB5D}"/>
              </a:ext>
            </a:extLst>
          </p:cNvPr>
          <p:cNvCxnSpPr>
            <a:cxnSpLocks/>
          </p:cNvCxnSpPr>
          <p:nvPr/>
        </p:nvCxnSpPr>
        <p:spPr>
          <a:xfrm>
            <a:off x="840960" y="1385640"/>
            <a:ext cx="63949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43226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395A4-767D-DB64-A552-664A19A5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4F55FDBF-6C08-BE8F-EBEF-4B7F4AF3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Гребневая регрессия(</a:t>
            </a:r>
            <a:r>
              <a:rPr lang="ru-RU" sz="3500" b="1" strike="noStrike" spc="-1" dirty="0" err="1">
                <a:solidFill>
                  <a:schemeClr val="dk1"/>
                </a:solidFill>
                <a:latin typeface="Outfit"/>
                <a:ea typeface="Outfit"/>
              </a:rPr>
              <a:t>ридж</a:t>
            </a: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-регрессия)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0FA214FB-CD17-438F-226E-BCA341D27DF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9C552A3D-E548-F358-1DFA-FBA088D56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2319DC-5F98-0D95-9C8F-53661144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0" y="1062811"/>
            <a:ext cx="7000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AE397-555A-4AFD-EFAC-A10CD422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6DF8473A-74E5-B360-69AE-2AF04D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Гребневая регрессия(</a:t>
            </a:r>
            <a:r>
              <a:rPr lang="ru-RU" sz="3500" b="1" strike="noStrike" spc="-1" dirty="0" err="1">
                <a:solidFill>
                  <a:schemeClr val="dk1"/>
                </a:solidFill>
                <a:latin typeface="Outfit"/>
                <a:ea typeface="Outfit"/>
              </a:rPr>
              <a:t>ридж</a:t>
            </a: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-регрессия)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4368611E-61D1-DDED-0A83-430927DBD44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8F5C7B16-0932-34A5-4780-EDB1307FA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168733-0DF4-613F-FC1B-779A5F16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47" y="1062811"/>
            <a:ext cx="57340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14239" y="2381400"/>
            <a:ext cx="4612503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Полиномиальн</a:t>
            </a:r>
            <a:r>
              <a:rPr lang="ru-RU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а</a:t>
            </a: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я регрессия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title"/>
          </p:nvPr>
        </p:nvSpPr>
        <p:spPr>
          <a:xfrm>
            <a:off x="714240" y="639685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</a:t>
            </a:r>
            <a:r>
              <a:rPr lang="ru-RU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6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362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363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4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5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6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7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8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6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7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8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80" name="Google Shape;450;p40"/>
          <p:cNvCxnSpPr>
            <a:cxnSpLocks/>
          </p:cNvCxnSpPr>
          <p:nvPr/>
        </p:nvCxnSpPr>
        <p:spPr>
          <a:xfrm>
            <a:off x="840960" y="1385640"/>
            <a:ext cx="624983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FBC8E-DFC9-EC09-BB33-307C81A68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82EACCF6-CCBF-C046-F4BD-C65F4961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Полиномиальная 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EEEF9D4A-E838-2D64-42B1-A22214ED3B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F3D7A9C0-518E-4D86-0146-61E38F98B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0469B-9A16-71F2-16F8-4CDC261F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3" y="2234654"/>
            <a:ext cx="4077922" cy="634639"/>
          </a:xfrm>
          <a:prstGeom prst="rect">
            <a:avLst/>
          </a:prstGeom>
        </p:spPr>
      </p:pic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856A0165-538C-D102-F293-B7A9BFA5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65" y="1364343"/>
            <a:ext cx="457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6163D-37E0-ACDE-CCEE-FF4707EF1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4D5FC079-47FF-28A0-5ABD-13DB9921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4232669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FA6604-C7AE-E82A-9FF6-2EC79FDC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1" y="1147762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8AA857-EAFE-D459-143F-2068B53B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52537"/>
            <a:ext cx="2857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041185-443E-2A06-A892-FCBD0B9F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79" y="1004887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D72C-C558-0E10-3414-43386D49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CB0AC487-8DE0-180D-959F-FF2F1590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Полиномиальная 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9DF8917F-CC83-4284-3A2C-A4A857014D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61731" y="1167961"/>
            <a:ext cx="2618165" cy="6108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B3FF7FA8-5EC6-0FEC-B31F-B906D3D18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 descr="Picture background">
            <a:extLst>
              <a:ext uri="{FF2B5EF4-FFF2-40B4-BE49-F238E27FC236}">
                <a16:creationId xmlns:a16="http://schemas.microsoft.com/office/drawing/2014/main" id="{83EC1EBE-F47A-70C4-D540-48C51938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59" y="1153772"/>
            <a:ext cx="6188755" cy="35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2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714240" y="1592806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Метрики регрессии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563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564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5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6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7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8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9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0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4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6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8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0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3227040" y="768600"/>
            <a:ext cx="628092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Среднеквадратичная ошибка (MSE, RMSE)</a:t>
            </a:r>
            <a:endParaRPr lang="fr-FR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ubTitle"/>
          </p:nvPr>
        </p:nvSpPr>
        <p:spPr>
          <a:xfrm>
            <a:off x="3867120" y="2819520"/>
            <a:ext cx="457164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84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85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6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7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8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9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0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3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4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7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9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1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8527-E84C-1EC4-F6D1-0A49F0D7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DDF4D69A-0B23-5C36-8A30-1F70CF0C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832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Среднеквадратичная ошибка (MSE, RMSE)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A7A658A3-1618-2CA3-63E4-3D0717C6E5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61731" y="1167961"/>
            <a:ext cx="2618165" cy="6108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090E1A62-B143-B805-4BFE-B12E39D9F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 descr="Простыми словами про метрики в ИИ. Регрессия. MSE, RMSE, MAE, R-квадрат, MAPE IT, Программирование, Python, Data Science, Искусственный интеллект, Метрики, Telegram (ссылка), Длиннопост">
            <a:extLst>
              <a:ext uri="{FF2B5EF4-FFF2-40B4-BE49-F238E27FC236}">
                <a16:creationId xmlns:a16="http://schemas.microsoft.com/office/drawing/2014/main" id="{80A884EA-3666-4DBE-A1DA-2BC46A3B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2811"/>
            <a:ext cx="4363114" cy="33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Простыми словами про метрики в ИИ. Регрессия. MSE, RMSE, MAE, R-квадрат, MAPE IT, Программирование, Python, Data Science, Искусственный интеллект, Метрики, Telegram (ссылка), Длиннопост">
            <a:extLst>
              <a:ext uri="{FF2B5EF4-FFF2-40B4-BE49-F238E27FC236}">
                <a16:creationId xmlns:a16="http://schemas.microsoft.com/office/drawing/2014/main" id="{6F63CE74-3A52-24C4-3FE9-CB8EC280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2" y="1167961"/>
            <a:ext cx="4278917" cy="32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8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697922" y="539640"/>
            <a:ext cx="5993280" cy="15246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Средняя абсолютная ошибка (MAE)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ubTitle"/>
          </p:nvPr>
        </p:nvSpPr>
        <p:spPr>
          <a:xfrm>
            <a:off x="3867120" y="2819520"/>
            <a:ext cx="457164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93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05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606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8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9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0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1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2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DFE7-8269-5201-EB18-DD45AB44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99D24786-4FB2-E59E-3A36-947F9E82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832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Средняя абсолютная ошибка (MAE)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8B98B2CB-41AE-EAA2-D4D8-BD347A20A9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61731" y="1167961"/>
            <a:ext cx="2618165" cy="6108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F6F5918B-F873-6769-37A0-5F3CB528D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 descr="Простыми словами про метрики в ИИ. Регрессия. MSE, RMSE, MAE, R-квадрат, MAPE IT, Программирование, Python, Data Science, Искусственный интеллект, Метрики, Telegram (ссылка), Длиннопост">
            <a:extLst>
              <a:ext uri="{FF2B5EF4-FFF2-40B4-BE49-F238E27FC236}">
                <a16:creationId xmlns:a16="http://schemas.microsoft.com/office/drawing/2014/main" id="{B8B2CC89-624E-D6CA-B631-9FFE7A51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2811"/>
            <a:ext cx="4363114" cy="33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Простыми словами про метрики в ИИ. Регрессия. MSE, RMSE, MAE, R-квадрат, MAPE IT, Программирование, Python, Data Science, Искусственный интеллект, Метрики, Telegram (ссылка), Длиннопост">
            <a:extLst>
              <a:ext uri="{FF2B5EF4-FFF2-40B4-BE49-F238E27FC236}">
                <a16:creationId xmlns:a16="http://schemas.microsoft.com/office/drawing/2014/main" id="{347FEC97-BD2B-57F1-0C06-737A1AED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2" y="1167961"/>
            <a:ext cx="4278917" cy="32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8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1BE-8393-44DA-5E0B-37682DB1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>
            <a:extLst>
              <a:ext uri="{FF2B5EF4-FFF2-40B4-BE49-F238E27FC236}">
                <a16:creationId xmlns:a16="http://schemas.microsoft.com/office/drawing/2014/main" id="{718C328C-F809-F6D4-6708-4BE83359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22" y="539640"/>
            <a:ext cx="5993280" cy="15246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R-</a:t>
            </a:r>
            <a:r>
              <a:rPr lang="ru-RU" sz="48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квадрат,</a:t>
            </a:r>
            <a:r>
              <a:rPr lang="en-US" sz="48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MAPE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04" name="PlaceHolder 2">
            <a:extLst>
              <a:ext uri="{FF2B5EF4-FFF2-40B4-BE49-F238E27FC236}">
                <a16:creationId xmlns:a16="http://schemas.microsoft.com/office/drawing/2014/main" id="{D1D3BC55-0F51-7E35-FDD4-69E2ABDD26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67120" y="2819520"/>
            <a:ext cx="457164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93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05" name="Google Shape;406;p39">
            <a:extLst>
              <a:ext uri="{FF2B5EF4-FFF2-40B4-BE49-F238E27FC236}">
                <a16:creationId xmlns:a16="http://schemas.microsoft.com/office/drawing/2014/main" id="{40FE0F1D-B387-7219-4305-1B2ECCC25C19}"/>
              </a:ext>
            </a:extLst>
          </p:cNvPr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606" name="Google Shape;407;p39">
              <a:extLst>
                <a:ext uri="{FF2B5EF4-FFF2-40B4-BE49-F238E27FC236}">
                  <a16:creationId xmlns:a16="http://schemas.microsoft.com/office/drawing/2014/main" id="{B31F7CB1-3193-8F4C-1453-E022A97334B0}"/>
                </a:ext>
              </a:extLst>
            </p:cNvPr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408;p39">
              <a:extLst>
                <a:ext uri="{FF2B5EF4-FFF2-40B4-BE49-F238E27FC236}">
                  <a16:creationId xmlns:a16="http://schemas.microsoft.com/office/drawing/2014/main" id="{D6DC359C-C739-7040-A20C-766B32B6C6EC}"/>
                </a:ext>
              </a:extLst>
            </p:cNvPr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409;p39">
              <a:extLst>
                <a:ext uri="{FF2B5EF4-FFF2-40B4-BE49-F238E27FC236}">
                  <a16:creationId xmlns:a16="http://schemas.microsoft.com/office/drawing/2014/main" id="{877D5BC0-5024-0073-111E-A1289AA824EF}"/>
                </a:ext>
              </a:extLst>
            </p:cNvPr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410;p39">
              <a:extLst>
                <a:ext uri="{FF2B5EF4-FFF2-40B4-BE49-F238E27FC236}">
                  <a16:creationId xmlns:a16="http://schemas.microsoft.com/office/drawing/2014/main" id="{3E6FCB65-86BF-2DAF-C9DC-824107426AD3}"/>
                </a:ext>
              </a:extLst>
            </p:cNvPr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411;p39">
              <a:extLst>
                <a:ext uri="{FF2B5EF4-FFF2-40B4-BE49-F238E27FC236}">
                  <a16:creationId xmlns:a16="http://schemas.microsoft.com/office/drawing/2014/main" id="{F1770092-0A10-AA24-A31B-8EDE6A0801F9}"/>
                </a:ext>
              </a:extLst>
            </p:cNvPr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412;p39">
              <a:extLst>
                <a:ext uri="{FF2B5EF4-FFF2-40B4-BE49-F238E27FC236}">
                  <a16:creationId xmlns:a16="http://schemas.microsoft.com/office/drawing/2014/main" id="{982BC8DE-5706-40C7-6086-D2853F3FA5B1}"/>
                </a:ext>
              </a:extLst>
            </p:cNvPr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413;p39">
              <a:extLst>
                <a:ext uri="{FF2B5EF4-FFF2-40B4-BE49-F238E27FC236}">
                  <a16:creationId xmlns:a16="http://schemas.microsoft.com/office/drawing/2014/main" id="{F4CE61BF-7545-123C-90FF-265FC350316A}"/>
                </a:ext>
              </a:extLst>
            </p:cNvPr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414;p39">
              <a:extLst>
                <a:ext uri="{FF2B5EF4-FFF2-40B4-BE49-F238E27FC236}">
                  <a16:creationId xmlns:a16="http://schemas.microsoft.com/office/drawing/2014/main" id="{7E11E0EB-2A2D-DD5D-C963-96A3C670F862}"/>
                </a:ext>
              </a:extLst>
            </p:cNvPr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415;p39">
              <a:extLst>
                <a:ext uri="{FF2B5EF4-FFF2-40B4-BE49-F238E27FC236}">
                  <a16:creationId xmlns:a16="http://schemas.microsoft.com/office/drawing/2014/main" id="{A380F503-749A-34E0-665E-69596C91A3F5}"/>
                </a:ext>
              </a:extLst>
            </p:cNvPr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416;p39">
              <a:extLst>
                <a:ext uri="{FF2B5EF4-FFF2-40B4-BE49-F238E27FC236}">
                  <a16:creationId xmlns:a16="http://schemas.microsoft.com/office/drawing/2014/main" id="{3697A713-142F-26B2-8B1D-DFDFFFF75AE0}"/>
                </a:ext>
              </a:extLst>
            </p:cNvPr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417;p39">
              <a:extLst>
                <a:ext uri="{FF2B5EF4-FFF2-40B4-BE49-F238E27FC236}">
                  <a16:creationId xmlns:a16="http://schemas.microsoft.com/office/drawing/2014/main" id="{B13A2E12-DE3C-219F-80BF-F0E8ABC9BBBF}"/>
                </a:ext>
              </a:extLst>
            </p:cNvPr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418;p39">
              <a:extLst>
                <a:ext uri="{FF2B5EF4-FFF2-40B4-BE49-F238E27FC236}">
                  <a16:creationId xmlns:a16="http://schemas.microsoft.com/office/drawing/2014/main" id="{B8402B5A-3B44-5273-9AEA-51631031079E}"/>
                </a:ext>
              </a:extLst>
            </p:cNvPr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8" name="Google Shape;419;p39">
              <a:extLst>
                <a:ext uri="{FF2B5EF4-FFF2-40B4-BE49-F238E27FC236}">
                  <a16:creationId xmlns:a16="http://schemas.microsoft.com/office/drawing/2014/main" id="{6353A651-C0AC-A6E6-6CD5-88CD4E714FBE}"/>
                </a:ext>
              </a:extLst>
            </p:cNvPr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9" name="Google Shape;420;p39">
              <a:extLst>
                <a:ext uri="{FF2B5EF4-FFF2-40B4-BE49-F238E27FC236}">
                  <a16:creationId xmlns:a16="http://schemas.microsoft.com/office/drawing/2014/main" id="{F14A2643-6F26-D134-D60E-FC8A27887CF8}"/>
                </a:ext>
              </a:extLst>
            </p:cNvPr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0" name="Google Shape;421;p39">
              <a:extLst>
                <a:ext uri="{FF2B5EF4-FFF2-40B4-BE49-F238E27FC236}">
                  <a16:creationId xmlns:a16="http://schemas.microsoft.com/office/drawing/2014/main" id="{5AFFFA7F-6B10-7DA0-E0B6-FD8F36DA614B}"/>
                </a:ext>
              </a:extLst>
            </p:cNvPr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1" name="Google Shape;422;p39">
              <a:extLst>
                <a:ext uri="{FF2B5EF4-FFF2-40B4-BE49-F238E27FC236}">
                  <a16:creationId xmlns:a16="http://schemas.microsoft.com/office/drawing/2014/main" id="{CE0F88AF-291C-ADEA-22D1-EF3BCE6DDF98}"/>
                </a:ext>
              </a:extLst>
            </p:cNvPr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2" name="Google Shape;423;p39">
              <a:extLst>
                <a:ext uri="{FF2B5EF4-FFF2-40B4-BE49-F238E27FC236}">
                  <a16:creationId xmlns:a16="http://schemas.microsoft.com/office/drawing/2014/main" id="{FC0FBC69-1363-2256-FB82-FE1038057A7D}"/>
                </a:ext>
              </a:extLst>
            </p:cNvPr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EA42-FEA5-7CE0-6E65-B7AAC45D3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003FBC43-39AC-17FE-C48F-D121C178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832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chemeClr val="dk1"/>
                </a:solidFill>
                <a:latin typeface="Outfit"/>
              </a:rPr>
              <a:t>R-</a:t>
            </a:r>
            <a:r>
              <a:rPr lang="ru-RU" sz="3600" b="1" strike="noStrike" spc="-1" dirty="0">
                <a:solidFill>
                  <a:schemeClr val="dk1"/>
                </a:solidFill>
                <a:latin typeface="Outfit"/>
              </a:rPr>
              <a:t>квадрат, </a:t>
            </a:r>
            <a:r>
              <a:rPr lang="en-US" sz="3600" b="1" strike="noStrike" spc="-1">
                <a:solidFill>
                  <a:schemeClr val="dk1"/>
                </a:solidFill>
                <a:latin typeface="Outfit"/>
              </a:rPr>
              <a:t>MAPE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CCD6BFC7-DA4D-0439-2067-B83719B9A52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61731" y="1167961"/>
            <a:ext cx="2618165" cy="6108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8726070B-03CF-65DF-4184-13273BCF1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 descr="Простыми словами про метрики в ИИ. Регрессия. MSE, RMSE, MAE, R-квадрат, MAPE IT, Программирование, Python, Data Science, Искусственный интеллект, Метрики, Telegram (ссылка), Длиннопост">
            <a:extLst>
              <a:ext uri="{FF2B5EF4-FFF2-40B4-BE49-F238E27FC236}">
                <a16:creationId xmlns:a16="http://schemas.microsoft.com/office/drawing/2014/main" id="{36DD695A-A4E2-CEE6-BA41-DE9D9934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1" y="1062811"/>
            <a:ext cx="8135298" cy="30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78E8-7337-E6F2-934D-CB20DDCB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>
            <a:extLst>
              <a:ext uri="{FF2B5EF4-FFF2-40B4-BE49-F238E27FC236}">
                <a16:creationId xmlns:a16="http://schemas.microsoft.com/office/drawing/2014/main" id="{0BDFAED3-DD97-63BB-9370-A9294DE8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238140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2" name="PlaceHolder 3">
            <a:extLst>
              <a:ext uri="{FF2B5EF4-FFF2-40B4-BE49-F238E27FC236}">
                <a16:creationId xmlns:a16="http://schemas.microsoft.com/office/drawing/2014/main" id="{3B299000-F3E3-8A44-06ED-CF687614FB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563" name="Google Shape;432;p40">
            <a:extLst>
              <a:ext uri="{FF2B5EF4-FFF2-40B4-BE49-F238E27FC236}">
                <a16:creationId xmlns:a16="http://schemas.microsoft.com/office/drawing/2014/main" id="{C763113A-9A7B-8DF1-081D-B283CCEBFAE1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564" name="Google Shape;433;p40">
              <a:extLst>
                <a:ext uri="{FF2B5EF4-FFF2-40B4-BE49-F238E27FC236}">
                  <a16:creationId xmlns:a16="http://schemas.microsoft.com/office/drawing/2014/main" id="{432E7AFE-6334-B3AC-3C35-EBE40288EF3A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5" name="Google Shape;434;p40">
              <a:extLst>
                <a:ext uri="{FF2B5EF4-FFF2-40B4-BE49-F238E27FC236}">
                  <a16:creationId xmlns:a16="http://schemas.microsoft.com/office/drawing/2014/main" id="{92ADBFFF-5959-1062-6339-1BC2CEF08CB5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6" name="Google Shape;435;p40">
              <a:extLst>
                <a:ext uri="{FF2B5EF4-FFF2-40B4-BE49-F238E27FC236}">
                  <a16:creationId xmlns:a16="http://schemas.microsoft.com/office/drawing/2014/main" id="{9D576304-81B4-72D1-EFB5-6D768B015A32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7" name="Google Shape;436;p40">
              <a:extLst>
                <a:ext uri="{FF2B5EF4-FFF2-40B4-BE49-F238E27FC236}">
                  <a16:creationId xmlns:a16="http://schemas.microsoft.com/office/drawing/2014/main" id="{1024DFBF-2DD8-25BD-75C8-044B36212CE1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8" name="Google Shape;437;p40">
              <a:extLst>
                <a:ext uri="{FF2B5EF4-FFF2-40B4-BE49-F238E27FC236}">
                  <a16:creationId xmlns:a16="http://schemas.microsoft.com/office/drawing/2014/main" id="{AC77093E-F4EF-5CA3-E0BE-6BD2709ECEC7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9" name="Google Shape;438;p40">
              <a:extLst>
                <a:ext uri="{FF2B5EF4-FFF2-40B4-BE49-F238E27FC236}">
                  <a16:creationId xmlns:a16="http://schemas.microsoft.com/office/drawing/2014/main" id="{46A8099F-F27D-386B-F0AD-DCEE6C397A6E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0" name="Google Shape;439;p40">
              <a:extLst>
                <a:ext uri="{FF2B5EF4-FFF2-40B4-BE49-F238E27FC236}">
                  <a16:creationId xmlns:a16="http://schemas.microsoft.com/office/drawing/2014/main" id="{F40A614F-C0B5-F79A-C513-80849A14F0DD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440;p40">
              <a:extLst>
                <a:ext uri="{FF2B5EF4-FFF2-40B4-BE49-F238E27FC236}">
                  <a16:creationId xmlns:a16="http://schemas.microsoft.com/office/drawing/2014/main" id="{F48B2037-DE8B-8F64-75A8-EE5CBEDCCC4E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441;p40">
              <a:extLst>
                <a:ext uri="{FF2B5EF4-FFF2-40B4-BE49-F238E27FC236}">
                  <a16:creationId xmlns:a16="http://schemas.microsoft.com/office/drawing/2014/main" id="{0F4B2C52-DB78-0D24-9B00-B3DE17BD7BBA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442;p40">
              <a:extLst>
                <a:ext uri="{FF2B5EF4-FFF2-40B4-BE49-F238E27FC236}">
                  <a16:creationId xmlns:a16="http://schemas.microsoft.com/office/drawing/2014/main" id="{816D1A76-6FB3-513E-F89E-9690EAB1990C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4" name="Google Shape;443;p40">
              <a:extLst>
                <a:ext uri="{FF2B5EF4-FFF2-40B4-BE49-F238E27FC236}">
                  <a16:creationId xmlns:a16="http://schemas.microsoft.com/office/drawing/2014/main" id="{C9E1D6FA-080B-98A7-A7C3-241A5500E59B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444;p40">
              <a:extLst>
                <a:ext uri="{FF2B5EF4-FFF2-40B4-BE49-F238E27FC236}">
                  <a16:creationId xmlns:a16="http://schemas.microsoft.com/office/drawing/2014/main" id="{17270B23-AFE7-93DE-658D-94C20138F2A4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6" name="Google Shape;445;p40">
              <a:extLst>
                <a:ext uri="{FF2B5EF4-FFF2-40B4-BE49-F238E27FC236}">
                  <a16:creationId xmlns:a16="http://schemas.microsoft.com/office/drawing/2014/main" id="{CB025CEA-53C2-B184-92BE-D34C40C041FF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446;p40">
              <a:extLst>
                <a:ext uri="{FF2B5EF4-FFF2-40B4-BE49-F238E27FC236}">
                  <a16:creationId xmlns:a16="http://schemas.microsoft.com/office/drawing/2014/main" id="{B7CA9123-8364-F4AC-C684-277183CC209E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8" name="Google Shape;447;p40">
              <a:extLst>
                <a:ext uri="{FF2B5EF4-FFF2-40B4-BE49-F238E27FC236}">
                  <a16:creationId xmlns:a16="http://schemas.microsoft.com/office/drawing/2014/main" id="{484B83AB-34EC-076E-E805-B15C67672B0B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448;p40">
              <a:extLst>
                <a:ext uri="{FF2B5EF4-FFF2-40B4-BE49-F238E27FC236}">
                  <a16:creationId xmlns:a16="http://schemas.microsoft.com/office/drawing/2014/main" id="{D89C34B0-1912-2417-A7B6-27C0CF8C4C25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0" name="Google Shape;449;p40">
              <a:extLst>
                <a:ext uri="{FF2B5EF4-FFF2-40B4-BE49-F238E27FC236}">
                  <a16:creationId xmlns:a16="http://schemas.microsoft.com/office/drawing/2014/main" id="{A53CBD00-D053-4D41-FB4C-7299525A461A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1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DC1F9-D7EF-F9F3-636B-7E0728AE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2AF376D0-B80E-E2E2-5695-02E1CC1D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80" y="604168"/>
            <a:ext cx="4161960" cy="7270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Алгоритмы</a:t>
            </a:r>
            <a:endParaRPr lang="fr-FR" sz="43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0" name="Google Shape;347;p36">
            <a:extLst>
              <a:ext uri="{FF2B5EF4-FFF2-40B4-BE49-F238E27FC236}">
                <a16:creationId xmlns:a16="http://schemas.microsoft.com/office/drawing/2014/main" id="{539AB8D0-991E-0C00-6845-3276E39DF224}"/>
              </a:ext>
            </a:extLst>
          </p:cNvPr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>
              <a:extLst>
                <a:ext uri="{FF2B5EF4-FFF2-40B4-BE49-F238E27FC236}">
                  <a16:creationId xmlns:a16="http://schemas.microsoft.com/office/drawing/2014/main" id="{42ABBA13-0FE2-B275-ED6D-67282CD323EC}"/>
                </a:ext>
              </a:extLst>
            </p:cNvPr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>
              <a:extLst>
                <a:ext uri="{FF2B5EF4-FFF2-40B4-BE49-F238E27FC236}">
                  <a16:creationId xmlns:a16="http://schemas.microsoft.com/office/drawing/2014/main" id="{57ADFDAE-9B6D-4637-4070-23567B5EFECB}"/>
                </a:ext>
              </a:extLst>
            </p:cNvPr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>
              <a:extLst>
                <a:ext uri="{FF2B5EF4-FFF2-40B4-BE49-F238E27FC236}">
                  <a16:creationId xmlns:a16="http://schemas.microsoft.com/office/drawing/2014/main" id="{61E5B137-80CE-D8B2-AADB-92D2C0C2A9DB}"/>
                </a:ext>
              </a:extLst>
            </p:cNvPr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>
              <a:extLst>
                <a:ext uri="{FF2B5EF4-FFF2-40B4-BE49-F238E27FC236}">
                  <a16:creationId xmlns:a16="http://schemas.microsoft.com/office/drawing/2014/main" id="{329C6177-3930-0D24-8176-CFF04A572AE5}"/>
                </a:ext>
              </a:extLst>
            </p:cNvPr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>
              <a:extLst>
                <a:ext uri="{FF2B5EF4-FFF2-40B4-BE49-F238E27FC236}">
                  <a16:creationId xmlns:a16="http://schemas.microsoft.com/office/drawing/2014/main" id="{07591DE6-0154-5DA1-577A-D1A2006BFA48}"/>
                </a:ext>
              </a:extLst>
            </p:cNvPr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>
              <a:extLst>
                <a:ext uri="{FF2B5EF4-FFF2-40B4-BE49-F238E27FC236}">
                  <a16:creationId xmlns:a16="http://schemas.microsoft.com/office/drawing/2014/main" id="{7489D5A2-7F9B-FAD6-03B9-FB7FB0F16ED6}"/>
                </a:ext>
              </a:extLst>
            </p:cNvPr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>
              <a:extLst>
                <a:ext uri="{FF2B5EF4-FFF2-40B4-BE49-F238E27FC236}">
                  <a16:creationId xmlns:a16="http://schemas.microsoft.com/office/drawing/2014/main" id="{D4196581-3625-3346-4A47-CFDBA465458C}"/>
                </a:ext>
              </a:extLst>
            </p:cNvPr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>
              <a:extLst>
                <a:ext uri="{FF2B5EF4-FFF2-40B4-BE49-F238E27FC236}">
                  <a16:creationId xmlns:a16="http://schemas.microsoft.com/office/drawing/2014/main" id="{042C7A4C-6740-A751-199C-025B7D98A126}"/>
                </a:ext>
              </a:extLst>
            </p:cNvPr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>
              <a:extLst>
                <a:ext uri="{FF2B5EF4-FFF2-40B4-BE49-F238E27FC236}">
                  <a16:creationId xmlns:a16="http://schemas.microsoft.com/office/drawing/2014/main" id="{9FB7C564-AC0A-63C9-C538-83764632C3BD}"/>
                </a:ext>
              </a:extLst>
            </p:cNvPr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>
              <a:extLst>
                <a:ext uri="{FF2B5EF4-FFF2-40B4-BE49-F238E27FC236}">
                  <a16:creationId xmlns:a16="http://schemas.microsoft.com/office/drawing/2014/main" id="{D79EB423-A5D4-C79F-D4AC-FF58EED8C238}"/>
                </a:ext>
              </a:extLst>
            </p:cNvPr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>
              <a:extLst>
                <a:ext uri="{FF2B5EF4-FFF2-40B4-BE49-F238E27FC236}">
                  <a16:creationId xmlns:a16="http://schemas.microsoft.com/office/drawing/2014/main" id="{0C99041B-9881-AD57-8D79-B05170F6D033}"/>
                </a:ext>
              </a:extLst>
            </p:cNvPr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>
              <a:extLst>
                <a:ext uri="{FF2B5EF4-FFF2-40B4-BE49-F238E27FC236}">
                  <a16:creationId xmlns:a16="http://schemas.microsoft.com/office/drawing/2014/main" id="{BE0FB015-9866-9E49-394D-B89DF1AD5699}"/>
                </a:ext>
              </a:extLst>
            </p:cNvPr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>
              <a:extLst>
                <a:ext uri="{FF2B5EF4-FFF2-40B4-BE49-F238E27FC236}">
                  <a16:creationId xmlns:a16="http://schemas.microsoft.com/office/drawing/2014/main" id="{A27FC6D9-F40A-2BD2-CF8A-B0240701C02E}"/>
                </a:ext>
              </a:extLst>
            </p:cNvPr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>
              <a:extLst>
                <a:ext uri="{FF2B5EF4-FFF2-40B4-BE49-F238E27FC236}">
                  <a16:creationId xmlns:a16="http://schemas.microsoft.com/office/drawing/2014/main" id="{DCED59A4-9653-40BF-6595-B253158CBF92}"/>
                </a:ext>
              </a:extLst>
            </p:cNvPr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>
              <a:extLst>
                <a:ext uri="{FF2B5EF4-FFF2-40B4-BE49-F238E27FC236}">
                  <a16:creationId xmlns:a16="http://schemas.microsoft.com/office/drawing/2014/main" id="{782EEC0B-0307-75E3-D02F-9EE6C87C9F8F}"/>
                </a:ext>
              </a:extLst>
            </p:cNvPr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>
              <a:extLst>
                <a:ext uri="{FF2B5EF4-FFF2-40B4-BE49-F238E27FC236}">
                  <a16:creationId xmlns:a16="http://schemas.microsoft.com/office/drawing/2014/main" id="{2A639C88-B0D0-2A2F-246B-FECBF74FC556}"/>
                </a:ext>
              </a:extLst>
            </p:cNvPr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>
              <a:extLst>
                <a:ext uri="{FF2B5EF4-FFF2-40B4-BE49-F238E27FC236}">
                  <a16:creationId xmlns:a16="http://schemas.microsoft.com/office/drawing/2014/main" id="{74F0CE60-5B17-0CD9-BCEB-E14F625968AC}"/>
                </a:ext>
              </a:extLst>
            </p:cNvPr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>
              <a:extLst>
                <a:ext uri="{FF2B5EF4-FFF2-40B4-BE49-F238E27FC236}">
                  <a16:creationId xmlns:a16="http://schemas.microsoft.com/office/drawing/2014/main" id="{283365C5-4969-9275-9F97-9FADDBCC5BAE}"/>
                </a:ext>
              </a:extLst>
            </p:cNvPr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>
              <a:extLst>
                <a:ext uri="{FF2B5EF4-FFF2-40B4-BE49-F238E27FC236}">
                  <a16:creationId xmlns:a16="http://schemas.microsoft.com/office/drawing/2014/main" id="{98F15022-CF0F-5CA9-3745-77944D7E0F23}"/>
                </a:ext>
              </a:extLst>
            </p:cNvPr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>
              <a:extLst>
                <a:ext uri="{FF2B5EF4-FFF2-40B4-BE49-F238E27FC236}">
                  <a16:creationId xmlns:a16="http://schemas.microsoft.com/office/drawing/2014/main" id="{E3CE5DBD-6D4C-F961-B6CA-D320CA80E8F6}"/>
                </a:ext>
              </a:extLst>
            </p:cNvPr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484C45-0142-CBEA-9FEC-56C96B652ABA}"/>
              </a:ext>
            </a:extLst>
          </p:cNvPr>
          <p:cNvSpPr txBox="1"/>
          <p:nvPr/>
        </p:nvSpPr>
        <p:spPr>
          <a:xfrm>
            <a:off x="718211" y="1790392"/>
            <a:ext cx="3537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Линейная регрессия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Логистическая регрессия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Регрессия древа решений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Регрессия </a:t>
            </a:r>
            <a:r>
              <a:rPr lang="en-US" dirty="0"/>
              <a:t>LASSO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Гребневая регрессия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Полиномиальная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8722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14240" y="209034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Линейная регрессия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714240" y="6542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95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96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3" name="Google Shape;450;p40"/>
          <p:cNvCxnSpPr>
            <a:cxnSpLocks/>
          </p:cNvCxnSpPr>
          <p:nvPr/>
        </p:nvCxnSpPr>
        <p:spPr>
          <a:xfrm>
            <a:off x="840960" y="1385640"/>
            <a:ext cx="63949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FCF2E-B713-8B28-8225-AD8EB86D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554D6E53-81D6-A9B9-AB25-E8AA32D8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4232669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Линейная 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492BF4BD-56AF-A913-B13B-3B1134E7529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kumimoji="0" lang="ru-RU" altLang="ru-RU" sz="2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регрессии — найти коэффициенты этой линейной комбинации, и тем самым определить регрессионную функцию </a:t>
            </a:r>
            <a:r>
              <a:rPr lang="en-US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ru-RU" altLang="ru-RU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C9F3B-5EEF-766A-2FB4-8751C6BA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6" y="2758088"/>
            <a:ext cx="1788432" cy="846524"/>
          </a:xfrm>
          <a:prstGeom prst="rect">
            <a:avLst/>
          </a:prstGeom>
        </p:spPr>
      </p:pic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74EB8948-65A9-5221-CE31-72DECAA7D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AEA4DAD-1081-87E2-5C4C-1FEFD8C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14" y="1011011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59BD-54BF-7B0B-2682-19550E2AC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>
            <a:extLst>
              <a:ext uri="{FF2B5EF4-FFF2-40B4-BE49-F238E27FC236}">
                <a16:creationId xmlns:a16="http://schemas.microsoft.com/office/drawing/2014/main" id="{8508C432-25E0-56A5-A455-6ACBF3D7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209034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Логистическая</a:t>
            </a: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регрессия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>
            <a:extLst>
              <a:ext uri="{FF2B5EF4-FFF2-40B4-BE49-F238E27FC236}">
                <a16:creationId xmlns:a16="http://schemas.microsoft.com/office/drawing/2014/main" id="{47FD60D5-8693-1D61-9D3C-DBE9D72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6542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0</a:t>
            </a:r>
            <a:r>
              <a:rPr lang="ru-RU" sz="6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3">
            <a:extLst>
              <a:ext uri="{FF2B5EF4-FFF2-40B4-BE49-F238E27FC236}">
                <a16:creationId xmlns:a16="http://schemas.microsoft.com/office/drawing/2014/main" id="{04953AA8-BCCA-3B1B-2315-6EF8AF293E2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95" name="Google Shape;432;p40">
            <a:extLst>
              <a:ext uri="{FF2B5EF4-FFF2-40B4-BE49-F238E27FC236}">
                <a16:creationId xmlns:a16="http://schemas.microsoft.com/office/drawing/2014/main" id="{319754E9-D834-ADB6-D2E5-641CD564864B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96" name="Google Shape;433;p40">
              <a:extLst>
                <a:ext uri="{FF2B5EF4-FFF2-40B4-BE49-F238E27FC236}">
                  <a16:creationId xmlns:a16="http://schemas.microsoft.com/office/drawing/2014/main" id="{5F87ACD3-3E7A-82B0-38D6-D529A6E081BB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434;p40">
              <a:extLst>
                <a:ext uri="{FF2B5EF4-FFF2-40B4-BE49-F238E27FC236}">
                  <a16:creationId xmlns:a16="http://schemas.microsoft.com/office/drawing/2014/main" id="{70C5FCB1-8586-89FB-8D9C-0A82D983F60A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435;p40">
              <a:extLst>
                <a:ext uri="{FF2B5EF4-FFF2-40B4-BE49-F238E27FC236}">
                  <a16:creationId xmlns:a16="http://schemas.microsoft.com/office/drawing/2014/main" id="{135AAA65-92D8-EA94-01DA-1285C3B2FD8E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436;p40">
              <a:extLst>
                <a:ext uri="{FF2B5EF4-FFF2-40B4-BE49-F238E27FC236}">
                  <a16:creationId xmlns:a16="http://schemas.microsoft.com/office/drawing/2014/main" id="{18B064A4-9136-E72E-F635-F69078C45AC4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37;p40">
              <a:extLst>
                <a:ext uri="{FF2B5EF4-FFF2-40B4-BE49-F238E27FC236}">
                  <a16:creationId xmlns:a16="http://schemas.microsoft.com/office/drawing/2014/main" id="{ED16E9DB-3667-992A-5F0A-E3FBBC6D150C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38;p40">
              <a:extLst>
                <a:ext uri="{FF2B5EF4-FFF2-40B4-BE49-F238E27FC236}">
                  <a16:creationId xmlns:a16="http://schemas.microsoft.com/office/drawing/2014/main" id="{81D1BEFC-6C57-C3AE-9C23-F009589DD2C8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39;p40">
              <a:extLst>
                <a:ext uri="{FF2B5EF4-FFF2-40B4-BE49-F238E27FC236}">
                  <a16:creationId xmlns:a16="http://schemas.microsoft.com/office/drawing/2014/main" id="{ADDCFD65-66DD-2CB8-E7F9-3320F4D1FEE1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40;p40">
              <a:extLst>
                <a:ext uri="{FF2B5EF4-FFF2-40B4-BE49-F238E27FC236}">
                  <a16:creationId xmlns:a16="http://schemas.microsoft.com/office/drawing/2014/main" id="{F56904FE-4CD2-F50D-AA91-AC64F2BF75B4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41;p40">
              <a:extLst>
                <a:ext uri="{FF2B5EF4-FFF2-40B4-BE49-F238E27FC236}">
                  <a16:creationId xmlns:a16="http://schemas.microsoft.com/office/drawing/2014/main" id="{76A72974-D7A7-8BDF-4C2B-A3275FC3A73B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42;p40">
              <a:extLst>
                <a:ext uri="{FF2B5EF4-FFF2-40B4-BE49-F238E27FC236}">
                  <a16:creationId xmlns:a16="http://schemas.microsoft.com/office/drawing/2014/main" id="{0EC16929-C354-E953-F028-DFC2CC17483E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43;p40">
              <a:extLst>
                <a:ext uri="{FF2B5EF4-FFF2-40B4-BE49-F238E27FC236}">
                  <a16:creationId xmlns:a16="http://schemas.microsoft.com/office/drawing/2014/main" id="{1119072D-2865-A863-EA81-D86587A6FAE1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44;p40">
              <a:extLst>
                <a:ext uri="{FF2B5EF4-FFF2-40B4-BE49-F238E27FC236}">
                  <a16:creationId xmlns:a16="http://schemas.microsoft.com/office/drawing/2014/main" id="{347062C1-54A8-92EF-C0D1-40001BF4DA4D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45;p40">
              <a:extLst>
                <a:ext uri="{FF2B5EF4-FFF2-40B4-BE49-F238E27FC236}">
                  <a16:creationId xmlns:a16="http://schemas.microsoft.com/office/drawing/2014/main" id="{92B263F9-9FC8-4B34-1686-5C9B6FAA30FE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46;p40">
              <a:extLst>
                <a:ext uri="{FF2B5EF4-FFF2-40B4-BE49-F238E27FC236}">
                  <a16:creationId xmlns:a16="http://schemas.microsoft.com/office/drawing/2014/main" id="{C8BF2E77-8DC0-E2D0-18EF-6E14E8E495C9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47;p40">
              <a:extLst>
                <a:ext uri="{FF2B5EF4-FFF2-40B4-BE49-F238E27FC236}">
                  <a16:creationId xmlns:a16="http://schemas.microsoft.com/office/drawing/2014/main" id="{49E2014F-377B-017F-DED3-0F742E916B8F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48;p40">
              <a:extLst>
                <a:ext uri="{FF2B5EF4-FFF2-40B4-BE49-F238E27FC236}">
                  <a16:creationId xmlns:a16="http://schemas.microsoft.com/office/drawing/2014/main" id="{DEBB3E96-4169-FB93-435C-975B8DABFCCC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49;p40">
              <a:extLst>
                <a:ext uri="{FF2B5EF4-FFF2-40B4-BE49-F238E27FC236}">
                  <a16:creationId xmlns:a16="http://schemas.microsoft.com/office/drawing/2014/main" id="{43F8E89F-51D1-AF1A-0C7C-2721435CE194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3" name="Google Shape;450;p40">
            <a:extLst>
              <a:ext uri="{FF2B5EF4-FFF2-40B4-BE49-F238E27FC236}">
                <a16:creationId xmlns:a16="http://schemas.microsoft.com/office/drawing/2014/main" id="{159E2E40-C306-CC82-47C8-67A807FC0900}"/>
              </a:ext>
            </a:extLst>
          </p:cNvPr>
          <p:cNvCxnSpPr>
            <a:cxnSpLocks/>
          </p:cNvCxnSpPr>
          <p:nvPr/>
        </p:nvCxnSpPr>
        <p:spPr>
          <a:xfrm>
            <a:off x="840960" y="1385640"/>
            <a:ext cx="63949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76276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AC6ED-EAC1-39C9-CF6E-E7AB730B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F146A348-DD30-2C6A-CB65-89B080AA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28171"/>
            <a:ext cx="7070211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Логистическая 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6682666F-9714-75D9-2F36-F21BE892C8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7F04A6FD-776B-07ED-08AF-BE1C0AA8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05D447-0BB5-96D6-98A0-15D85D1C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62" y="1493837"/>
            <a:ext cx="43116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9091A4-CD11-DE26-8D05-C500D8B5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0" y="1493837"/>
            <a:ext cx="4097929" cy="188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7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47601-845E-4D41-B3A1-358BFB198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258CF2A8-B063-032B-D626-96808C4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94759"/>
            <a:ext cx="8420040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 err="1">
                <a:solidFill>
                  <a:schemeClr val="dk1"/>
                </a:solidFill>
                <a:latin typeface="Outfit"/>
                <a:ea typeface="Outfit"/>
              </a:rPr>
              <a:t>Мультиномиальная</a:t>
            </a: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логистическая </a:t>
            </a:r>
            <a:b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</a:b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5EC9DA55-0A41-96FE-D8F1-B50734FC5F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D2C8876D-63D2-A654-5443-BADF49660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C52DF9-7804-44B5-B13D-BDB262E4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2906259"/>
            <a:ext cx="7239000" cy="1609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BED7BA-C6ED-0CAD-2E5C-E8992C6D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1165673"/>
            <a:ext cx="7353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1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4D967-FBC0-FF0F-0A9E-907F4532A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>
            <a:extLst>
              <a:ext uri="{FF2B5EF4-FFF2-40B4-BE49-F238E27FC236}">
                <a16:creationId xmlns:a16="http://schemas.microsoft.com/office/drawing/2014/main" id="{2C9E8BE7-012E-0647-9D28-32B54281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94759"/>
            <a:ext cx="8420040" cy="63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Ординальная логистическая </a:t>
            </a:r>
            <a:b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</a:br>
            <a:r>
              <a:rPr lang="ru-RU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регрессия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58" name="PlaceHolder 2">
            <a:extLst>
              <a:ext uri="{FF2B5EF4-FFF2-40B4-BE49-F238E27FC236}">
                <a16:creationId xmlns:a16="http://schemas.microsoft.com/office/drawing/2014/main" id="{4E8E2CA5-BAC0-B4CC-F816-344448278C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1312017"/>
            <a:ext cx="3781080" cy="89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AutoShape 4" descr="$f$">
            <a:extLst>
              <a:ext uri="{FF2B5EF4-FFF2-40B4-BE49-F238E27FC236}">
                <a16:creationId xmlns:a16="http://schemas.microsoft.com/office/drawing/2014/main" id="{659EB376-AF3A-24FA-AE5B-A0DFE7ECF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00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9AC381-0DF0-3FF6-45E8-2532FAC4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2" y="1312017"/>
            <a:ext cx="7381875" cy="1257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EB0F8-D589-8729-7AC3-41085B06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0" y="2936524"/>
            <a:ext cx="719607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433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130</Words>
  <Application>Microsoft Office PowerPoint</Application>
  <PresentationFormat>Экран (16:9)</PresentationFormat>
  <Paragraphs>40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32</vt:i4>
      </vt:variant>
      <vt:variant>
        <vt:lpstr>Заголовки слайдов</vt:lpstr>
      </vt:variant>
      <vt:variant>
        <vt:i4>28</vt:i4>
      </vt:variant>
    </vt:vector>
  </HeadingPairs>
  <TitlesOfParts>
    <vt:vector size="67" baseType="lpstr">
      <vt:lpstr>Arial</vt:lpstr>
      <vt:lpstr>DM Sans</vt:lpstr>
      <vt:lpstr>OpenSymbol</vt:lpstr>
      <vt:lpstr>Outfit</vt:lpstr>
      <vt:lpstr>Symbol</vt:lpstr>
      <vt:lpstr>Times New Roman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Slidesgo Final Pages</vt:lpstr>
      <vt:lpstr>Slidesgo Final Pages</vt:lpstr>
      <vt:lpstr>Алгоритмы и метрики регрессии</vt:lpstr>
      <vt:lpstr>Регрессия</vt:lpstr>
      <vt:lpstr>Алгоритмы</vt:lpstr>
      <vt:lpstr>Линейная регрессия</vt:lpstr>
      <vt:lpstr>Линейная регрессия</vt:lpstr>
      <vt:lpstr>Логистическая регрессия</vt:lpstr>
      <vt:lpstr>Логистическая регрессия</vt:lpstr>
      <vt:lpstr>Мультиномиальная логистическая  регрессия</vt:lpstr>
      <vt:lpstr>Ординальная логистическая  регрессия</vt:lpstr>
      <vt:lpstr>Регрессия древа решений</vt:lpstr>
      <vt:lpstr>Регрессия древа решений</vt:lpstr>
      <vt:lpstr>Регрессия LASSO</vt:lpstr>
      <vt:lpstr>Регрессия LASSO</vt:lpstr>
      <vt:lpstr>Регрессия LASSO</vt:lpstr>
      <vt:lpstr>Гребневая регрессия</vt:lpstr>
      <vt:lpstr>Гребневая регрессия(ридж-регрессия)</vt:lpstr>
      <vt:lpstr>Гребневая регрессия(ридж-регрессия)</vt:lpstr>
      <vt:lpstr>Полиномиальная регрессия</vt:lpstr>
      <vt:lpstr>Полиномиальная регрессия</vt:lpstr>
      <vt:lpstr>Полиномиальная регрессия</vt:lpstr>
      <vt:lpstr>Метрики регрессии</vt:lpstr>
      <vt:lpstr>Среднеквадратичная ошибка (MSE, RMSE)</vt:lpstr>
      <vt:lpstr>Среднеквадратичная ошибка (MSE, RMSE)</vt:lpstr>
      <vt:lpstr>Средняя абсолютная ошибка (MAE)</vt:lpstr>
      <vt:lpstr>Средняя абсолютная ошибка (MAE)</vt:lpstr>
      <vt:lpstr>R-квадрат, MAPE</vt:lpstr>
      <vt:lpstr>R-квадрат, MAPE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Nikita Tropin</cp:lastModifiedBy>
  <cp:revision>23</cp:revision>
  <dcterms:modified xsi:type="dcterms:W3CDTF">2025-03-18T10:10:17Z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2025-03-18T06:16:58Z</dcterms:created>
  <dc:creator>Unknown Creator</dc:creator>
  <dc:description/>
  <dc:language>en-US</dc:language>
  <cp:lastModifiedBy>Unknown Creator</cp:lastModifiedBy>
  <dcterms:modified xsi:type="dcterms:W3CDTF">2025-03-18T06:16:58Z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