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21"/>
  </p:notesMasterIdLst>
  <p:sldIdLst>
    <p:sldId id="256" r:id="rId2"/>
    <p:sldId id="258" r:id="rId3"/>
    <p:sldId id="272" r:id="rId4"/>
    <p:sldId id="286" r:id="rId5"/>
    <p:sldId id="324" r:id="rId6"/>
    <p:sldId id="317" r:id="rId7"/>
    <p:sldId id="319" r:id="rId8"/>
    <p:sldId id="325" r:id="rId9"/>
    <p:sldId id="326" r:id="rId10"/>
    <p:sldId id="316" r:id="rId11"/>
    <p:sldId id="318" r:id="rId12"/>
    <p:sldId id="322" r:id="rId13"/>
    <p:sldId id="323" r:id="rId14"/>
    <p:sldId id="330" r:id="rId15"/>
    <p:sldId id="263" r:id="rId16"/>
    <p:sldId id="327" r:id="rId17"/>
    <p:sldId id="328" r:id="rId18"/>
    <p:sldId id="279" r:id="rId19"/>
    <p:sldId id="329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F6600"/>
    <a:srgbClr val="F5F2EE"/>
    <a:srgbClr val="F78637"/>
    <a:srgbClr val="66CCFF"/>
    <a:srgbClr val="FF9933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C244EF-5C4F-4EDD-88CD-0080004B80ED}">
  <a:tblStyle styleId="{41C244EF-5C4F-4EDD-88CD-0080004B80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05" autoAdjust="0"/>
    <p:restoredTop sz="92245"/>
  </p:normalViewPr>
  <p:slideViewPr>
    <p:cSldViewPr snapToGrid="0">
      <p:cViewPr varScale="1">
        <p:scale>
          <a:sx n="157" d="100"/>
          <a:sy n="157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cc7554a049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cc7554a049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093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8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cc7554a049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cc7554a049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0211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cc7554a049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cc7554a049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799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447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978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950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cc7554a049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cc7554a049_0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cc7554a049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cc7554a049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704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cc7554a04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cc7554a04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cc7554a049_0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cc7554a049_0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cc7554a049_0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cc7554a049_0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953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cc7554a049_0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cc7554a049_0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776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cc7554a04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cc7554a04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268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cc7554a04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cc7554a04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008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cc7554a04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cc7554a04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330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subTitle" idx="1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2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3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4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5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6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125" name="Google Shape;125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4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4916850" y="1970400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subTitle" idx="2"/>
          </p:nvPr>
        </p:nvSpPr>
        <p:spPr>
          <a:xfrm>
            <a:off x="5058900" y="231041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3"/>
          </p:nvPr>
        </p:nvSpPr>
        <p:spPr>
          <a:xfrm>
            <a:off x="1911150" y="1970400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4"/>
          </p:nvPr>
        </p:nvSpPr>
        <p:spPr>
          <a:xfrm>
            <a:off x="2053300" y="231041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5"/>
          </p:nvPr>
        </p:nvSpPr>
        <p:spPr>
          <a:xfrm>
            <a:off x="4916850" y="362553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ubTitle" idx="6"/>
          </p:nvPr>
        </p:nvSpPr>
        <p:spPr>
          <a:xfrm>
            <a:off x="5058900" y="3965550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ubTitle" idx="7"/>
          </p:nvPr>
        </p:nvSpPr>
        <p:spPr>
          <a:xfrm>
            <a:off x="1911150" y="362553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8"/>
          </p:nvPr>
        </p:nvSpPr>
        <p:spPr>
          <a:xfrm>
            <a:off x="2053200" y="3965550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163" name="Google Shape;163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7_2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>
            <a:spLocks noGrp="1"/>
          </p:cNvSpPr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cxnSp>
        <p:nvCxnSpPr>
          <p:cNvPr id="205" name="Google Shape;205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8" r:id="rId4"/>
    <p:sldLayoutId id="2147483659" r:id="rId5"/>
    <p:sldLayoutId id="2147483665" r:id="rId6"/>
    <p:sldLayoutId id="2147483668" r:id="rId7"/>
    <p:sldLayoutId id="2147483673" r:id="rId8"/>
    <p:sldLayoutId id="2147483677" r:id="rId9"/>
    <p:sldLayoutId id="2147483678" r:id="rId10"/>
    <p:sldLayoutId id="214748367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onfluence.cis.unimelb.edu.au:8443/display/~ruiyingf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confluence.cis.unimelb.edu.au:8443/display/~jialiche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nfluence.cis.unimelb.edu.au:8443/display/~yuamao" TargetMode="External"/><Relationship Id="rId5" Type="http://schemas.openxmlformats.org/officeDocument/2006/relationships/hyperlink" Target="https://confluence.cis.unimelb.edu.au:8443/display/~lingjunm" TargetMode="External"/><Relationship Id="rId4" Type="http://schemas.openxmlformats.org/officeDocument/2006/relationships/hyperlink" Target="https://confluence.cis.unimelb.edu.au:8443/display/~zhidongz" TargetMode="Externa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confluence.cis.unimelb.edu.au:8443/display/~yuamao" TargetMode="External"/><Relationship Id="rId7" Type="http://schemas.openxmlformats.org/officeDocument/2006/relationships/hyperlink" Target="https://confluence.cis.unimelb.edu.au:8443/display/~jialiche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onfluence.cis.unimelb.edu.au:8443/display/~lingjunm" TargetMode="External"/><Relationship Id="rId5" Type="http://schemas.openxmlformats.org/officeDocument/2006/relationships/hyperlink" Target="https://confluence.cis.unimelb.edu.au:8443/display/~ruiyingf" TargetMode="External"/><Relationship Id="rId4" Type="http://schemas.openxmlformats.org/officeDocument/2006/relationships/hyperlink" Target="https://confluence.cis.unimelb.edu.au:8443/display/~zhidongz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3025827" y="1286740"/>
            <a:ext cx="5630035" cy="12061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b="1" dirty="0">
                <a:solidFill>
                  <a:srgbClr val="F78637"/>
                </a:solidFill>
              </a:rPr>
              <a:t>oachingMate</a:t>
            </a:r>
            <a:r>
              <a:rPr lang="en" altLang="zh-CN" b="1" dirty="0"/>
              <a:t> </a:t>
            </a:r>
            <a:r>
              <a:rPr lang="en-US" altLang="zh-CN" sz="3600" b="1" dirty="0">
                <a:solidFill>
                  <a:srgbClr val="66CCFF"/>
                </a:solidFill>
              </a:rPr>
              <a:t>Garmin API</a:t>
            </a:r>
            <a:endParaRPr sz="3600" dirty="0">
              <a:solidFill>
                <a:srgbClr val="66CCFF"/>
              </a:solidFill>
            </a:endParaRPr>
          </a:p>
        </p:txBody>
      </p:sp>
      <p:pic>
        <p:nvPicPr>
          <p:cNvPr id="1028" name="Picture 4" descr="https://lh6.googleusercontent.com/c12SZe9ZRsQaVK0rj4Hykfn71fDfQsd1iZw48WqTGsOowrQUDnVv5IMqlgF1z1aMCefjmmnJQARI8SsAzQPAxGdd6l4fdDpZAypJBa66ztOI500wuQz02Z1_AYH5Qvo9ZYJ_YIWrIs83cpq2CKRMGg">
            <a:extLst>
              <a:ext uri="{FF2B5EF4-FFF2-40B4-BE49-F238E27FC236}">
                <a16:creationId xmlns:a16="http://schemas.microsoft.com/office/drawing/2014/main" id="{F7B08144-8F1D-4C7D-A3CB-0CA290B93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576" y="942069"/>
            <a:ext cx="1773411" cy="83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EBF2E78-CC25-459E-AC9C-C93864248D77}"/>
              </a:ext>
            </a:extLst>
          </p:cNvPr>
          <p:cNvSpPr/>
          <p:nvPr/>
        </p:nvSpPr>
        <p:spPr>
          <a:xfrm>
            <a:off x="955971" y="2473702"/>
            <a:ext cx="14218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GA-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BoxJelly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458B6E0-3025-4856-914F-09DFDE879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057966"/>
              </p:ext>
            </p:extLst>
          </p:nvPr>
        </p:nvGraphicFramePr>
        <p:xfrm>
          <a:off x="68083" y="2765008"/>
          <a:ext cx="3197631" cy="2052600"/>
        </p:xfrm>
        <a:graphic>
          <a:graphicData uri="http://schemas.openxmlformats.org/drawingml/2006/table">
            <a:tbl>
              <a:tblPr/>
              <a:tblGrid>
                <a:gridCol w="1246666">
                  <a:extLst>
                    <a:ext uri="{9D8B030D-6E8A-4147-A177-3AD203B41FA5}">
                      <a16:colId xmlns:a16="http://schemas.microsoft.com/office/drawing/2014/main" val="207701747"/>
                    </a:ext>
                  </a:extLst>
                </a:gridCol>
                <a:gridCol w="1950965">
                  <a:extLst>
                    <a:ext uri="{9D8B030D-6E8A-4147-A177-3AD203B41FA5}">
                      <a16:colId xmlns:a16="http://schemas.microsoft.com/office/drawing/2014/main" val="3297865990"/>
                    </a:ext>
                  </a:extLst>
                </a:gridCol>
              </a:tblGrid>
              <a:tr h="702205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cap="none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Name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cap="none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+mn-ea"/>
                          <a:cs typeface="Arial"/>
                          <a:sym typeface="Arial"/>
                        </a:rPr>
                        <a:t>Role</a:t>
                      </a:r>
                    </a:p>
                    <a:p>
                      <a:pPr fontAlgn="t"/>
                      <a:br>
                        <a:rPr lang="en-US" sz="1100" b="1" i="0" u="none" strike="noStrike" cap="none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</a:br>
                      <a:endParaRPr lang="en-US" sz="1100" b="1" i="0" u="none" strike="noStrike" cap="none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cs typeface="Arial"/>
                        <a:sym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14354"/>
                  </a:ext>
                </a:extLst>
              </a:tr>
              <a:tr h="270079">
                <a:tc>
                  <a:txBody>
                    <a:bodyPr/>
                    <a:lstStyle/>
                    <a:p>
                      <a:pPr marR="0" algn="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Zhidong Zhou</a:t>
                      </a:r>
                      <a:r>
                        <a:rPr lang="en-US" sz="1100" b="0" i="0" u="none" strike="noStrike" cap="none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Product Owner</a:t>
                      </a:r>
                      <a:endParaRPr lang="en-US" sz="11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626195"/>
                  </a:ext>
                </a:extLst>
              </a:tr>
              <a:tr h="270079">
                <a:tc>
                  <a:txBody>
                    <a:bodyPr/>
                    <a:lstStyle/>
                    <a:p>
                      <a:pPr marR="0" algn="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 err="1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Lingjun</a:t>
                      </a:r>
                      <a:r>
                        <a:rPr lang="en-US" sz="1100" b="0" i="0" u="none" strike="noStrike" cap="none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Meng</a:t>
                      </a:r>
                      <a:endParaRPr lang="en-US" sz="1100" b="0" i="0" u="none" strike="noStrike" cap="none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Development Lead</a:t>
                      </a:r>
                      <a:endParaRPr lang="en-US" sz="11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1580"/>
                  </a:ext>
                </a:extLst>
              </a:tr>
              <a:tr h="270079">
                <a:tc>
                  <a:txBody>
                    <a:bodyPr/>
                    <a:lstStyle/>
                    <a:p>
                      <a:pPr marR="0" algn="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 err="1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Yuanwei</a:t>
                      </a:r>
                      <a:r>
                        <a:rPr lang="en-US" sz="1100" b="0" i="0" u="none" strike="noStrike" cap="none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Mao</a:t>
                      </a:r>
                      <a:endParaRPr lang="en-US" sz="1100" b="0" i="0" u="none" strike="noStrike" cap="none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Developer &amp; Testing Lead</a:t>
                      </a:r>
                      <a:endParaRPr lang="en-US" sz="11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8430601"/>
                  </a:ext>
                </a:extLst>
              </a:tr>
              <a:tr h="270079">
                <a:tc>
                  <a:txBody>
                    <a:bodyPr/>
                    <a:lstStyle/>
                    <a:p>
                      <a:pPr marR="0" algn="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 err="1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Jialiang</a:t>
                      </a:r>
                      <a:r>
                        <a:rPr lang="en-US" sz="1100" b="0" i="0" u="none" strike="noStrike" cap="none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Cheng</a:t>
                      </a:r>
                      <a:endParaRPr lang="en-US" sz="1100" b="0" i="0" u="none" strike="noStrike" cap="none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Scrum Master</a:t>
                      </a:r>
                      <a:endParaRPr lang="en-US" sz="11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866620"/>
                  </a:ext>
                </a:extLst>
              </a:tr>
              <a:tr h="270079">
                <a:tc>
                  <a:txBody>
                    <a:bodyPr/>
                    <a:lstStyle/>
                    <a:p>
                      <a:pPr marR="0" algn="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 err="1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Ruiying</a:t>
                      </a:r>
                      <a:r>
                        <a:rPr lang="en-US" sz="1100" b="0" i="0" u="none" strike="noStrike" cap="none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Feng</a:t>
                      </a:r>
                      <a:endParaRPr lang="en-US" sz="1100" b="0" i="0" u="none" strike="noStrike" cap="none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Quality Assurance Lead</a:t>
                      </a:r>
                      <a:endParaRPr lang="en-US" sz="11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957802"/>
                  </a:ext>
                </a:extLst>
              </a:tr>
            </a:tbl>
          </a:graphicData>
        </a:graphic>
      </p:graphicFrame>
      <p:pic>
        <p:nvPicPr>
          <p:cNvPr id="6" name="Picture 5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34146C71-839A-AB6F-0534-0E8CD84138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66392" y="2571750"/>
            <a:ext cx="5608977" cy="179970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s://lh6.googleusercontent.com/c12SZe9ZRsQaVK0rj4Hykfn71fDfQsd1iZw48WqTGsOowrQUDnVv5IMqlgF1z1aMCefjmmnJQARI8SsAzQPAxGdd6l4fdDpZAypJBa66ztOI500wuQz02Z1_AYH5Qvo9ZYJ_YIWrIs83cpq2CKRMGg">
            <a:extLst>
              <a:ext uri="{FF2B5EF4-FFF2-40B4-BE49-F238E27FC236}">
                <a16:creationId xmlns:a16="http://schemas.microsoft.com/office/drawing/2014/main" id="{3CA466A0-B694-439B-9682-B771D21B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194" y="321093"/>
            <a:ext cx="1742791" cy="82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lh4.googleusercontent.com/hwIfpg156HaETJ8F0nMraDx4GEX8KfeUGrwXImf-h1TME6y9_OgvNpy3nsAeWso1dMTVOATP-Dms2s44Ifvw16ATt8FMRnodtLHjr1OZlbwO5X8YQE75fLuEsAxjNuv9wevqQPZZFpI5cZY4rCeedA">
            <a:extLst>
              <a:ext uri="{FF2B5EF4-FFF2-40B4-BE49-F238E27FC236}">
                <a16:creationId xmlns:a16="http://schemas.microsoft.com/office/drawing/2014/main" id="{46608F88-ED0B-4CB5-A98F-785C1ED1B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998" y="796162"/>
            <a:ext cx="5744004" cy="355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232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13250" y="53411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>
                <a:sym typeface="Arial"/>
              </a:rPr>
              <a:t>Code Improvement </a:t>
            </a:r>
            <a:endParaRPr sz="2000" dirty="0"/>
          </a:p>
        </p:txBody>
      </p:sp>
      <p:sp>
        <p:nvSpPr>
          <p:cNvPr id="308" name="Google Shape;308;p43"/>
          <p:cNvSpPr txBox="1"/>
          <p:nvPr/>
        </p:nvSpPr>
        <p:spPr>
          <a:xfrm flipH="1">
            <a:off x="996938" y="4130600"/>
            <a:ext cx="19557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43"/>
          <p:cNvSpPr txBox="1"/>
          <p:nvPr/>
        </p:nvSpPr>
        <p:spPr>
          <a:xfrm>
            <a:off x="4766075" y="3869975"/>
            <a:ext cx="87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14" name="Picture 4" descr="https://lh6.googleusercontent.com/c12SZe9ZRsQaVK0rj4Hykfn71fDfQsd1iZw48WqTGsOowrQUDnVv5IMqlgF1z1aMCefjmmnJQARI8SsAzQPAxGdd6l4fdDpZAypJBa66ztOI500wuQz02Z1_AYH5Qvo9ZYJ_YIWrIs83cpq2CKRMGg">
            <a:extLst>
              <a:ext uri="{FF2B5EF4-FFF2-40B4-BE49-F238E27FC236}">
                <a16:creationId xmlns:a16="http://schemas.microsoft.com/office/drawing/2014/main" id="{B95D33F9-E793-4071-AEF5-8F9E4AFA5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194" y="321093"/>
            <a:ext cx="1742791" cy="82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05A0ED-E264-AC01-9834-412DC971E71C}"/>
              </a:ext>
            </a:extLst>
          </p:cNvPr>
          <p:cNvSpPr txBox="1"/>
          <p:nvPr/>
        </p:nvSpPr>
        <p:spPr>
          <a:xfrm>
            <a:off x="996938" y="1141657"/>
            <a:ext cx="3231975" cy="1291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Montserrat" pitchFamily="2" charset="77"/>
              </a:rPr>
              <a:t>1. Remove code repetition </a:t>
            </a:r>
            <a:br>
              <a:rPr lang="en-US" altLang="zh-CN" sz="1800" dirty="0">
                <a:solidFill>
                  <a:srgbClr val="595959"/>
                </a:solidFill>
                <a:latin typeface="Montserrat" pitchFamily="2" charset="77"/>
              </a:rPr>
            </a:br>
            <a:r>
              <a:rPr lang="en-US" altLang="zh-CN" sz="1800" dirty="0">
                <a:solidFill>
                  <a:srgbClr val="595959"/>
                </a:solidFill>
                <a:latin typeface="Montserrat" pitchFamily="2" charset="77"/>
              </a:rPr>
              <a:t>2. Add error handle</a:t>
            </a:r>
            <a:br>
              <a:rPr lang="en-US" altLang="zh-CN" sz="1800" dirty="0">
                <a:solidFill>
                  <a:srgbClr val="595959"/>
                </a:solidFill>
                <a:latin typeface="Montserrat" pitchFamily="2" charset="77"/>
              </a:rPr>
            </a:br>
            <a:r>
              <a:rPr lang="en-US" altLang="zh-CN" sz="1800" dirty="0">
                <a:solidFill>
                  <a:srgbClr val="595959"/>
                </a:solidFill>
                <a:latin typeface="Montserrat" pitchFamily="2" charset="77"/>
              </a:rPr>
              <a:t>3. Uniform the responses</a:t>
            </a:r>
            <a:endParaRPr lang="en-US" sz="1800" dirty="0">
              <a:solidFill>
                <a:srgbClr val="595959"/>
              </a:solidFill>
              <a:latin typeface="Montserrat" pitchFamily="2" charset="77"/>
            </a:endParaRP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9B7CD6E-191F-3720-7CDE-96735CCA8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784" y="1942407"/>
            <a:ext cx="542896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14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s://lh6.googleusercontent.com/c12SZe9ZRsQaVK0rj4Hykfn71fDfQsd1iZw48WqTGsOowrQUDnVv5IMqlgF1z1aMCefjmmnJQARI8SsAzQPAxGdd6l4fdDpZAypJBa66ztOI500wuQz02Z1_AYH5Qvo9ZYJ_YIWrIs83cpq2CKRMGg">
            <a:extLst>
              <a:ext uri="{FF2B5EF4-FFF2-40B4-BE49-F238E27FC236}">
                <a16:creationId xmlns:a16="http://schemas.microsoft.com/office/drawing/2014/main" id="{3CA466A0-B694-439B-9682-B771D21B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194" y="321093"/>
            <a:ext cx="1742791" cy="82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C18753-E687-9450-BDAF-439D29281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16610" y="848361"/>
            <a:ext cx="5472000" cy="432000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6261229D-5C6B-CD9B-1EA1-E53E09204A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7273" y="1101304"/>
            <a:ext cx="3675600" cy="367560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3BB359E6-F2E9-D384-EE98-F990A2928E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0799" y="1006906"/>
            <a:ext cx="2552727" cy="2160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F6BB99-33DB-124E-05BF-E2895975F697}"/>
              </a:ext>
            </a:extLst>
          </p:cNvPr>
          <p:cNvCxnSpPr>
            <a:cxnSpLocks/>
          </p:cNvCxnSpPr>
          <p:nvPr/>
        </p:nvCxnSpPr>
        <p:spPr>
          <a:xfrm flipV="1">
            <a:off x="1902938" y="1556952"/>
            <a:ext cx="1408670" cy="8237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B8FD31-8712-3572-03AC-F26A87833DAD}"/>
              </a:ext>
            </a:extLst>
          </p:cNvPr>
          <p:cNvCxnSpPr>
            <a:cxnSpLocks/>
          </p:cNvCxnSpPr>
          <p:nvPr/>
        </p:nvCxnSpPr>
        <p:spPr>
          <a:xfrm>
            <a:off x="2607273" y="2253049"/>
            <a:ext cx="836143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717F8F-3F05-C7FF-463E-1DE06A9D036B}"/>
              </a:ext>
            </a:extLst>
          </p:cNvPr>
          <p:cNvCxnSpPr>
            <a:cxnSpLocks/>
          </p:cNvCxnSpPr>
          <p:nvPr/>
        </p:nvCxnSpPr>
        <p:spPr>
          <a:xfrm>
            <a:off x="2372497" y="2759676"/>
            <a:ext cx="3402227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2A53F9-59DF-E5FD-DFEB-19FDC0660D24}"/>
              </a:ext>
            </a:extLst>
          </p:cNvPr>
          <p:cNvCxnSpPr>
            <a:cxnSpLocks/>
          </p:cNvCxnSpPr>
          <p:nvPr/>
        </p:nvCxnSpPr>
        <p:spPr>
          <a:xfrm flipV="1">
            <a:off x="2078572" y="3476368"/>
            <a:ext cx="1233036" cy="737286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58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s://lh6.googleusercontent.com/c12SZe9ZRsQaVK0rj4Hykfn71fDfQsd1iZw48WqTGsOowrQUDnVv5IMqlgF1z1aMCefjmmnJQARI8SsAzQPAxGdd6l4fdDpZAypJBa66ztOI500wuQz02Z1_AYH5Qvo9ZYJ_YIWrIs83cpq2CKRMGg">
            <a:extLst>
              <a:ext uri="{FF2B5EF4-FFF2-40B4-BE49-F238E27FC236}">
                <a16:creationId xmlns:a16="http://schemas.microsoft.com/office/drawing/2014/main" id="{3CA466A0-B694-439B-9682-B771D21B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194" y="321093"/>
            <a:ext cx="1742791" cy="82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E8D9CCD-F587-E28F-58FB-F4B88E4CB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11750"/>
            <a:ext cx="3705883" cy="2520000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E72EB3DB-3E7A-E091-CEC3-AB0AB8DDC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883" y="321093"/>
            <a:ext cx="3380870" cy="288000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7C81C5E6-20F8-375A-A92E-40E5668BEF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8980" y="2391750"/>
            <a:ext cx="4507826" cy="2880000"/>
          </a:xfrm>
          <a:prstGeom prst="rect">
            <a:avLst/>
          </a:prstGeom>
        </p:spPr>
      </p:pic>
      <p:sp>
        <p:nvSpPr>
          <p:cNvPr id="13" name="Frame 12">
            <a:extLst>
              <a:ext uri="{FF2B5EF4-FFF2-40B4-BE49-F238E27FC236}">
                <a16:creationId xmlns:a16="http://schemas.microsoft.com/office/drawing/2014/main" id="{01A08013-CA5A-3977-7FD6-C0EA6FE5CBD6}"/>
              </a:ext>
            </a:extLst>
          </p:cNvPr>
          <p:cNvSpPr/>
          <p:nvPr/>
        </p:nvSpPr>
        <p:spPr>
          <a:xfrm>
            <a:off x="139957" y="2873829"/>
            <a:ext cx="1810139" cy="195942"/>
          </a:xfrm>
          <a:prstGeom prst="frame">
            <a:avLst/>
          </a:prstGeom>
          <a:solidFill>
            <a:srgbClr val="C00000"/>
          </a:solidFill>
          <a:ln w="19050">
            <a:noFill/>
          </a:ln>
          <a:effectLst>
            <a:outerShdw blurRad="47990" dist="50800" dir="2220000" sx="103000" sy="103000" algn="ctr" rotWithShape="0">
              <a:srgbClr val="000000">
                <a:alpha val="63000"/>
              </a:srgbClr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 descr="Exception Handled">
            <a:extLst>
              <a:ext uri="{FF2B5EF4-FFF2-40B4-BE49-F238E27FC236}">
                <a16:creationId xmlns:a16="http://schemas.microsoft.com/office/drawing/2014/main" id="{3AF3088C-2A98-7AEF-34BF-0FA0870257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4528" y="3466181"/>
            <a:ext cx="4184928" cy="1007999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08324E-F565-D19E-E22A-F75601830467}"/>
              </a:ext>
            </a:extLst>
          </p:cNvPr>
          <p:cNvCxnSpPr>
            <a:cxnSpLocks/>
          </p:cNvCxnSpPr>
          <p:nvPr/>
        </p:nvCxnSpPr>
        <p:spPr>
          <a:xfrm flipV="1">
            <a:off x="3573413" y="2391750"/>
            <a:ext cx="361740" cy="18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69D907-3666-953B-384D-94A644F058AC}"/>
              </a:ext>
            </a:extLst>
          </p:cNvPr>
          <p:cNvCxnSpPr>
            <a:cxnSpLocks/>
          </p:cNvCxnSpPr>
          <p:nvPr/>
        </p:nvCxnSpPr>
        <p:spPr>
          <a:xfrm>
            <a:off x="3589710" y="2568956"/>
            <a:ext cx="424818" cy="12528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09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13250" y="53411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>
                <a:sym typeface="Arial"/>
              </a:rPr>
              <a:t>Testing </a:t>
            </a:r>
            <a:endParaRPr sz="2000" dirty="0"/>
          </a:p>
        </p:txBody>
      </p:sp>
      <p:sp>
        <p:nvSpPr>
          <p:cNvPr id="308" name="Google Shape;308;p43"/>
          <p:cNvSpPr txBox="1"/>
          <p:nvPr/>
        </p:nvSpPr>
        <p:spPr>
          <a:xfrm flipH="1">
            <a:off x="996938" y="4130600"/>
            <a:ext cx="19557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43"/>
          <p:cNvSpPr txBox="1"/>
          <p:nvPr/>
        </p:nvSpPr>
        <p:spPr>
          <a:xfrm>
            <a:off x="4766075" y="3869975"/>
            <a:ext cx="87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14" name="Picture 4" descr="https://lh6.googleusercontent.com/c12SZe9ZRsQaVK0rj4Hykfn71fDfQsd1iZw48WqTGsOowrQUDnVv5IMqlgF1z1aMCefjmmnJQARI8SsAzQPAxGdd6l4fdDpZAypJBa66ztOI500wuQz02Z1_AYH5Qvo9ZYJ_YIWrIs83cpq2CKRMGg">
            <a:extLst>
              <a:ext uri="{FF2B5EF4-FFF2-40B4-BE49-F238E27FC236}">
                <a16:creationId xmlns:a16="http://schemas.microsoft.com/office/drawing/2014/main" id="{B95D33F9-E793-4071-AEF5-8F9E4AFA5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194" y="321093"/>
            <a:ext cx="1742791" cy="82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05A0ED-E264-AC01-9834-412DC971E71C}"/>
              </a:ext>
            </a:extLst>
          </p:cNvPr>
          <p:cNvSpPr txBox="1"/>
          <p:nvPr/>
        </p:nvSpPr>
        <p:spPr>
          <a:xfrm>
            <a:off x="996938" y="1141657"/>
            <a:ext cx="3461204" cy="129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Montserrat" pitchFamily="2" charset="77"/>
              </a:rPr>
              <a:t>1. Unit Test</a:t>
            </a:r>
          </a:p>
          <a:p>
            <a:pPr fontAlgn="base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Montserrat" pitchFamily="2" charset="77"/>
              </a:rPr>
              <a:t>2. Integration Test</a:t>
            </a:r>
          </a:p>
          <a:p>
            <a:pPr fontAlgn="base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Montserrat" pitchFamily="2" charset="77"/>
              </a:rPr>
              <a:t>3. Acceptance Criteria &amp; Test</a:t>
            </a:r>
            <a:endParaRPr lang="en-US" sz="1800" dirty="0">
              <a:solidFill>
                <a:srgbClr val="595959"/>
              </a:solidFill>
              <a:latin typeface="Montserrat" pitchFamily="2" charset="77"/>
            </a:endParaRP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1764D7D-72EC-7B2D-3343-AB53AE9E2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951" y="1546590"/>
            <a:ext cx="4829794" cy="306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96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13250" y="4464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>
                <a:sym typeface="Arial"/>
              </a:rPr>
              <a:t>Task fulfillment</a:t>
            </a:r>
            <a:endParaRPr sz="2200" dirty="0"/>
          </a:p>
        </p:txBody>
      </p:sp>
      <p:sp>
        <p:nvSpPr>
          <p:cNvPr id="308" name="Google Shape;308;p43"/>
          <p:cNvSpPr txBox="1"/>
          <p:nvPr/>
        </p:nvSpPr>
        <p:spPr>
          <a:xfrm flipH="1">
            <a:off x="996938" y="4130600"/>
            <a:ext cx="19557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43"/>
          <p:cNvSpPr txBox="1"/>
          <p:nvPr/>
        </p:nvSpPr>
        <p:spPr>
          <a:xfrm>
            <a:off x="4766075" y="3869975"/>
            <a:ext cx="87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14" name="Picture 4" descr="https://lh6.googleusercontent.com/c12SZe9ZRsQaVK0rj4Hykfn71fDfQsd1iZw48WqTGsOowrQUDnVv5IMqlgF1z1aMCefjmmnJQARI8SsAzQPAxGdd6l4fdDpZAypJBa66ztOI500wuQz02Z1_AYH5Qvo9ZYJ_YIWrIs83cpq2CKRMGg">
            <a:extLst>
              <a:ext uri="{FF2B5EF4-FFF2-40B4-BE49-F238E27FC236}">
                <a16:creationId xmlns:a16="http://schemas.microsoft.com/office/drawing/2014/main" id="{B95D33F9-E793-4071-AEF5-8F9E4AFA5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194" y="321093"/>
            <a:ext cx="1742791" cy="82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1DCB76A-A897-4916-9AC8-5EC0C2C9A043}"/>
              </a:ext>
            </a:extLst>
          </p:cNvPr>
          <p:cNvSpPr/>
          <p:nvPr/>
        </p:nvSpPr>
        <p:spPr>
          <a:xfrm>
            <a:off x="713250" y="1106814"/>
            <a:ext cx="5382470" cy="3241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Montserrat" pitchFamily="2" charset="77"/>
              </a:rPr>
              <a:t>- In scope</a:t>
            </a:r>
          </a:p>
          <a:p>
            <a:pPr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ontserrat" pitchFamily="2" charset="77"/>
              </a:rPr>
              <a:t>    - Coaching-mate account management</a:t>
            </a:r>
          </a:p>
          <a:p>
            <a:pPr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ontserrat" pitchFamily="2" charset="77"/>
              </a:rPr>
              <a:t>    - Garmin-API connection</a:t>
            </a:r>
          </a:p>
          <a:p>
            <a:pPr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ontserrat" pitchFamily="2" charset="77"/>
              </a:rPr>
              <a:t>    - View Synchronized activity data</a:t>
            </a:r>
          </a:p>
          <a:p>
            <a:pPr fontAlgn="base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Montserrat" pitchFamily="2" charset="77"/>
              </a:rPr>
              <a:t>- Out scope </a:t>
            </a:r>
          </a:p>
          <a:p>
            <a:pPr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ontserrat" pitchFamily="2" charset="77"/>
              </a:rPr>
              <a:t>    - Website design</a:t>
            </a:r>
          </a:p>
          <a:p>
            <a:pPr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ontserrat" pitchFamily="2" charset="77"/>
              </a:rPr>
              <a:t>    - Analyze the data</a:t>
            </a:r>
          </a:p>
          <a:p>
            <a:pPr fontAlgn="base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Montserrat" pitchFamily="2" charset="77"/>
              </a:rPr>
              <a:t>- Future demand</a:t>
            </a:r>
          </a:p>
          <a:p>
            <a:pPr fontAlgn="base"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>
                <a:solidFill>
                  <a:srgbClr val="595959"/>
                </a:solidFill>
                <a:latin typeface="Montserrat" pitchFamily="2" charset="77"/>
              </a:rPr>
              <a:t>    - Retrieve password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5F55BFC-2927-7311-F076-1C590F8F0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693" y="2270927"/>
            <a:ext cx="3842054" cy="25514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/>
          <p:nvPr/>
        </p:nvSpPr>
        <p:spPr>
          <a:xfrm flipH="1">
            <a:off x="996938" y="4130600"/>
            <a:ext cx="19557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" name="Picture 4" descr="https://lh6.googleusercontent.com/c12SZe9ZRsQaVK0rj4Hykfn71fDfQsd1iZw48WqTGsOowrQUDnVv5IMqlgF1z1aMCefjmmnJQARI8SsAzQPAxGdd6l4fdDpZAypJBa66ztOI500wuQz02Z1_AYH5Qvo9ZYJ_YIWrIs83cpq2CKRMGg">
            <a:extLst>
              <a:ext uri="{FF2B5EF4-FFF2-40B4-BE49-F238E27FC236}">
                <a16:creationId xmlns:a16="http://schemas.microsoft.com/office/drawing/2014/main" id="{B95D33F9-E793-4071-AEF5-8F9E4AFA5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194" y="321093"/>
            <a:ext cx="1742791" cy="82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320;p44">
            <a:extLst>
              <a:ext uri="{FF2B5EF4-FFF2-40B4-BE49-F238E27FC236}">
                <a16:creationId xmlns:a16="http://schemas.microsoft.com/office/drawing/2014/main" id="{2793F61C-A65F-A665-95BD-870F94819C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800" y="445025"/>
            <a:ext cx="707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/>
              <a:t>Deliverables</a:t>
            </a:r>
            <a:br>
              <a:rPr lang="en-US" altLang="zh-CN" dirty="0"/>
            </a:br>
            <a:endParaRPr dirty="0"/>
          </a:p>
        </p:txBody>
      </p:sp>
      <p:sp>
        <p:nvSpPr>
          <p:cNvPr id="11" name="Google Shape;321;p44">
            <a:extLst>
              <a:ext uri="{FF2B5EF4-FFF2-40B4-BE49-F238E27FC236}">
                <a16:creationId xmlns:a16="http://schemas.microsoft.com/office/drawing/2014/main" id="{067338A1-1091-540F-D50F-15788BE2D32A}"/>
              </a:ext>
            </a:extLst>
          </p:cNvPr>
          <p:cNvSpPr txBox="1">
            <a:spLocks/>
          </p:cNvSpPr>
          <p:nvPr/>
        </p:nvSpPr>
        <p:spPr>
          <a:xfrm>
            <a:off x="5055056" y="2665249"/>
            <a:ext cx="2687948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CN" sz="2200">
              <a:latin typeface="Montserrat" pitchFamily="2" charset="77"/>
            </a:endParaRPr>
          </a:p>
          <a:p>
            <a:r>
              <a:rPr lang="en-US" altLang="zh-CN" sz="2200">
                <a:latin typeface="Montserrat" pitchFamily="2" charset="77"/>
              </a:rPr>
              <a:t>Mainly 2 parts:</a:t>
            </a:r>
          </a:p>
          <a:p>
            <a:pPr algn="ctr"/>
            <a:endParaRPr lang="en-US" dirty="0"/>
          </a:p>
        </p:txBody>
      </p:sp>
      <p:sp>
        <p:nvSpPr>
          <p:cNvPr id="12" name="Google Shape;322;p44">
            <a:extLst>
              <a:ext uri="{FF2B5EF4-FFF2-40B4-BE49-F238E27FC236}">
                <a16:creationId xmlns:a16="http://schemas.microsoft.com/office/drawing/2014/main" id="{75B813EC-7474-0154-AEEB-B5C84CC5F1FF}"/>
              </a:ext>
            </a:extLst>
          </p:cNvPr>
          <p:cNvSpPr txBox="1">
            <a:spLocks/>
          </p:cNvSpPr>
          <p:nvPr/>
        </p:nvSpPr>
        <p:spPr>
          <a:xfrm>
            <a:off x="5462154" y="2953808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>
              <a:lnSpc>
                <a:spcPct val="150000"/>
              </a:lnSpc>
            </a:pPr>
            <a:r>
              <a:rPr lang="en-US" altLang="zh-CN">
                <a:solidFill>
                  <a:srgbClr val="595959"/>
                </a:solidFill>
                <a:latin typeface="Montserrat" pitchFamily="2" charset="77"/>
              </a:rPr>
              <a:t>- Code</a:t>
            </a:r>
          </a:p>
          <a:p>
            <a:pPr fontAlgn="base">
              <a:lnSpc>
                <a:spcPct val="150000"/>
              </a:lnSpc>
            </a:pPr>
            <a:r>
              <a:rPr lang="en-US" altLang="zh-CN">
                <a:solidFill>
                  <a:srgbClr val="595959"/>
                </a:solidFill>
                <a:latin typeface="Montserrat" pitchFamily="2" charset="77"/>
              </a:rPr>
              <a:t>- Documents</a:t>
            </a:r>
            <a:endParaRPr lang="en-US" altLang="zh-CN" dirty="0">
              <a:solidFill>
                <a:srgbClr val="595959"/>
              </a:solidFill>
              <a:latin typeface="Montserrat" pitchFamily="2" charset="77"/>
            </a:endParaRPr>
          </a:p>
        </p:txBody>
      </p:sp>
      <p:sp>
        <p:nvSpPr>
          <p:cNvPr id="13" name="Google Shape;323;p44">
            <a:extLst>
              <a:ext uri="{FF2B5EF4-FFF2-40B4-BE49-F238E27FC236}">
                <a16:creationId xmlns:a16="http://schemas.microsoft.com/office/drawing/2014/main" id="{08CAC5A7-3D09-642C-34DF-82B75E0FBAE3}"/>
              </a:ext>
            </a:extLst>
          </p:cNvPr>
          <p:cNvSpPr txBox="1">
            <a:spLocks/>
          </p:cNvSpPr>
          <p:nvPr/>
        </p:nvSpPr>
        <p:spPr>
          <a:xfrm>
            <a:off x="1195746" y="2665249"/>
            <a:ext cx="3450325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en-US" altLang="zh-CN" sz="2200">
                <a:latin typeface="Montserrat" pitchFamily="2" charset="77"/>
              </a:rPr>
              <a:t>Would be delivered</a:t>
            </a:r>
            <a:endParaRPr lang="en-US" altLang="zh-CN" sz="2200" dirty="0">
              <a:latin typeface="Montserrat" pitchFamily="2" charset="77"/>
            </a:endParaRPr>
          </a:p>
        </p:txBody>
      </p:sp>
      <p:grpSp>
        <p:nvGrpSpPr>
          <p:cNvPr id="15" name="Google Shape;325;p44">
            <a:extLst>
              <a:ext uri="{FF2B5EF4-FFF2-40B4-BE49-F238E27FC236}">
                <a16:creationId xmlns:a16="http://schemas.microsoft.com/office/drawing/2014/main" id="{5FB975BD-A626-8AA5-34E1-59A2899E8A76}"/>
              </a:ext>
            </a:extLst>
          </p:cNvPr>
          <p:cNvGrpSpPr/>
          <p:nvPr/>
        </p:nvGrpSpPr>
        <p:grpSpPr>
          <a:xfrm>
            <a:off x="2730351" y="2092522"/>
            <a:ext cx="396433" cy="393649"/>
            <a:chOff x="-63250675" y="3744075"/>
            <a:chExt cx="320350" cy="318100"/>
          </a:xfrm>
        </p:grpSpPr>
        <p:sp>
          <p:nvSpPr>
            <p:cNvPr id="16" name="Google Shape;326;p44">
              <a:extLst>
                <a:ext uri="{FF2B5EF4-FFF2-40B4-BE49-F238E27FC236}">
                  <a16:creationId xmlns:a16="http://schemas.microsoft.com/office/drawing/2014/main" id="{039A1287-526F-BECB-AE59-C71E450E5443}"/>
                </a:ext>
              </a:extLst>
            </p:cNvPr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7;p44">
              <a:extLst>
                <a:ext uri="{FF2B5EF4-FFF2-40B4-BE49-F238E27FC236}">
                  <a16:creationId xmlns:a16="http://schemas.microsoft.com/office/drawing/2014/main" id="{AA970055-ED17-AFFA-7F3A-666261C81091}"/>
                </a:ext>
              </a:extLst>
            </p:cNvPr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8;p44">
              <a:extLst>
                <a:ext uri="{FF2B5EF4-FFF2-40B4-BE49-F238E27FC236}">
                  <a16:creationId xmlns:a16="http://schemas.microsoft.com/office/drawing/2014/main" id="{B6E4187C-6664-1F15-D4CA-7C698B1E0B23}"/>
                </a:ext>
              </a:extLst>
            </p:cNvPr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329;p44">
            <a:extLst>
              <a:ext uri="{FF2B5EF4-FFF2-40B4-BE49-F238E27FC236}">
                <a16:creationId xmlns:a16="http://schemas.microsoft.com/office/drawing/2014/main" id="{BF43049B-2F9C-654E-D9F0-0FA61321914E}"/>
              </a:ext>
            </a:extLst>
          </p:cNvPr>
          <p:cNvGrpSpPr/>
          <p:nvPr/>
        </p:nvGrpSpPr>
        <p:grpSpPr>
          <a:xfrm>
            <a:off x="6257676" y="2092522"/>
            <a:ext cx="282707" cy="392844"/>
            <a:chOff x="-64001300" y="4093650"/>
            <a:chExt cx="228450" cy="317450"/>
          </a:xfrm>
        </p:grpSpPr>
        <p:sp>
          <p:nvSpPr>
            <p:cNvPr id="20" name="Google Shape;330;p44">
              <a:extLst>
                <a:ext uri="{FF2B5EF4-FFF2-40B4-BE49-F238E27FC236}">
                  <a16:creationId xmlns:a16="http://schemas.microsoft.com/office/drawing/2014/main" id="{06E1E6E8-A1FB-77E5-CC26-814CE26D61ED}"/>
                </a:ext>
              </a:extLst>
            </p:cNvPr>
            <p:cNvSpPr/>
            <p:nvPr/>
          </p:nvSpPr>
          <p:spPr>
            <a:xfrm>
              <a:off x="-63933550" y="4328375"/>
              <a:ext cx="93750" cy="40975"/>
            </a:xfrm>
            <a:custGeom>
              <a:avLst/>
              <a:gdLst/>
              <a:ahLst/>
              <a:cxnLst/>
              <a:rect l="l" t="t" r="r" b="b"/>
              <a:pathLst>
                <a:path w="3750" h="1639" extrusionOk="0">
                  <a:moveTo>
                    <a:pt x="1859" y="0"/>
                  </a:moveTo>
                  <a:cubicBezTo>
                    <a:pt x="1009" y="0"/>
                    <a:pt x="315" y="662"/>
                    <a:pt x="0" y="1638"/>
                  </a:cubicBezTo>
                  <a:lnTo>
                    <a:pt x="3749" y="1638"/>
                  </a:lnTo>
                  <a:cubicBezTo>
                    <a:pt x="3434" y="662"/>
                    <a:pt x="2710" y="0"/>
                    <a:pt x="18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1;p44">
              <a:extLst>
                <a:ext uri="{FF2B5EF4-FFF2-40B4-BE49-F238E27FC236}">
                  <a16:creationId xmlns:a16="http://schemas.microsoft.com/office/drawing/2014/main" id="{C62CD86D-1A12-A125-4F30-AD437B02D800}"/>
                </a:ext>
              </a:extLst>
            </p:cNvPr>
            <p:cNvSpPr/>
            <p:nvPr/>
          </p:nvSpPr>
          <p:spPr>
            <a:xfrm>
              <a:off x="-63980025" y="4135400"/>
              <a:ext cx="185900" cy="234725"/>
            </a:xfrm>
            <a:custGeom>
              <a:avLst/>
              <a:gdLst/>
              <a:ahLst/>
              <a:cxnLst/>
              <a:rect l="l" t="t" r="r" b="b"/>
              <a:pathLst>
                <a:path w="7436" h="9389" extrusionOk="0">
                  <a:moveTo>
                    <a:pt x="6617" y="1"/>
                  </a:moveTo>
                  <a:lnTo>
                    <a:pt x="6617" y="725"/>
                  </a:lnTo>
                  <a:cubicBezTo>
                    <a:pt x="6196" y="593"/>
                    <a:pt x="5771" y="530"/>
                    <a:pt x="5358" y="530"/>
                  </a:cubicBezTo>
                  <a:cubicBezTo>
                    <a:pt x="4686" y="530"/>
                    <a:pt x="4044" y="697"/>
                    <a:pt x="3498" y="1009"/>
                  </a:cubicBezTo>
                  <a:cubicBezTo>
                    <a:pt x="3103" y="1242"/>
                    <a:pt x="2617" y="1373"/>
                    <a:pt x="2085" y="1373"/>
                  </a:cubicBezTo>
                  <a:cubicBezTo>
                    <a:pt x="1683" y="1373"/>
                    <a:pt x="1254" y="1298"/>
                    <a:pt x="820" y="1135"/>
                  </a:cubicBezTo>
                  <a:lnTo>
                    <a:pt x="820" y="32"/>
                  </a:lnTo>
                  <a:lnTo>
                    <a:pt x="1" y="32"/>
                  </a:lnTo>
                  <a:lnTo>
                    <a:pt x="1" y="1418"/>
                  </a:lnTo>
                  <a:cubicBezTo>
                    <a:pt x="1" y="2867"/>
                    <a:pt x="820" y="4096"/>
                    <a:pt x="2017" y="4726"/>
                  </a:cubicBezTo>
                  <a:cubicBezTo>
                    <a:pt x="820" y="5356"/>
                    <a:pt x="1" y="6554"/>
                    <a:pt x="1" y="8034"/>
                  </a:cubicBezTo>
                  <a:lnTo>
                    <a:pt x="1" y="9389"/>
                  </a:lnTo>
                  <a:lnTo>
                    <a:pt x="820" y="9389"/>
                  </a:lnTo>
                  <a:lnTo>
                    <a:pt x="820" y="8034"/>
                  </a:lnTo>
                  <a:cubicBezTo>
                    <a:pt x="820" y="6396"/>
                    <a:pt x="2143" y="5104"/>
                    <a:pt x="3750" y="5104"/>
                  </a:cubicBezTo>
                  <a:cubicBezTo>
                    <a:pt x="5356" y="5104"/>
                    <a:pt x="6617" y="6396"/>
                    <a:pt x="6617" y="8034"/>
                  </a:cubicBezTo>
                  <a:lnTo>
                    <a:pt x="6617" y="9389"/>
                  </a:lnTo>
                  <a:lnTo>
                    <a:pt x="7436" y="9389"/>
                  </a:lnTo>
                  <a:lnTo>
                    <a:pt x="7436" y="9357"/>
                  </a:lnTo>
                  <a:lnTo>
                    <a:pt x="7436" y="7971"/>
                  </a:lnTo>
                  <a:cubicBezTo>
                    <a:pt x="7436" y="6522"/>
                    <a:pt x="6617" y="5293"/>
                    <a:pt x="5451" y="4663"/>
                  </a:cubicBezTo>
                  <a:cubicBezTo>
                    <a:pt x="6617" y="4033"/>
                    <a:pt x="7436" y="2836"/>
                    <a:pt x="7436" y="1355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2;p44">
              <a:extLst>
                <a:ext uri="{FF2B5EF4-FFF2-40B4-BE49-F238E27FC236}">
                  <a16:creationId xmlns:a16="http://schemas.microsoft.com/office/drawing/2014/main" id="{9A9D5349-EE65-09CE-32EB-F5FD4EE3D383}"/>
                </a:ext>
              </a:extLst>
            </p:cNvPr>
            <p:cNvSpPr/>
            <p:nvPr/>
          </p:nvSpPr>
          <p:spPr>
            <a:xfrm>
              <a:off x="-64001300" y="4389800"/>
              <a:ext cx="228450" cy="21300"/>
            </a:xfrm>
            <a:custGeom>
              <a:avLst/>
              <a:gdLst/>
              <a:ahLst/>
              <a:cxnLst/>
              <a:rect l="l" t="t" r="r" b="b"/>
              <a:pathLst>
                <a:path w="9138" h="852" extrusionOk="0">
                  <a:moveTo>
                    <a:pt x="411" y="1"/>
                  </a:moveTo>
                  <a:cubicBezTo>
                    <a:pt x="190" y="1"/>
                    <a:pt x="1" y="221"/>
                    <a:pt x="1" y="410"/>
                  </a:cubicBezTo>
                  <a:cubicBezTo>
                    <a:pt x="1" y="631"/>
                    <a:pt x="190" y="851"/>
                    <a:pt x="411" y="851"/>
                  </a:cubicBezTo>
                  <a:lnTo>
                    <a:pt x="8696" y="851"/>
                  </a:lnTo>
                  <a:cubicBezTo>
                    <a:pt x="8917" y="851"/>
                    <a:pt x="9074" y="631"/>
                    <a:pt x="9074" y="410"/>
                  </a:cubicBezTo>
                  <a:cubicBezTo>
                    <a:pt x="9137" y="221"/>
                    <a:pt x="8917" y="1"/>
                    <a:pt x="8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3;p44">
              <a:extLst>
                <a:ext uri="{FF2B5EF4-FFF2-40B4-BE49-F238E27FC236}">
                  <a16:creationId xmlns:a16="http://schemas.microsoft.com/office/drawing/2014/main" id="{7D818432-93C2-DB26-9F4A-75ABAC44409C}"/>
                </a:ext>
              </a:extLst>
            </p:cNvPr>
            <p:cNvSpPr/>
            <p:nvPr/>
          </p:nvSpPr>
          <p:spPr>
            <a:xfrm>
              <a:off x="-64001300" y="4093650"/>
              <a:ext cx="226875" cy="20500"/>
            </a:xfrm>
            <a:custGeom>
              <a:avLst/>
              <a:gdLst/>
              <a:ahLst/>
              <a:cxnLst/>
              <a:rect l="l" t="t" r="r" b="b"/>
              <a:pathLst>
                <a:path w="9075" h="820" extrusionOk="0">
                  <a:moveTo>
                    <a:pt x="411" y="1"/>
                  </a:moveTo>
                  <a:cubicBezTo>
                    <a:pt x="190" y="1"/>
                    <a:pt x="1" y="190"/>
                    <a:pt x="1" y="410"/>
                  </a:cubicBezTo>
                  <a:cubicBezTo>
                    <a:pt x="32" y="631"/>
                    <a:pt x="190" y="820"/>
                    <a:pt x="411" y="820"/>
                  </a:cubicBezTo>
                  <a:lnTo>
                    <a:pt x="8696" y="820"/>
                  </a:lnTo>
                  <a:cubicBezTo>
                    <a:pt x="8917" y="820"/>
                    <a:pt x="9074" y="631"/>
                    <a:pt x="9074" y="410"/>
                  </a:cubicBezTo>
                  <a:cubicBezTo>
                    <a:pt x="9074" y="158"/>
                    <a:pt x="8885" y="1"/>
                    <a:pt x="8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5D0C084-565C-B956-D7F7-91E8BDA3C31B}"/>
              </a:ext>
            </a:extLst>
          </p:cNvPr>
          <p:cNvSpPr/>
          <p:nvPr/>
        </p:nvSpPr>
        <p:spPr>
          <a:xfrm>
            <a:off x="634909" y="2956525"/>
            <a:ext cx="4572000" cy="630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>
              <a:lnSpc>
                <a:spcPct val="150000"/>
              </a:lnSpc>
              <a:buSzPts val="1400"/>
            </a:pPr>
            <a:r>
              <a:rPr lang="en-US" altLang="zh-CN" dirty="0">
                <a:solidFill>
                  <a:srgbClr val="595959"/>
                </a:solidFill>
                <a:latin typeface="Montserrat" pitchFamily="2" charset="77"/>
                <a:sym typeface="Montserrat"/>
              </a:rPr>
              <a:t>On</a:t>
            </a:r>
          </a:p>
          <a:p>
            <a:pPr algn="ctr" fontAlgn="base"/>
            <a:r>
              <a:rPr lang="en-US" altLang="zh-CN" u="sng" dirty="0">
                <a:solidFill>
                  <a:srgbClr val="0070C0"/>
                </a:solidFill>
                <a:latin typeface="Montserrat" pitchFamily="2" charset="77"/>
              </a:rPr>
              <a:t>June 13th</a:t>
            </a:r>
          </a:p>
        </p:txBody>
      </p:sp>
    </p:spTree>
    <p:extLst>
      <p:ext uri="{BB962C8B-B14F-4D97-AF65-F5344CB8AC3E}">
        <p14:creationId xmlns:p14="http://schemas.microsoft.com/office/powerpoint/2010/main" val="545187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https://lh6.googleusercontent.com/c12SZe9ZRsQaVK0rj4Hykfn71fDfQsd1iZw48WqTGsOowrQUDnVv5IMqlgF1z1aMCefjmmnJQARI8SsAzQPAxGdd6l4fdDpZAypJBa66ztOI500wuQz02Z1_AYH5Qvo9ZYJ_YIWrIs83cpq2CKRMGg">
            <a:extLst>
              <a:ext uri="{FF2B5EF4-FFF2-40B4-BE49-F238E27FC236}">
                <a16:creationId xmlns:a16="http://schemas.microsoft.com/office/drawing/2014/main" id="{B95D33F9-E793-4071-AEF5-8F9E4AFA5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194" y="321093"/>
            <a:ext cx="1742791" cy="82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 2">
            <a:extLst>
              <a:ext uri="{FF2B5EF4-FFF2-40B4-BE49-F238E27FC236}">
                <a16:creationId xmlns:a16="http://schemas.microsoft.com/office/drawing/2014/main" id="{3517FD48-5B36-4ED5-F546-01F36239DAE8}"/>
              </a:ext>
            </a:extLst>
          </p:cNvPr>
          <p:cNvSpPr/>
          <p:nvPr/>
        </p:nvSpPr>
        <p:spPr>
          <a:xfrm>
            <a:off x="712800" y="4464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</a:rPr>
              <a:t>Code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6" name="矩形 3">
            <a:extLst>
              <a:ext uri="{FF2B5EF4-FFF2-40B4-BE49-F238E27FC236}">
                <a16:creationId xmlns:a16="http://schemas.microsoft.com/office/drawing/2014/main" id="{820FEBB8-B48B-8845-8367-A597007D45BC}"/>
              </a:ext>
            </a:extLst>
          </p:cNvPr>
          <p:cNvSpPr/>
          <p:nvPr/>
        </p:nvSpPr>
        <p:spPr>
          <a:xfrm>
            <a:off x="712800" y="1141657"/>
            <a:ext cx="5013167" cy="153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Montserrat" pitchFamily="2" charset="77"/>
              </a:rPr>
              <a:t>- Front end</a:t>
            </a:r>
          </a:p>
          <a:p>
            <a:pPr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ontserrat" pitchFamily="2" charset="77"/>
              </a:rPr>
              <a:t>    - React version</a:t>
            </a:r>
          </a:p>
          <a:p>
            <a:pPr fontAlgn="base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Montserrat" pitchFamily="2" charset="77"/>
              </a:rPr>
              <a:t>- Back end</a:t>
            </a:r>
          </a:p>
          <a:p>
            <a:pPr fontAlgn="base"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>
                <a:solidFill>
                  <a:srgbClr val="595959"/>
                </a:solidFill>
                <a:latin typeface="Montserrat" pitchFamily="2" charset="77"/>
              </a:rPr>
              <a:t>    - Upgrade version - based on the previous team</a:t>
            </a:r>
          </a:p>
        </p:txBody>
      </p:sp>
      <p:pic>
        <p:nvPicPr>
          <p:cNvPr id="27" name="Picture 2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16926A-25DD-6656-DBB7-CC107B276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304" y="2787063"/>
            <a:ext cx="2617391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22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/>
              <a:t>Documents</a:t>
            </a:r>
            <a:br>
              <a:rPr lang="en-US" altLang="zh-CN" dirty="0"/>
            </a:br>
            <a:br>
              <a:rPr lang="en-US" altLang="zh-CN" dirty="0"/>
            </a:br>
            <a:endParaRPr dirty="0"/>
          </a:p>
        </p:txBody>
      </p:sp>
      <p:sp>
        <p:nvSpPr>
          <p:cNvPr id="647" name="Google Shape;647;p59"/>
          <p:cNvSpPr txBox="1">
            <a:spLocks noGrp="1"/>
          </p:cNvSpPr>
          <p:nvPr>
            <p:ph type="subTitle" idx="1"/>
          </p:nvPr>
        </p:nvSpPr>
        <p:spPr>
          <a:xfrm>
            <a:off x="4907470" y="182323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altLang="zh-CN" dirty="0"/>
              <a:t>Development specification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8" name="Google Shape;648;p59"/>
          <p:cNvSpPr txBox="1">
            <a:spLocks noGrp="1"/>
          </p:cNvSpPr>
          <p:nvPr>
            <p:ph type="subTitle" idx="2"/>
          </p:nvPr>
        </p:nvSpPr>
        <p:spPr>
          <a:xfrm>
            <a:off x="5207575" y="2319667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ase"/>
            <a:r>
              <a:rPr lang="en-US" altLang="zh-CN" dirty="0">
                <a:solidFill>
                  <a:srgbClr val="595959"/>
                </a:solidFill>
                <a:latin typeface="Montserrat" pitchFamily="2" charset="77"/>
                <a:cs typeface="Arial"/>
              </a:rPr>
              <a:t>- Technology </a:t>
            </a:r>
          </a:p>
          <a:p>
            <a:pPr algn="l" fontAlgn="base"/>
            <a:r>
              <a:rPr lang="en-US" altLang="zh-CN" dirty="0">
                <a:solidFill>
                  <a:srgbClr val="595959"/>
                </a:solidFill>
                <a:latin typeface="Montserrat" pitchFamily="2" charset="77"/>
                <a:cs typeface="Arial"/>
              </a:rPr>
              <a:t>- Deployment</a:t>
            </a:r>
          </a:p>
        </p:txBody>
      </p:sp>
      <p:sp>
        <p:nvSpPr>
          <p:cNvPr id="649" name="Google Shape;649;p59"/>
          <p:cNvSpPr txBox="1">
            <a:spLocks noGrp="1"/>
          </p:cNvSpPr>
          <p:nvPr>
            <p:ph type="subTitle" idx="3"/>
          </p:nvPr>
        </p:nvSpPr>
        <p:spPr>
          <a:xfrm>
            <a:off x="1832823" y="1838104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altLang="zh-CN" dirty="0"/>
              <a:t>Requirements analysis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0" name="Google Shape;650;p59"/>
          <p:cNvSpPr txBox="1">
            <a:spLocks noGrp="1"/>
          </p:cNvSpPr>
          <p:nvPr>
            <p:ph type="subTitle" idx="4"/>
          </p:nvPr>
        </p:nvSpPr>
        <p:spPr>
          <a:xfrm>
            <a:off x="1974873" y="2322199"/>
            <a:ext cx="2316000" cy="961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ase"/>
            <a:r>
              <a:rPr lang="en-US" altLang="zh-CN" dirty="0">
                <a:solidFill>
                  <a:srgbClr val="595959"/>
                </a:solidFill>
                <a:latin typeface="Montserrat" pitchFamily="2" charset="77"/>
                <a:cs typeface="Arial"/>
                <a:sym typeface="Arial"/>
              </a:rPr>
              <a:t>- Project Background</a:t>
            </a:r>
          </a:p>
          <a:p>
            <a:pPr algn="l" fontAlgn="base"/>
            <a:r>
              <a:rPr lang="en-US" altLang="zh-CN" dirty="0">
                <a:solidFill>
                  <a:srgbClr val="595959"/>
                </a:solidFill>
                <a:latin typeface="Montserrat" pitchFamily="2" charset="77"/>
                <a:cs typeface="Arial"/>
                <a:sym typeface="Arial"/>
              </a:rPr>
              <a:t>- Motivation Model</a:t>
            </a:r>
          </a:p>
          <a:p>
            <a:pPr algn="l" fontAlgn="base"/>
            <a:r>
              <a:rPr lang="en-US" altLang="zh-CN" dirty="0">
                <a:solidFill>
                  <a:srgbClr val="595959"/>
                </a:solidFill>
                <a:latin typeface="Montserrat" pitchFamily="2" charset="77"/>
                <a:cs typeface="Arial"/>
                <a:sym typeface="Arial"/>
              </a:rPr>
              <a:t>- Personas</a:t>
            </a:r>
          </a:p>
          <a:p>
            <a:pPr algn="l" fontAlgn="base"/>
            <a:r>
              <a:rPr lang="en-US" altLang="zh-CN" dirty="0">
                <a:solidFill>
                  <a:srgbClr val="595959"/>
                </a:solidFill>
                <a:latin typeface="Montserrat" pitchFamily="2" charset="77"/>
                <a:cs typeface="Arial"/>
                <a:sym typeface="Arial"/>
              </a:rPr>
              <a:t>- User stories</a:t>
            </a:r>
          </a:p>
        </p:txBody>
      </p:sp>
      <p:sp>
        <p:nvSpPr>
          <p:cNvPr id="651" name="Google Shape;651;p59"/>
          <p:cNvSpPr txBox="1">
            <a:spLocks noGrp="1"/>
          </p:cNvSpPr>
          <p:nvPr>
            <p:ph type="subTitle" idx="5"/>
          </p:nvPr>
        </p:nvSpPr>
        <p:spPr>
          <a:xfrm>
            <a:off x="4937779" y="3570059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altLang="zh-CN" dirty="0"/>
              <a:t>User Manual</a:t>
            </a:r>
            <a:endParaRPr dirty="0"/>
          </a:p>
        </p:txBody>
      </p:sp>
      <p:sp>
        <p:nvSpPr>
          <p:cNvPr id="652" name="Google Shape;652;p59"/>
          <p:cNvSpPr txBox="1">
            <a:spLocks noGrp="1"/>
          </p:cNvSpPr>
          <p:nvPr>
            <p:ph type="subTitle" idx="6"/>
          </p:nvPr>
        </p:nvSpPr>
        <p:spPr>
          <a:xfrm>
            <a:off x="5207575" y="3945124"/>
            <a:ext cx="25756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ase"/>
            <a:r>
              <a:rPr lang="en-US" altLang="zh-CN" dirty="0">
                <a:solidFill>
                  <a:srgbClr val="595959"/>
                </a:solidFill>
                <a:latin typeface="Montserrat" pitchFamily="2" charset="77"/>
                <a:cs typeface="Arial"/>
              </a:rPr>
              <a:t>- Deployment Guideline</a:t>
            </a:r>
          </a:p>
          <a:p>
            <a:pPr algn="l" fontAlgn="base"/>
            <a:r>
              <a:rPr lang="en-US" altLang="zh-CN" dirty="0">
                <a:solidFill>
                  <a:srgbClr val="595959"/>
                </a:solidFill>
                <a:latin typeface="Montserrat" pitchFamily="2" charset="77"/>
                <a:cs typeface="Arial"/>
              </a:rPr>
              <a:t>- Database structure</a:t>
            </a:r>
          </a:p>
        </p:txBody>
      </p:sp>
      <p:sp>
        <p:nvSpPr>
          <p:cNvPr id="653" name="Google Shape;653;p59"/>
          <p:cNvSpPr txBox="1">
            <a:spLocks noGrp="1"/>
          </p:cNvSpPr>
          <p:nvPr>
            <p:ph type="subTitle" idx="7"/>
          </p:nvPr>
        </p:nvSpPr>
        <p:spPr>
          <a:xfrm>
            <a:off x="1923379" y="3758422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altLang="zh-CN" dirty="0"/>
              <a:t>Quality control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55" name="Google Shape;655;p59"/>
          <p:cNvGrpSpPr/>
          <p:nvPr/>
        </p:nvGrpSpPr>
        <p:grpSpPr>
          <a:xfrm>
            <a:off x="1346907" y="1483140"/>
            <a:ext cx="391512" cy="391512"/>
            <a:chOff x="-65145700" y="3727425"/>
            <a:chExt cx="317425" cy="317425"/>
          </a:xfrm>
        </p:grpSpPr>
        <p:sp>
          <p:nvSpPr>
            <p:cNvPr id="656" name="Google Shape;656;p59"/>
            <p:cNvSpPr/>
            <p:nvPr/>
          </p:nvSpPr>
          <p:spPr>
            <a:xfrm>
              <a:off x="-65145700" y="376915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514" y="1"/>
                  </a:moveTo>
                  <a:cubicBezTo>
                    <a:pt x="2489" y="1"/>
                    <a:pt x="0" y="2458"/>
                    <a:pt x="0" y="5514"/>
                  </a:cubicBezTo>
                  <a:cubicBezTo>
                    <a:pt x="0" y="8539"/>
                    <a:pt x="2489" y="11027"/>
                    <a:pt x="5514" y="11027"/>
                  </a:cubicBezTo>
                  <a:cubicBezTo>
                    <a:pt x="8538" y="11027"/>
                    <a:pt x="11027" y="8539"/>
                    <a:pt x="11027" y="5514"/>
                  </a:cubicBezTo>
                  <a:cubicBezTo>
                    <a:pt x="11027" y="5294"/>
                    <a:pt x="10869" y="5105"/>
                    <a:pt x="10649" y="5105"/>
                  </a:cubicBezTo>
                  <a:lnTo>
                    <a:pt x="5955" y="5105"/>
                  </a:lnTo>
                  <a:lnTo>
                    <a:pt x="5955" y="410"/>
                  </a:lnTo>
                  <a:cubicBezTo>
                    <a:pt x="5955" y="190"/>
                    <a:pt x="5766" y="1"/>
                    <a:pt x="55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657;p59"/>
            <p:cNvSpPr/>
            <p:nvPr/>
          </p:nvSpPr>
          <p:spPr>
            <a:xfrm>
              <a:off x="-64977150" y="3727425"/>
              <a:ext cx="148875" cy="147300"/>
            </a:xfrm>
            <a:custGeom>
              <a:avLst/>
              <a:gdLst/>
              <a:ahLst/>
              <a:cxnLst/>
              <a:rect l="l" t="t" r="r" b="b"/>
              <a:pathLst>
                <a:path w="5955" h="5892" extrusionOk="0">
                  <a:moveTo>
                    <a:pt x="441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5513"/>
                  </a:lnTo>
                  <a:cubicBezTo>
                    <a:pt x="0" y="5702"/>
                    <a:pt x="189" y="5891"/>
                    <a:pt x="441" y="5891"/>
                  </a:cubicBezTo>
                  <a:lnTo>
                    <a:pt x="5514" y="5891"/>
                  </a:lnTo>
                  <a:cubicBezTo>
                    <a:pt x="5734" y="5891"/>
                    <a:pt x="5955" y="5702"/>
                    <a:pt x="5955" y="5513"/>
                  </a:cubicBezTo>
                  <a:cubicBezTo>
                    <a:pt x="5955" y="2489"/>
                    <a:pt x="3466" y="0"/>
                    <a:pt x="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59"/>
          <p:cNvGrpSpPr/>
          <p:nvPr/>
        </p:nvGrpSpPr>
        <p:grpSpPr>
          <a:xfrm>
            <a:off x="4453677" y="1508872"/>
            <a:ext cx="384697" cy="391512"/>
            <a:chOff x="-65144125" y="4094450"/>
            <a:chExt cx="311900" cy="317425"/>
          </a:xfrm>
        </p:grpSpPr>
        <p:sp>
          <p:nvSpPr>
            <p:cNvPr id="659" name="Google Shape;659;p59"/>
            <p:cNvSpPr/>
            <p:nvPr/>
          </p:nvSpPr>
          <p:spPr>
            <a:xfrm>
              <a:off x="-65079550" y="4183450"/>
              <a:ext cx="185900" cy="185900"/>
            </a:xfrm>
            <a:custGeom>
              <a:avLst/>
              <a:gdLst/>
              <a:ahLst/>
              <a:cxnLst/>
              <a:rect l="l" t="t" r="r" b="b"/>
              <a:pathLst>
                <a:path w="7436" h="7436" extrusionOk="0">
                  <a:moveTo>
                    <a:pt x="3687" y="0"/>
                  </a:moveTo>
                  <a:cubicBezTo>
                    <a:pt x="1639" y="0"/>
                    <a:pt x="1" y="1639"/>
                    <a:pt x="1" y="3686"/>
                  </a:cubicBezTo>
                  <a:cubicBezTo>
                    <a:pt x="1" y="5734"/>
                    <a:pt x="1639" y="7435"/>
                    <a:pt x="3687" y="7435"/>
                  </a:cubicBezTo>
                  <a:cubicBezTo>
                    <a:pt x="5735" y="7435"/>
                    <a:pt x="7436" y="5797"/>
                    <a:pt x="7436" y="3686"/>
                  </a:cubicBezTo>
                  <a:cubicBezTo>
                    <a:pt x="7436" y="3466"/>
                    <a:pt x="7247" y="3308"/>
                    <a:pt x="7058" y="3308"/>
                  </a:cubicBezTo>
                  <a:lnTo>
                    <a:pt x="4096" y="3308"/>
                  </a:lnTo>
                  <a:lnTo>
                    <a:pt x="4096" y="378"/>
                  </a:lnTo>
                  <a:cubicBezTo>
                    <a:pt x="4096" y="158"/>
                    <a:pt x="3907" y="0"/>
                    <a:pt x="3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9"/>
            <p:cNvSpPr/>
            <p:nvPr/>
          </p:nvSpPr>
          <p:spPr>
            <a:xfrm>
              <a:off x="-65039375" y="4094450"/>
              <a:ext cx="104775" cy="19700"/>
            </a:xfrm>
            <a:custGeom>
              <a:avLst/>
              <a:gdLst/>
              <a:ahLst/>
              <a:cxnLst/>
              <a:rect l="l" t="t" r="r" b="b"/>
              <a:pathLst>
                <a:path w="4191" h="788" extrusionOk="0">
                  <a:moveTo>
                    <a:pt x="473" y="0"/>
                  </a:moveTo>
                  <a:cubicBezTo>
                    <a:pt x="252" y="0"/>
                    <a:pt x="32" y="221"/>
                    <a:pt x="32" y="410"/>
                  </a:cubicBezTo>
                  <a:cubicBezTo>
                    <a:pt x="0" y="599"/>
                    <a:pt x="158" y="756"/>
                    <a:pt x="347" y="788"/>
                  </a:cubicBezTo>
                  <a:lnTo>
                    <a:pt x="3813" y="788"/>
                  </a:lnTo>
                  <a:cubicBezTo>
                    <a:pt x="4033" y="756"/>
                    <a:pt x="4191" y="599"/>
                    <a:pt x="4191" y="410"/>
                  </a:cubicBezTo>
                  <a:cubicBezTo>
                    <a:pt x="4191" y="158"/>
                    <a:pt x="3970" y="0"/>
                    <a:pt x="37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9"/>
            <p:cNvSpPr/>
            <p:nvPr/>
          </p:nvSpPr>
          <p:spPr>
            <a:xfrm>
              <a:off x="-65144125" y="4121025"/>
              <a:ext cx="311900" cy="290850"/>
            </a:xfrm>
            <a:custGeom>
              <a:avLst/>
              <a:gdLst/>
              <a:ahLst/>
              <a:cxnLst/>
              <a:rect l="l" t="t" r="r" b="b"/>
              <a:pathLst>
                <a:path w="12476" h="11634" extrusionOk="0">
                  <a:moveTo>
                    <a:pt x="6321" y="1678"/>
                  </a:moveTo>
                  <a:cubicBezTo>
                    <a:pt x="7437" y="1678"/>
                    <a:pt x="8570" y="2088"/>
                    <a:pt x="9483" y="3001"/>
                  </a:cubicBezTo>
                  <a:cubicBezTo>
                    <a:pt x="10334" y="3884"/>
                    <a:pt x="10806" y="5018"/>
                    <a:pt x="10806" y="6246"/>
                  </a:cubicBezTo>
                  <a:cubicBezTo>
                    <a:pt x="10806" y="8767"/>
                    <a:pt x="8759" y="10815"/>
                    <a:pt x="6238" y="10815"/>
                  </a:cubicBezTo>
                  <a:cubicBezTo>
                    <a:pt x="3718" y="10815"/>
                    <a:pt x="1702" y="8767"/>
                    <a:pt x="1702" y="6246"/>
                  </a:cubicBezTo>
                  <a:cubicBezTo>
                    <a:pt x="1702" y="3492"/>
                    <a:pt x="3974" y="1678"/>
                    <a:pt x="6321" y="1678"/>
                  </a:cubicBezTo>
                  <a:close/>
                  <a:moveTo>
                    <a:pt x="1367" y="1"/>
                  </a:moveTo>
                  <a:cubicBezTo>
                    <a:pt x="1048" y="1"/>
                    <a:pt x="725" y="119"/>
                    <a:pt x="473" y="355"/>
                  </a:cubicBezTo>
                  <a:cubicBezTo>
                    <a:pt x="0" y="828"/>
                    <a:pt x="0" y="1615"/>
                    <a:pt x="473" y="2119"/>
                  </a:cubicBezTo>
                  <a:cubicBezTo>
                    <a:pt x="696" y="2363"/>
                    <a:pt x="997" y="2488"/>
                    <a:pt x="1327" y="2488"/>
                  </a:cubicBezTo>
                  <a:cubicBezTo>
                    <a:pt x="1509" y="2488"/>
                    <a:pt x="1700" y="2450"/>
                    <a:pt x="1891" y="2371"/>
                  </a:cubicBezTo>
                  <a:lnTo>
                    <a:pt x="2237" y="2718"/>
                  </a:lnTo>
                  <a:cubicBezTo>
                    <a:pt x="1386" y="3695"/>
                    <a:pt x="914" y="4923"/>
                    <a:pt x="914" y="6215"/>
                  </a:cubicBezTo>
                  <a:cubicBezTo>
                    <a:pt x="914" y="9176"/>
                    <a:pt x="3340" y="11634"/>
                    <a:pt x="6301" y="11634"/>
                  </a:cubicBezTo>
                  <a:cubicBezTo>
                    <a:pt x="9231" y="11634"/>
                    <a:pt x="11689" y="9208"/>
                    <a:pt x="11689" y="6215"/>
                  </a:cubicBezTo>
                  <a:cubicBezTo>
                    <a:pt x="11689" y="4923"/>
                    <a:pt x="11216" y="3695"/>
                    <a:pt x="10365" y="2718"/>
                  </a:cubicBezTo>
                  <a:lnTo>
                    <a:pt x="10743" y="2371"/>
                  </a:lnTo>
                  <a:cubicBezTo>
                    <a:pt x="10901" y="2466"/>
                    <a:pt x="11059" y="2497"/>
                    <a:pt x="11248" y="2497"/>
                  </a:cubicBezTo>
                  <a:cubicBezTo>
                    <a:pt x="11909" y="2497"/>
                    <a:pt x="12476" y="1930"/>
                    <a:pt x="12476" y="1269"/>
                  </a:cubicBezTo>
                  <a:cubicBezTo>
                    <a:pt x="12476" y="607"/>
                    <a:pt x="11909" y="8"/>
                    <a:pt x="11248" y="8"/>
                  </a:cubicBezTo>
                  <a:cubicBezTo>
                    <a:pt x="10586" y="8"/>
                    <a:pt x="10019" y="544"/>
                    <a:pt x="10019" y="1269"/>
                  </a:cubicBezTo>
                  <a:cubicBezTo>
                    <a:pt x="10019" y="1458"/>
                    <a:pt x="10050" y="1615"/>
                    <a:pt x="10145" y="1773"/>
                  </a:cubicBezTo>
                  <a:lnTo>
                    <a:pt x="9798" y="2119"/>
                  </a:lnTo>
                  <a:cubicBezTo>
                    <a:pt x="9137" y="1584"/>
                    <a:pt x="8381" y="1206"/>
                    <a:pt x="7561" y="985"/>
                  </a:cubicBezTo>
                  <a:lnTo>
                    <a:pt x="7561" y="544"/>
                  </a:lnTo>
                  <a:lnTo>
                    <a:pt x="5073" y="544"/>
                  </a:lnTo>
                  <a:lnTo>
                    <a:pt x="5073" y="985"/>
                  </a:lnTo>
                  <a:cubicBezTo>
                    <a:pt x="4222" y="1206"/>
                    <a:pt x="3434" y="1584"/>
                    <a:pt x="2836" y="2119"/>
                  </a:cubicBezTo>
                  <a:lnTo>
                    <a:pt x="2458" y="1773"/>
                  </a:lnTo>
                  <a:cubicBezTo>
                    <a:pt x="2710" y="1269"/>
                    <a:pt x="2584" y="733"/>
                    <a:pt x="2237" y="355"/>
                  </a:cubicBezTo>
                  <a:cubicBezTo>
                    <a:pt x="2001" y="119"/>
                    <a:pt x="1686" y="1"/>
                    <a:pt x="1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59"/>
          <p:cNvSpPr/>
          <p:nvPr/>
        </p:nvSpPr>
        <p:spPr>
          <a:xfrm>
            <a:off x="1405185" y="3545410"/>
            <a:ext cx="333234" cy="391512"/>
          </a:xfrm>
          <a:custGeom>
            <a:avLst/>
            <a:gdLst/>
            <a:ahLst/>
            <a:cxnLst/>
            <a:rect l="l" t="t" r="r" b="b"/>
            <a:pathLst>
              <a:path w="10807" h="12697" extrusionOk="0">
                <a:moveTo>
                  <a:pt x="6617" y="9924"/>
                </a:moveTo>
                <a:lnTo>
                  <a:pt x="6617" y="10775"/>
                </a:lnTo>
                <a:lnTo>
                  <a:pt x="4159" y="10775"/>
                </a:lnTo>
                <a:lnTo>
                  <a:pt x="4159" y="9924"/>
                </a:lnTo>
                <a:close/>
                <a:moveTo>
                  <a:pt x="4159" y="0"/>
                </a:moveTo>
                <a:cubicBezTo>
                  <a:pt x="3561" y="0"/>
                  <a:pt x="2994" y="315"/>
                  <a:pt x="2742" y="851"/>
                </a:cubicBezTo>
                <a:lnTo>
                  <a:pt x="2490" y="851"/>
                </a:lnTo>
                <a:cubicBezTo>
                  <a:pt x="1797" y="851"/>
                  <a:pt x="1166" y="1324"/>
                  <a:pt x="914" y="1954"/>
                </a:cubicBezTo>
                <a:cubicBezTo>
                  <a:pt x="1324" y="1985"/>
                  <a:pt x="1702" y="2143"/>
                  <a:pt x="1986" y="2426"/>
                </a:cubicBezTo>
                <a:cubicBezTo>
                  <a:pt x="2143" y="2584"/>
                  <a:pt x="2143" y="2836"/>
                  <a:pt x="1986" y="2993"/>
                </a:cubicBezTo>
                <a:cubicBezTo>
                  <a:pt x="1907" y="3072"/>
                  <a:pt x="1797" y="3111"/>
                  <a:pt x="1686" y="3111"/>
                </a:cubicBezTo>
                <a:cubicBezTo>
                  <a:pt x="1576" y="3111"/>
                  <a:pt x="1466" y="3072"/>
                  <a:pt x="1387" y="2993"/>
                </a:cubicBezTo>
                <a:cubicBezTo>
                  <a:pt x="1198" y="2804"/>
                  <a:pt x="946" y="2773"/>
                  <a:pt x="725" y="2773"/>
                </a:cubicBezTo>
                <a:cubicBezTo>
                  <a:pt x="284" y="3088"/>
                  <a:pt x="1" y="3560"/>
                  <a:pt x="1" y="4159"/>
                </a:cubicBezTo>
                <a:cubicBezTo>
                  <a:pt x="1" y="4411"/>
                  <a:pt x="95" y="4726"/>
                  <a:pt x="253" y="4978"/>
                </a:cubicBezTo>
                <a:cubicBezTo>
                  <a:pt x="95" y="5199"/>
                  <a:pt x="1" y="5514"/>
                  <a:pt x="1" y="5797"/>
                </a:cubicBezTo>
                <a:cubicBezTo>
                  <a:pt x="1" y="6144"/>
                  <a:pt x="127" y="6459"/>
                  <a:pt x="316" y="6742"/>
                </a:cubicBezTo>
                <a:cubicBezTo>
                  <a:pt x="599" y="6522"/>
                  <a:pt x="1009" y="6364"/>
                  <a:pt x="1387" y="6364"/>
                </a:cubicBezTo>
                <a:cubicBezTo>
                  <a:pt x="1639" y="6364"/>
                  <a:pt x="1797" y="6553"/>
                  <a:pt x="1797" y="6742"/>
                </a:cubicBezTo>
                <a:cubicBezTo>
                  <a:pt x="1797" y="6994"/>
                  <a:pt x="1576" y="7152"/>
                  <a:pt x="1387" y="7152"/>
                </a:cubicBezTo>
                <a:cubicBezTo>
                  <a:pt x="1198" y="7152"/>
                  <a:pt x="1009" y="7215"/>
                  <a:pt x="851" y="7341"/>
                </a:cubicBezTo>
                <a:lnTo>
                  <a:pt x="851" y="7404"/>
                </a:lnTo>
                <a:cubicBezTo>
                  <a:pt x="851" y="8318"/>
                  <a:pt x="1576" y="9074"/>
                  <a:pt x="2490" y="9074"/>
                </a:cubicBezTo>
                <a:lnTo>
                  <a:pt x="2742" y="9074"/>
                </a:lnTo>
                <a:cubicBezTo>
                  <a:pt x="2899" y="9357"/>
                  <a:pt x="3088" y="9546"/>
                  <a:pt x="3309" y="9704"/>
                </a:cubicBezTo>
                <a:lnTo>
                  <a:pt x="3309" y="10617"/>
                </a:lnTo>
                <a:cubicBezTo>
                  <a:pt x="3309" y="11752"/>
                  <a:pt x="4254" y="12697"/>
                  <a:pt x="5420" y="12697"/>
                </a:cubicBezTo>
                <a:cubicBezTo>
                  <a:pt x="6554" y="12697"/>
                  <a:pt x="7499" y="11752"/>
                  <a:pt x="7499" y="10617"/>
                </a:cubicBezTo>
                <a:lnTo>
                  <a:pt x="7499" y="9704"/>
                </a:lnTo>
                <a:cubicBezTo>
                  <a:pt x="7719" y="9546"/>
                  <a:pt x="7971" y="9357"/>
                  <a:pt x="8097" y="9074"/>
                </a:cubicBezTo>
                <a:lnTo>
                  <a:pt x="8318" y="9074"/>
                </a:lnTo>
                <a:cubicBezTo>
                  <a:pt x="9232" y="9074"/>
                  <a:pt x="9988" y="8318"/>
                  <a:pt x="9988" y="7404"/>
                </a:cubicBezTo>
                <a:lnTo>
                  <a:pt x="9988" y="7341"/>
                </a:lnTo>
                <a:cubicBezTo>
                  <a:pt x="9830" y="7215"/>
                  <a:pt x="9610" y="7152"/>
                  <a:pt x="9421" y="7152"/>
                </a:cubicBezTo>
                <a:cubicBezTo>
                  <a:pt x="9200" y="7152"/>
                  <a:pt x="9043" y="6931"/>
                  <a:pt x="9043" y="6742"/>
                </a:cubicBezTo>
                <a:cubicBezTo>
                  <a:pt x="9043" y="6522"/>
                  <a:pt x="9232" y="6364"/>
                  <a:pt x="9421" y="6364"/>
                </a:cubicBezTo>
                <a:cubicBezTo>
                  <a:pt x="9830" y="6364"/>
                  <a:pt x="10208" y="6522"/>
                  <a:pt x="10492" y="6742"/>
                </a:cubicBezTo>
                <a:cubicBezTo>
                  <a:pt x="10681" y="6459"/>
                  <a:pt x="10807" y="6144"/>
                  <a:pt x="10807" y="5797"/>
                </a:cubicBezTo>
                <a:cubicBezTo>
                  <a:pt x="10807" y="5514"/>
                  <a:pt x="10712" y="5199"/>
                  <a:pt x="10555" y="4978"/>
                </a:cubicBezTo>
                <a:cubicBezTo>
                  <a:pt x="10681" y="4726"/>
                  <a:pt x="10775" y="4411"/>
                  <a:pt x="10775" y="4159"/>
                </a:cubicBezTo>
                <a:cubicBezTo>
                  <a:pt x="10775" y="3592"/>
                  <a:pt x="10492" y="3088"/>
                  <a:pt x="10051" y="2773"/>
                </a:cubicBezTo>
                <a:cubicBezTo>
                  <a:pt x="10015" y="2768"/>
                  <a:pt x="9978" y="2765"/>
                  <a:pt x="9939" y="2765"/>
                </a:cubicBezTo>
                <a:cubicBezTo>
                  <a:pt x="9742" y="2765"/>
                  <a:pt x="9521" y="2835"/>
                  <a:pt x="9389" y="2993"/>
                </a:cubicBezTo>
                <a:cubicBezTo>
                  <a:pt x="9310" y="3072"/>
                  <a:pt x="9200" y="3111"/>
                  <a:pt x="9090" y="3111"/>
                </a:cubicBezTo>
                <a:cubicBezTo>
                  <a:pt x="8980" y="3111"/>
                  <a:pt x="8869" y="3072"/>
                  <a:pt x="8791" y="2993"/>
                </a:cubicBezTo>
                <a:cubicBezTo>
                  <a:pt x="8633" y="2836"/>
                  <a:pt x="8633" y="2584"/>
                  <a:pt x="8791" y="2426"/>
                </a:cubicBezTo>
                <a:cubicBezTo>
                  <a:pt x="9074" y="2143"/>
                  <a:pt x="9452" y="1954"/>
                  <a:pt x="9862" y="1954"/>
                </a:cubicBezTo>
                <a:cubicBezTo>
                  <a:pt x="9610" y="1324"/>
                  <a:pt x="9043" y="851"/>
                  <a:pt x="8287" y="851"/>
                </a:cubicBezTo>
                <a:lnTo>
                  <a:pt x="8034" y="851"/>
                </a:lnTo>
                <a:cubicBezTo>
                  <a:pt x="7782" y="315"/>
                  <a:pt x="7215" y="0"/>
                  <a:pt x="6617" y="0"/>
                </a:cubicBezTo>
                <a:cubicBezTo>
                  <a:pt x="6302" y="0"/>
                  <a:pt x="6050" y="95"/>
                  <a:pt x="5798" y="252"/>
                </a:cubicBezTo>
                <a:lnTo>
                  <a:pt x="5798" y="4190"/>
                </a:lnTo>
                <a:cubicBezTo>
                  <a:pt x="6743" y="4379"/>
                  <a:pt x="7467" y="5199"/>
                  <a:pt x="7467" y="6207"/>
                </a:cubicBezTo>
                <a:cubicBezTo>
                  <a:pt x="7467" y="6427"/>
                  <a:pt x="7247" y="6585"/>
                  <a:pt x="7058" y="6585"/>
                </a:cubicBezTo>
                <a:cubicBezTo>
                  <a:pt x="6869" y="6585"/>
                  <a:pt x="6617" y="6396"/>
                  <a:pt x="6617" y="6207"/>
                </a:cubicBezTo>
                <a:cubicBezTo>
                  <a:pt x="6617" y="5640"/>
                  <a:pt x="6270" y="5199"/>
                  <a:pt x="5798" y="5010"/>
                </a:cubicBezTo>
                <a:lnTo>
                  <a:pt x="5798" y="9074"/>
                </a:lnTo>
                <a:lnTo>
                  <a:pt x="4979" y="9074"/>
                </a:lnTo>
                <a:lnTo>
                  <a:pt x="4979" y="5010"/>
                </a:lnTo>
                <a:cubicBezTo>
                  <a:pt x="4506" y="5167"/>
                  <a:pt x="4159" y="5640"/>
                  <a:pt x="4159" y="6207"/>
                </a:cubicBezTo>
                <a:cubicBezTo>
                  <a:pt x="4159" y="6427"/>
                  <a:pt x="3939" y="6585"/>
                  <a:pt x="3718" y="6585"/>
                </a:cubicBezTo>
                <a:cubicBezTo>
                  <a:pt x="3466" y="6585"/>
                  <a:pt x="3309" y="6396"/>
                  <a:pt x="3309" y="6207"/>
                </a:cubicBezTo>
                <a:cubicBezTo>
                  <a:pt x="3309" y="5199"/>
                  <a:pt x="4033" y="4348"/>
                  <a:pt x="4979" y="4190"/>
                </a:cubicBezTo>
                <a:lnTo>
                  <a:pt x="4979" y="252"/>
                </a:lnTo>
                <a:cubicBezTo>
                  <a:pt x="4726" y="95"/>
                  <a:pt x="4474" y="0"/>
                  <a:pt x="41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63" name="Google Shape;663;p59"/>
          <p:cNvGrpSpPr/>
          <p:nvPr/>
        </p:nvGrpSpPr>
        <p:grpSpPr>
          <a:xfrm>
            <a:off x="4486904" y="3473287"/>
            <a:ext cx="390556" cy="391543"/>
            <a:chOff x="-61783350" y="3743950"/>
            <a:chExt cx="316650" cy="317450"/>
          </a:xfrm>
        </p:grpSpPr>
        <p:sp>
          <p:nvSpPr>
            <p:cNvPr id="664" name="Google Shape;664;p59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9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2" name="Picture 4" descr="https://lh6.googleusercontent.com/c12SZe9ZRsQaVK0rj4Hykfn71fDfQsd1iZw48WqTGsOowrQUDnVv5IMqlgF1z1aMCefjmmnJQARI8SsAzQPAxGdd6l4fdDpZAypJBa66ztOI500wuQz02Z1_AYH5Qvo9ZYJ_YIWrIs83cpq2CKRMGg">
            <a:extLst>
              <a:ext uri="{FF2B5EF4-FFF2-40B4-BE49-F238E27FC236}">
                <a16:creationId xmlns:a16="http://schemas.microsoft.com/office/drawing/2014/main" id="{C2672D83-A437-4F88-B0E8-74573B183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194" y="321093"/>
            <a:ext cx="1742791" cy="82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5CB79BF-D55A-4CE7-8AF6-E4BF2B732362}"/>
              </a:ext>
            </a:extLst>
          </p:cNvPr>
          <p:cNvSpPr/>
          <p:nvPr/>
        </p:nvSpPr>
        <p:spPr>
          <a:xfrm>
            <a:off x="1974873" y="3945124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342900" fontAlgn="base">
              <a:buClr>
                <a:schemeClr val="dk2"/>
              </a:buClr>
              <a:buSzPts val="1400"/>
            </a:pPr>
            <a:r>
              <a:rPr lang="en-US" altLang="zh-CN" dirty="0">
                <a:solidFill>
                  <a:srgbClr val="595959"/>
                </a:solidFill>
                <a:latin typeface="Montserrat" pitchFamily="2" charset="77"/>
                <a:sym typeface="Montserrat"/>
              </a:rPr>
              <a:t>- Test cases</a:t>
            </a:r>
          </a:p>
          <a:p>
            <a:pPr marL="457200" indent="-342900" fontAlgn="base">
              <a:buClr>
                <a:schemeClr val="dk2"/>
              </a:buClr>
              <a:buSzPts val="1400"/>
            </a:pPr>
            <a:r>
              <a:rPr lang="en-US" altLang="zh-CN" dirty="0">
                <a:solidFill>
                  <a:srgbClr val="595959"/>
                </a:solidFill>
                <a:latin typeface="Montserrat" pitchFamily="2" charset="77"/>
                <a:sym typeface="Montserrat"/>
              </a:rPr>
              <a:t>- Acceptance criteria</a:t>
            </a:r>
          </a:p>
          <a:p>
            <a:pPr marL="457200" indent="-342900" fontAlgn="base">
              <a:buClr>
                <a:schemeClr val="dk2"/>
              </a:buClr>
              <a:buSzPts val="1400"/>
            </a:pPr>
            <a:r>
              <a:rPr lang="en-US" altLang="zh-CN" dirty="0">
                <a:solidFill>
                  <a:srgbClr val="595959"/>
                </a:solidFill>
                <a:latin typeface="Montserrat" pitchFamily="2" charset="77"/>
                <a:sym typeface="Montserrat"/>
              </a:rPr>
              <a:t>- Acceptance test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s://lh6.googleusercontent.com/c12SZe9ZRsQaVK0rj4Hykfn71fDfQsd1iZw48WqTGsOowrQUDnVv5IMqlgF1z1aMCefjmmnJQARI8SsAzQPAxGdd6l4fdDpZAypJBa66ztOI500wuQz02Z1_AYH5Qvo9ZYJ_YIWrIs83cpq2CKRMGg">
            <a:extLst>
              <a:ext uri="{FF2B5EF4-FFF2-40B4-BE49-F238E27FC236}">
                <a16:creationId xmlns:a16="http://schemas.microsoft.com/office/drawing/2014/main" id="{3CA466A0-B694-439B-9682-B771D21B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194" y="321093"/>
            <a:ext cx="1742791" cy="82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292;p41">
            <a:extLst>
              <a:ext uri="{FF2B5EF4-FFF2-40B4-BE49-F238E27FC236}">
                <a16:creationId xmlns:a16="http://schemas.microsoft.com/office/drawing/2014/main" id="{400F4737-4543-7C49-7DD5-510916FE50E3}"/>
              </a:ext>
            </a:extLst>
          </p:cNvPr>
          <p:cNvSpPr txBox="1">
            <a:spLocks/>
          </p:cNvSpPr>
          <p:nvPr/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&lt; Question Time &gt;</a:t>
            </a:r>
            <a:endParaRPr lang="en-US" dirty="0"/>
          </a:p>
        </p:txBody>
      </p:sp>
      <p:sp>
        <p:nvSpPr>
          <p:cNvPr id="12" name="Google Shape;823;p70">
            <a:extLst>
              <a:ext uri="{FF2B5EF4-FFF2-40B4-BE49-F238E27FC236}">
                <a16:creationId xmlns:a16="http://schemas.microsoft.com/office/drawing/2014/main" id="{1DB9D6D7-1C59-F5FE-549C-602DED783948}"/>
              </a:ext>
            </a:extLst>
          </p:cNvPr>
          <p:cNvSpPr txBox="1">
            <a:spLocks/>
          </p:cNvSpPr>
          <p:nvPr/>
        </p:nvSpPr>
        <p:spPr>
          <a:xfrm>
            <a:off x="2712642" y="1949561"/>
            <a:ext cx="3478200" cy="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Vidaloka"/>
              <a:buNone/>
              <a:defRPr sz="9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6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80097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/>
              <a:t>Outline</a:t>
            </a:r>
            <a:br>
              <a:rPr lang="en-US" altLang="zh-CN" dirty="0"/>
            </a:br>
            <a:br>
              <a:rPr lang="en-US" altLang="zh-CN" dirty="0"/>
            </a:br>
            <a:endParaRPr dirty="0"/>
          </a:p>
        </p:txBody>
      </p:sp>
      <p:sp>
        <p:nvSpPr>
          <p:cNvPr id="262" name="Google Shape;262;p38"/>
          <p:cNvSpPr txBox="1">
            <a:spLocks noGrp="1"/>
          </p:cNvSpPr>
          <p:nvPr>
            <p:ph type="subTitle" idx="3"/>
          </p:nvPr>
        </p:nvSpPr>
        <p:spPr>
          <a:xfrm>
            <a:off x="995288" y="2019642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altLang="zh-CN" dirty="0">
                <a:solidFill>
                  <a:srgbClr val="0070C0"/>
                </a:solidFill>
              </a:rPr>
              <a:t>Background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63" name="Google Shape;263;p38"/>
          <p:cNvSpPr txBox="1">
            <a:spLocks noGrp="1"/>
          </p:cNvSpPr>
          <p:nvPr>
            <p:ph type="subTitle" idx="1"/>
          </p:nvPr>
        </p:nvSpPr>
        <p:spPr>
          <a:xfrm>
            <a:off x="4297025" y="2065736"/>
            <a:ext cx="4402644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altLang="zh-CN" dirty="0">
                <a:solidFill>
                  <a:srgbClr val="0070C0"/>
                </a:solidFill>
              </a:rPr>
              <a:t>Technology &amp; Deployment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64" name="Google Shape;264;p38"/>
          <p:cNvSpPr txBox="1">
            <a:spLocks noGrp="1"/>
          </p:cNvSpPr>
          <p:nvPr>
            <p:ph type="subTitle" idx="2"/>
          </p:nvPr>
        </p:nvSpPr>
        <p:spPr>
          <a:xfrm>
            <a:off x="5035245" y="2517384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altLang="zh-CN" b="1" u="sng" dirty="0" err="1">
                <a:solidFill>
                  <a:srgbClr val="595959"/>
                </a:solidFill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Yuanwei</a:t>
            </a:r>
            <a:r>
              <a:rPr lang="en-US" altLang="zh-CN" b="1" u="sng" dirty="0">
                <a:solidFill>
                  <a:srgbClr val="595959"/>
                </a:solidFill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Mao</a:t>
            </a:r>
            <a:endParaRPr lang="en-US" altLang="zh-CN" dirty="0">
              <a:solidFill>
                <a:srgbClr val="59595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" name="Google Shape;265;p38"/>
          <p:cNvSpPr txBox="1">
            <a:spLocks noGrp="1"/>
          </p:cNvSpPr>
          <p:nvPr>
            <p:ph type="subTitle" idx="4"/>
          </p:nvPr>
        </p:nvSpPr>
        <p:spPr>
          <a:xfrm>
            <a:off x="995288" y="2506742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CN" b="1" u="sng" dirty="0">
                <a:solidFill>
                  <a:srgbClr val="595959"/>
                </a:solidFill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Zhidong Zhou</a:t>
            </a:r>
            <a:endParaRPr dirty="0">
              <a:solidFill>
                <a:srgbClr val="595959"/>
              </a:solidFill>
            </a:endParaRPr>
          </a:p>
        </p:txBody>
      </p:sp>
      <p:sp>
        <p:nvSpPr>
          <p:cNvPr id="266" name="Google Shape;266;p38"/>
          <p:cNvSpPr txBox="1">
            <a:spLocks noGrp="1"/>
          </p:cNvSpPr>
          <p:nvPr>
            <p:ph type="subTitle" idx="5"/>
          </p:nvPr>
        </p:nvSpPr>
        <p:spPr>
          <a:xfrm>
            <a:off x="3053975" y="396526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altLang="zh-CN" dirty="0">
                <a:solidFill>
                  <a:srgbClr val="0070C0"/>
                </a:solidFill>
              </a:rPr>
              <a:t>Fulfillment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7" name="Google Shape;267;p38"/>
          <p:cNvSpPr txBox="1">
            <a:spLocks noGrp="1"/>
          </p:cNvSpPr>
          <p:nvPr>
            <p:ph type="subTitle" idx="6"/>
          </p:nvPr>
        </p:nvSpPr>
        <p:spPr>
          <a:xfrm>
            <a:off x="3053975" y="4219851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t"/>
            <a:r>
              <a:rPr lang="en-US" altLang="zh-CN" b="1" u="sng" dirty="0">
                <a:solidFill>
                  <a:srgbClr val="595959"/>
                </a:solidFill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Ruiying Feng</a:t>
            </a:r>
            <a:endParaRPr lang="en-US" altLang="zh-CN" b="1" u="sng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8" name="Google Shape;268;p38"/>
          <p:cNvSpPr txBox="1">
            <a:spLocks noGrp="1"/>
          </p:cNvSpPr>
          <p:nvPr>
            <p:ph type="subTitle" idx="7"/>
          </p:nvPr>
        </p:nvSpPr>
        <p:spPr>
          <a:xfrm>
            <a:off x="30914" y="396526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altLang="zh-CN" dirty="0">
                <a:solidFill>
                  <a:srgbClr val="0070C0"/>
                </a:solidFill>
              </a:rPr>
              <a:t>Product DEMO 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9" name="Google Shape;269;p38"/>
          <p:cNvSpPr txBox="1">
            <a:spLocks noGrp="1"/>
          </p:cNvSpPr>
          <p:nvPr>
            <p:ph type="subTitle" idx="8"/>
          </p:nvPr>
        </p:nvSpPr>
        <p:spPr>
          <a:xfrm>
            <a:off x="-136100" y="4219851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t"/>
            <a:r>
              <a:rPr lang="en-US" altLang="zh-CN" b="1" u="sng" dirty="0">
                <a:solidFill>
                  <a:srgbClr val="595959"/>
                </a:solidFill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Lingjun Meng</a:t>
            </a:r>
            <a:endParaRPr lang="en-US" altLang="zh-CN" dirty="0">
              <a:solidFill>
                <a:srgbClr val="595959"/>
              </a:solidFill>
            </a:endParaRPr>
          </a:p>
        </p:txBody>
      </p:sp>
      <p:sp>
        <p:nvSpPr>
          <p:cNvPr id="270" name="Google Shape;270;p38"/>
          <p:cNvSpPr txBox="1">
            <a:spLocks noGrp="1"/>
          </p:cNvSpPr>
          <p:nvPr>
            <p:ph type="title" idx="9"/>
          </p:nvPr>
        </p:nvSpPr>
        <p:spPr>
          <a:xfrm>
            <a:off x="1626550" y="13270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71" name="Google Shape;271;p38"/>
          <p:cNvSpPr txBox="1">
            <a:spLocks noGrp="1"/>
          </p:cNvSpPr>
          <p:nvPr>
            <p:ph type="title" idx="13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2" name="Google Shape;272;p38"/>
          <p:cNvSpPr txBox="1">
            <a:spLocks noGrp="1"/>
          </p:cNvSpPr>
          <p:nvPr>
            <p:ph type="title" idx="14"/>
          </p:nvPr>
        </p:nvSpPr>
        <p:spPr>
          <a:xfrm>
            <a:off x="587350" y="311576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73" name="Google Shape;273;p38"/>
          <p:cNvSpPr txBox="1">
            <a:spLocks noGrp="1"/>
          </p:cNvSpPr>
          <p:nvPr>
            <p:ph type="title" idx="15"/>
          </p:nvPr>
        </p:nvSpPr>
        <p:spPr>
          <a:xfrm>
            <a:off x="3777425" y="3125342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5" name="Google Shape;272;p38">
            <a:extLst>
              <a:ext uri="{FF2B5EF4-FFF2-40B4-BE49-F238E27FC236}">
                <a16:creationId xmlns:a16="http://schemas.microsoft.com/office/drawing/2014/main" id="{1029165E-1F10-4437-9BB2-1B7B9BFD12DC}"/>
              </a:ext>
            </a:extLst>
          </p:cNvPr>
          <p:cNvSpPr txBox="1">
            <a:spLocks/>
          </p:cNvSpPr>
          <p:nvPr/>
        </p:nvSpPr>
        <p:spPr>
          <a:xfrm>
            <a:off x="6967500" y="3140054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idaloka"/>
              <a:buNone/>
              <a:defRPr sz="38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</a:t>
            </a:r>
            <a:r>
              <a:rPr lang="en-US" altLang="zh-CN" dirty="0"/>
              <a:t>5</a:t>
            </a:r>
            <a:endParaRPr lang="e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9C0D97-1834-48D5-A70E-B3C4FA75DF0E}"/>
              </a:ext>
            </a:extLst>
          </p:cNvPr>
          <p:cNvSpPr/>
          <p:nvPr/>
        </p:nvSpPr>
        <p:spPr>
          <a:xfrm>
            <a:off x="6967500" y="3792842"/>
            <a:ext cx="1854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/>
            <a:r>
              <a:rPr lang="en-US" altLang="zh-CN" sz="2400" dirty="0">
                <a:solidFill>
                  <a:srgbClr val="0070C0"/>
                </a:solidFill>
                <a:latin typeface="Vidaloka"/>
              </a:rPr>
              <a:t>Handover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61C804-7507-4D2A-9E1F-1A7BE2A5D07E}"/>
              </a:ext>
            </a:extLst>
          </p:cNvPr>
          <p:cNvSpPr/>
          <p:nvPr/>
        </p:nvSpPr>
        <p:spPr>
          <a:xfrm>
            <a:off x="6967500" y="4289626"/>
            <a:ext cx="1455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t"/>
            <a:r>
              <a:rPr lang="en-US" altLang="zh-CN" b="1" u="sng" dirty="0">
                <a:solidFill>
                  <a:srgbClr val="595959"/>
                </a:solidFill>
                <a:latin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Jialiang Cheng</a:t>
            </a:r>
            <a:endParaRPr lang="en-US" altLang="zh-CN" dirty="0">
              <a:solidFill>
                <a:srgbClr val="595959"/>
              </a:solidFill>
            </a:endParaRPr>
          </a:p>
        </p:txBody>
      </p:sp>
      <p:pic>
        <p:nvPicPr>
          <p:cNvPr id="22" name="Picture 4" descr="https://lh6.googleusercontent.com/c12SZe9ZRsQaVK0rj4Hykfn71fDfQsd1iZw48WqTGsOowrQUDnVv5IMqlgF1z1aMCefjmmnJQARI8SsAzQPAxGdd6l4fdDpZAypJBa66ztOI500wuQz02Z1_AYH5Qvo9ZYJ_YIWrIs83cpq2CKRMGg">
            <a:extLst>
              <a:ext uri="{FF2B5EF4-FFF2-40B4-BE49-F238E27FC236}">
                <a16:creationId xmlns:a16="http://schemas.microsoft.com/office/drawing/2014/main" id="{234E67AC-CDA1-47C4-90DF-2686808F1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209" y="310885"/>
            <a:ext cx="1742791" cy="82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/>
              <a:t>Background</a:t>
            </a:r>
            <a:br>
              <a:rPr lang="en-US" altLang="zh-CN" dirty="0"/>
            </a:br>
            <a:br>
              <a:rPr lang="en-US" altLang="zh-CN" dirty="0"/>
            </a:br>
            <a:endParaRPr dirty="0"/>
          </a:p>
        </p:txBody>
      </p:sp>
      <p:sp>
        <p:nvSpPr>
          <p:cNvPr id="458" name="Google Shape;458;p52"/>
          <p:cNvSpPr txBox="1">
            <a:spLocks noGrp="1"/>
          </p:cNvSpPr>
          <p:nvPr>
            <p:ph type="subTitle" idx="1"/>
          </p:nvPr>
        </p:nvSpPr>
        <p:spPr>
          <a:xfrm>
            <a:off x="3357493" y="2971344"/>
            <a:ext cx="2555875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altLang="zh-CN" dirty="0"/>
              <a:t>GARMIN Connect </a:t>
            </a:r>
            <a:endParaRPr lang="en-US" altLang="zh-CN" b="1" dirty="0"/>
          </a:p>
        </p:txBody>
      </p:sp>
      <p:sp>
        <p:nvSpPr>
          <p:cNvPr id="460" name="Google Shape;460;p52"/>
          <p:cNvSpPr txBox="1">
            <a:spLocks noGrp="1"/>
          </p:cNvSpPr>
          <p:nvPr>
            <p:ph type="subTitle" idx="3"/>
          </p:nvPr>
        </p:nvSpPr>
        <p:spPr>
          <a:xfrm>
            <a:off x="974003" y="3155983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altLang="zh-CN" dirty="0"/>
              <a:t>Coaching-Mate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2" name="Google Shape;462;p52"/>
          <p:cNvSpPr txBox="1">
            <a:spLocks noGrp="1"/>
          </p:cNvSpPr>
          <p:nvPr>
            <p:ph type="subTitle" idx="5"/>
          </p:nvPr>
        </p:nvSpPr>
        <p:spPr>
          <a:xfrm>
            <a:off x="6126490" y="2971344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altLang="zh-CN" dirty="0"/>
              <a:t>Project</a:t>
            </a:r>
            <a:r>
              <a:rPr lang="en-US" altLang="zh-CN" b="1" dirty="0"/>
              <a:t> </a:t>
            </a:r>
            <a:r>
              <a:rPr lang="en-US" altLang="zh-CN" dirty="0"/>
              <a:t>Scope</a:t>
            </a:r>
          </a:p>
        </p:txBody>
      </p:sp>
      <p:grpSp>
        <p:nvGrpSpPr>
          <p:cNvPr id="464" name="Google Shape;464;p52"/>
          <p:cNvGrpSpPr/>
          <p:nvPr/>
        </p:nvGrpSpPr>
        <p:grpSpPr>
          <a:xfrm>
            <a:off x="4380042" y="2088175"/>
            <a:ext cx="384058" cy="383811"/>
            <a:chOff x="-61351725" y="3372400"/>
            <a:chExt cx="310350" cy="310150"/>
          </a:xfrm>
        </p:grpSpPr>
        <p:sp>
          <p:nvSpPr>
            <p:cNvPr id="465" name="Google Shape;465;p52"/>
            <p:cNvSpPr/>
            <p:nvPr/>
          </p:nvSpPr>
          <p:spPr>
            <a:xfrm>
              <a:off x="-61165050" y="35588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2"/>
            <p:cNvSpPr/>
            <p:nvPr/>
          </p:nvSpPr>
          <p:spPr>
            <a:xfrm>
              <a:off x="-61247750" y="34761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2"/>
            <p:cNvSpPr/>
            <p:nvPr/>
          </p:nvSpPr>
          <p:spPr>
            <a:xfrm>
              <a:off x="-61351725" y="3372400"/>
              <a:ext cx="310350" cy="310150"/>
            </a:xfrm>
            <a:custGeom>
              <a:avLst/>
              <a:gdLst/>
              <a:ahLst/>
              <a:cxnLst/>
              <a:rect l="l" t="t" r="r" b="b"/>
              <a:pathLst>
                <a:path w="12414" h="12406" extrusionOk="0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52"/>
          <p:cNvGrpSpPr/>
          <p:nvPr/>
        </p:nvGrpSpPr>
        <p:grpSpPr>
          <a:xfrm>
            <a:off x="1820645" y="2087544"/>
            <a:ext cx="390864" cy="385048"/>
            <a:chOff x="-60991775" y="3376900"/>
            <a:chExt cx="315850" cy="311150"/>
          </a:xfrm>
        </p:grpSpPr>
        <p:sp>
          <p:nvSpPr>
            <p:cNvPr id="469" name="Google Shape;469;p52"/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2"/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2"/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52"/>
          <p:cNvGrpSpPr/>
          <p:nvPr/>
        </p:nvGrpSpPr>
        <p:grpSpPr>
          <a:xfrm>
            <a:off x="6909320" y="2115586"/>
            <a:ext cx="437214" cy="357006"/>
            <a:chOff x="3860400" y="3254050"/>
            <a:chExt cx="296175" cy="241825"/>
          </a:xfrm>
        </p:grpSpPr>
        <p:sp>
          <p:nvSpPr>
            <p:cNvPr id="473" name="Google Shape;473;p52"/>
            <p:cNvSpPr/>
            <p:nvPr/>
          </p:nvSpPr>
          <p:spPr>
            <a:xfrm>
              <a:off x="4112425" y="3358025"/>
              <a:ext cx="44150" cy="18125"/>
            </a:xfrm>
            <a:custGeom>
              <a:avLst/>
              <a:gdLst/>
              <a:ahLst/>
              <a:cxnLst/>
              <a:rect l="l" t="t" r="r" b="b"/>
              <a:pathLst>
                <a:path w="176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419" y="725"/>
                  </a:lnTo>
                  <a:cubicBezTo>
                    <a:pt x="1608" y="725"/>
                    <a:pt x="1765" y="567"/>
                    <a:pt x="1765" y="378"/>
                  </a:cubicBezTo>
                  <a:cubicBezTo>
                    <a:pt x="1734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2"/>
            <p:cNvSpPr/>
            <p:nvPr/>
          </p:nvSpPr>
          <p:spPr>
            <a:xfrm>
              <a:off x="4102200" y="3393475"/>
              <a:ext cx="37050" cy="33875"/>
            </a:xfrm>
            <a:custGeom>
              <a:avLst/>
              <a:gdLst/>
              <a:ahLst/>
              <a:cxnLst/>
              <a:rect l="l" t="t" r="r" b="b"/>
              <a:pathLst>
                <a:path w="1482" h="1355" extrusionOk="0">
                  <a:moveTo>
                    <a:pt x="394" y="0"/>
                  </a:moveTo>
                  <a:cubicBezTo>
                    <a:pt x="308" y="0"/>
                    <a:pt x="221" y="32"/>
                    <a:pt x="158" y="95"/>
                  </a:cubicBezTo>
                  <a:cubicBezTo>
                    <a:pt x="0" y="221"/>
                    <a:pt x="0" y="410"/>
                    <a:pt x="158" y="567"/>
                  </a:cubicBezTo>
                  <a:lnTo>
                    <a:pt x="882" y="1260"/>
                  </a:lnTo>
                  <a:cubicBezTo>
                    <a:pt x="945" y="1323"/>
                    <a:pt x="1032" y="1355"/>
                    <a:pt x="1119" y="1355"/>
                  </a:cubicBezTo>
                  <a:cubicBezTo>
                    <a:pt x="1205" y="1355"/>
                    <a:pt x="1292" y="1323"/>
                    <a:pt x="1355" y="1260"/>
                  </a:cubicBezTo>
                  <a:cubicBezTo>
                    <a:pt x="1481" y="1134"/>
                    <a:pt x="1481" y="914"/>
                    <a:pt x="1355" y="788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2"/>
            <p:cNvSpPr/>
            <p:nvPr/>
          </p:nvSpPr>
          <p:spPr>
            <a:xfrm>
              <a:off x="4103775" y="3306025"/>
              <a:ext cx="35475" cy="34500"/>
            </a:xfrm>
            <a:custGeom>
              <a:avLst/>
              <a:gdLst/>
              <a:ahLst/>
              <a:cxnLst/>
              <a:rect l="l" t="t" r="r" b="b"/>
              <a:pathLst>
                <a:path w="1419" h="1380" extrusionOk="0">
                  <a:moveTo>
                    <a:pt x="1056" y="1"/>
                  </a:moveTo>
                  <a:cubicBezTo>
                    <a:pt x="969" y="1"/>
                    <a:pt x="882" y="32"/>
                    <a:pt x="819" y="96"/>
                  </a:cubicBezTo>
                  <a:lnTo>
                    <a:pt x="95" y="789"/>
                  </a:lnTo>
                  <a:cubicBezTo>
                    <a:pt x="0" y="915"/>
                    <a:pt x="0" y="1135"/>
                    <a:pt x="95" y="1261"/>
                  </a:cubicBezTo>
                  <a:cubicBezTo>
                    <a:pt x="158" y="1340"/>
                    <a:pt x="252" y="1379"/>
                    <a:pt x="343" y="1379"/>
                  </a:cubicBezTo>
                  <a:cubicBezTo>
                    <a:pt x="434" y="1379"/>
                    <a:pt x="520" y="1340"/>
                    <a:pt x="567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6"/>
                  </a:cubicBezTo>
                  <a:cubicBezTo>
                    <a:pt x="1229" y="32"/>
                    <a:pt x="1142" y="1"/>
                    <a:pt x="10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2"/>
            <p:cNvSpPr/>
            <p:nvPr/>
          </p:nvSpPr>
          <p:spPr>
            <a:xfrm>
              <a:off x="3860400" y="3306025"/>
              <a:ext cx="105550" cy="104800"/>
            </a:xfrm>
            <a:custGeom>
              <a:avLst/>
              <a:gdLst/>
              <a:ahLst/>
              <a:cxnLst/>
              <a:rect l="l" t="t" r="r" b="b"/>
              <a:pathLst>
                <a:path w="4222" h="4192" extrusionOk="0">
                  <a:moveTo>
                    <a:pt x="2489" y="1"/>
                  </a:moveTo>
                  <a:cubicBezTo>
                    <a:pt x="2048" y="1"/>
                    <a:pt x="1639" y="285"/>
                    <a:pt x="1481" y="726"/>
                  </a:cubicBezTo>
                  <a:lnTo>
                    <a:pt x="1418" y="726"/>
                  </a:lnTo>
                  <a:cubicBezTo>
                    <a:pt x="662" y="726"/>
                    <a:pt x="0" y="1356"/>
                    <a:pt x="0" y="2080"/>
                  </a:cubicBezTo>
                  <a:cubicBezTo>
                    <a:pt x="0" y="2836"/>
                    <a:pt x="630" y="3467"/>
                    <a:pt x="1418" y="3467"/>
                  </a:cubicBezTo>
                  <a:lnTo>
                    <a:pt x="1481" y="3467"/>
                  </a:lnTo>
                  <a:cubicBezTo>
                    <a:pt x="1639" y="3845"/>
                    <a:pt x="2017" y="4191"/>
                    <a:pt x="2489" y="4191"/>
                  </a:cubicBezTo>
                  <a:lnTo>
                    <a:pt x="4222" y="4191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2"/>
            <p:cNvSpPr/>
            <p:nvPr/>
          </p:nvSpPr>
          <p:spPr>
            <a:xfrm>
              <a:off x="4050225" y="3254050"/>
              <a:ext cx="35450" cy="208750"/>
            </a:xfrm>
            <a:custGeom>
              <a:avLst/>
              <a:gdLst/>
              <a:ahLst/>
              <a:cxnLst/>
              <a:rect l="l" t="t" r="r" b="b"/>
              <a:pathLst>
                <a:path w="1418" h="8350" extrusionOk="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7625"/>
                  </a:lnTo>
                  <a:cubicBezTo>
                    <a:pt x="0" y="8034"/>
                    <a:pt x="315" y="8349"/>
                    <a:pt x="725" y="8349"/>
                  </a:cubicBezTo>
                  <a:cubicBezTo>
                    <a:pt x="1134" y="8286"/>
                    <a:pt x="1418" y="8003"/>
                    <a:pt x="1418" y="7625"/>
                  </a:cubicBezTo>
                  <a:lnTo>
                    <a:pt x="1418" y="694"/>
                  </a:ln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2"/>
            <p:cNvSpPr/>
            <p:nvPr/>
          </p:nvSpPr>
          <p:spPr>
            <a:xfrm>
              <a:off x="3912375" y="3426550"/>
              <a:ext cx="51225" cy="69325"/>
            </a:xfrm>
            <a:custGeom>
              <a:avLst/>
              <a:gdLst/>
              <a:ahLst/>
              <a:cxnLst/>
              <a:rect l="l" t="t" r="r" b="b"/>
              <a:pathLst>
                <a:path w="2049" h="2773" extrusionOk="0">
                  <a:moveTo>
                    <a:pt x="1" y="0"/>
                  </a:moveTo>
                  <a:lnTo>
                    <a:pt x="1" y="1764"/>
                  </a:lnTo>
                  <a:cubicBezTo>
                    <a:pt x="1" y="2363"/>
                    <a:pt x="473" y="2773"/>
                    <a:pt x="1040" y="2773"/>
                  </a:cubicBezTo>
                  <a:cubicBezTo>
                    <a:pt x="1607" y="2773"/>
                    <a:pt x="2048" y="2300"/>
                    <a:pt x="2048" y="1764"/>
                  </a:cubicBezTo>
                  <a:lnTo>
                    <a:pt x="2048" y="32"/>
                  </a:lnTo>
                  <a:lnTo>
                    <a:pt x="316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2"/>
            <p:cNvSpPr/>
            <p:nvPr/>
          </p:nvSpPr>
          <p:spPr>
            <a:xfrm>
              <a:off x="3982475" y="3275325"/>
              <a:ext cx="52000" cy="163850"/>
            </a:xfrm>
            <a:custGeom>
              <a:avLst/>
              <a:gdLst/>
              <a:ahLst/>
              <a:cxnLst/>
              <a:rect l="l" t="t" r="r" b="b"/>
              <a:pathLst>
                <a:path w="2080" h="6554" extrusionOk="0">
                  <a:moveTo>
                    <a:pt x="2080" y="0"/>
                  </a:moveTo>
                  <a:lnTo>
                    <a:pt x="1765" y="315"/>
                  </a:lnTo>
                  <a:cubicBezTo>
                    <a:pt x="1292" y="788"/>
                    <a:pt x="662" y="1071"/>
                    <a:pt x="1" y="1166"/>
                  </a:cubicBezTo>
                  <a:lnTo>
                    <a:pt x="1" y="5419"/>
                  </a:lnTo>
                  <a:cubicBezTo>
                    <a:pt x="662" y="5482"/>
                    <a:pt x="1292" y="5766"/>
                    <a:pt x="1765" y="6238"/>
                  </a:cubicBezTo>
                  <a:lnTo>
                    <a:pt x="2080" y="6553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" name="Picture 4" descr="https://lh6.googleusercontent.com/c12SZe9ZRsQaVK0rj4Hykfn71fDfQsd1iZw48WqTGsOowrQUDnVv5IMqlgF1z1aMCefjmmnJQARI8SsAzQPAxGdd6l4fdDpZAypJBa66ztOI500wuQz02Z1_AYH5Qvo9ZYJ_YIWrIs83cpq2CKRMGg">
            <a:extLst>
              <a:ext uri="{FF2B5EF4-FFF2-40B4-BE49-F238E27FC236}">
                <a16:creationId xmlns:a16="http://schemas.microsoft.com/office/drawing/2014/main" id="{DE8602D8-589F-4F8B-8F90-EE5AB1F59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194" y="321093"/>
            <a:ext cx="1742791" cy="82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66"/>
          <p:cNvSpPr txBox="1">
            <a:spLocks noGrp="1"/>
          </p:cNvSpPr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CN" dirty="0"/>
              <a:t>Coaching-Mate</a:t>
            </a:r>
            <a:br>
              <a:rPr lang="en-US" altLang="zh-CN" dirty="0"/>
            </a:br>
            <a:br>
              <a:rPr lang="en-US" altLang="zh-CN" dirty="0"/>
            </a:br>
            <a:endParaRPr dirty="0"/>
          </a:p>
        </p:txBody>
      </p:sp>
      <p:sp>
        <p:nvSpPr>
          <p:cNvPr id="782" name="Google Shape;782;p66"/>
          <p:cNvSpPr txBox="1">
            <a:spLocks noGrp="1"/>
          </p:cNvSpPr>
          <p:nvPr>
            <p:ph type="subTitle" idx="1"/>
          </p:nvPr>
        </p:nvSpPr>
        <p:spPr>
          <a:xfrm>
            <a:off x="5413161" y="2364487"/>
            <a:ext cx="3345791" cy="1377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 fontAlgn="base">
              <a:lnSpc>
                <a:spcPct val="150000"/>
              </a:lnSpc>
              <a:buClr>
                <a:srgbClr val="000000"/>
              </a:buClr>
            </a:pPr>
            <a:r>
              <a:rPr lang="en-US" altLang="zh-CN" dirty="0">
                <a:solidFill>
                  <a:srgbClr val="595959"/>
                </a:solidFill>
                <a:latin typeface="Montserrat" pitchFamily="2" charset="77"/>
                <a:cs typeface="Arial"/>
                <a:sym typeface="Arial"/>
              </a:rPr>
              <a:t>- Coach </a:t>
            </a:r>
          </a:p>
          <a:p>
            <a:pPr marL="114300" indent="0" algn="l" fontAlgn="base">
              <a:lnSpc>
                <a:spcPct val="150000"/>
              </a:lnSpc>
              <a:buClr>
                <a:srgbClr val="000000"/>
              </a:buClr>
            </a:pPr>
            <a:r>
              <a:rPr lang="en-AU" dirty="0">
                <a:solidFill>
                  <a:srgbClr val="595959"/>
                </a:solidFill>
                <a:latin typeface="Montserrat" pitchFamily="2" charset="77"/>
                <a:cs typeface="Arial"/>
                <a:sym typeface="Arial"/>
              </a:rPr>
              <a:t>- Training Sessions</a:t>
            </a:r>
            <a:endParaRPr lang="en-US" dirty="0">
              <a:solidFill>
                <a:srgbClr val="595959"/>
              </a:solidFill>
              <a:latin typeface="Montserrat" pitchFamily="2" charset="77"/>
              <a:cs typeface="Arial"/>
              <a:sym typeface="Arial"/>
            </a:endParaRPr>
          </a:p>
          <a:p>
            <a:pPr marL="114300" indent="0" algn="l" fontAlgn="base">
              <a:lnSpc>
                <a:spcPct val="150000"/>
              </a:lnSpc>
              <a:buClr>
                <a:srgbClr val="000000"/>
              </a:buClr>
            </a:pPr>
            <a:r>
              <a:rPr lang="en-AU" dirty="0">
                <a:solidFill>
                  <a:srgbClr val="595959"/>
                </a:solidFill>
                <a:latin typeface="Montserrat" pitchFamily="2" charset="77"/>
                <a:cs typeface="Arial"/>
                <a:sym typeface="Arial"/>
              </a:rPr>
              <a:t>- Athlete Review</a:t>
            </a:r>
          </a:p>
          <a:p>
            <a:pPr marL="114300" indent="0" algn="l" fontAlgn="base">
              <a:lnSpc>
                <a:spcPct val="150000"/>
              </a:lnSpc>
              <a:buClr>
                <a:srgbClr val="000000"/>
              </a:buClr>
            </a:pPr>
            <a:r>
              <a:rPr lang="en-US" altLang="zh-CN" dirty="0">
                <a:solidFill>
                  <a:srgbClr val="595959"/>
                </a:solidFill>
                <a:latin typeface="Montserrat" pitchFamily="2" charset="77"/>
                <a:cs typeface="Arial"/>
                <a:sym typeface="Arial"/>
              </a:rPr>
              <a:t>- Web Application</a:t>
            </a:r>
          </a:p>
          <a:p>
            <a:pPr>
              <a:lnSpc>
                <a:spcPct val="150000"/>
              </a:lnSpc>
            </a:pPr>
            <a:br>
              <a:rPr lang="en-US" altLang="zh-CN" dirty="0"/>
            </a:br>
            <a:endParaRPr dirty="0"/>
          </a:p>
        </p:txBody>
      </p:sp>
      <p:pic>
        <p:nvPicPr>
          <p:cNvPr id="13" name="Picture 4" descr="https://lh6.googleusercontent.com/c12SZe9ZRsQaVK0rj4Hykfn71fDfQsd1iZw48WqTGsOowrQUDnVv5IMqlgF1z1aMCefjmmnJQARI8SsAzQPAxGdd6l4fdDpZAypJBa66ztOI500wuQz02Z1_AYH5Qvo9ZYJ_YIWrIs83cpq2CKRMGg">
            <a:extLst>
              <a:ext uri="{FF2B5EF4-FFF2-40B4-BE49-F238E27FC236}">
                <a16:creationId xmlns:a16="http://schemas.microsoft.com/office/drawing/2014/main" id="{BACAB5C1-9257-46B3-81C4-98B2437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194" y="321093"/>
            <a:ext cx="1742791" cy="82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iagram&#10;&#10;Description automatically generated with low confidence">
            <a:extLst>
              <a:ext uri="{FF2B5EF4-FFF2-40B4-BE49-F238E27FC236}">
                <a16:creationId xmlns:a16="http://schemas.microsoft.com/office/drawing/2014/main" id="{A1A4A1B7-92B1-962D-ADD6-FB74CB690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358" y="1141657"/>
            <a:ext cx="3345792" cy="33457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https://lh6.googleusercontent.com/c12SZe9ZRsQaVK0rj4Hykfn71fDfQsd1iZw48WqTGsOowrQUDnVv5IMqlgF1z1aMCefjmmnJQARI8SsAzQPAxGdd6l4fdDpZAypJBa66ztOI500wuQz02Z1_AYH5Qvo9ZYJ_YIWrIs83cpq2CKRMGg">
            <a:extLst>
              <a:ext uri="{FF2B5EF4-FFF2-40B4-BE49-F238E27FC236}">
                <a16:creationId xmlns:a16="http://schemas.microsoft.com/office/drawing/2014/main" id="{BACAB5C1-9257-46B3-81C4-98B2437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194" y="321093"/>
            <a:ext cx="1742791" cy="82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2">
            <a:extLst>
              <a:ext uri="{FF2B5EF4-FFF2-40B4-BE49-F238E27FC236}">
                <a16:creationId xmlns:a16="http://schemas.microsoft.com/office/drawing/2014/main" id="{62EA51FF-CA7F-8B0D-06D0-A666B35F006D}"/>
              </a:ext>
            </a:extLst>
          </p:cNvPr>
          <p:cNvSpPr/>
          <p:nvPr/>
        </p:nvSpPr>
        <p:spPr>
          <a:xfrm>
            <a:off x="712800" y="1058400"/>
            <a:ext cx="295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95959"/>
                </a:solidFill>
                <a:latin typeface="Arial" panose="020B0604020202020204" pitchFamily="34" charset="0"/>
              </a:rPr>
              <a:t>     - 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</a:rPr>
              <a:t>DATA</a:t>
            </a:r>
            <a:r>
              <a:rPr lang="en-US" altLang="zh-CN" dirty="0">
                <a:solidFill>
                  <a:srgbClr val="595959"/>
                </a:solidFill>
                <a:latin typeface="Arial" panose="020B0604020202020204" pitchFamily="34" charset="0"/>
              </a:rPr>
              <a:t> from </a:t>
            </a:r>
            <a:r>
              <a:rPr lang="en-AU" b="1" dirty="0">
                <a:solidFill>
                  <a:srgbClr val="595959"/>
                </a:solidFill>
                <a:latin typeface="Arial" panose="020B0604020202020204" pitchFamily="34" charset="0"/>
              </a:rPr>
              <a:t>Wearable Device</a:t>
            </a:r>
            <a:r>
              <a:rPr lang="en-US" altLang="zh-CN" b="1" dirty="0">
                <a:solidFill>
                  <a:srgbClr val="595959"/>
                </a:solidFill>
                <a:latin typeface="Arial" panose="020B0604020202020204" pitchFamily="34" charset="0"/>
              </a:rPr>
              <a:t> </a:t>
            </a:r>
            <a:endParaRPr lang="zh-CN" altLang="en-US" b="1" dirty="0">
              <a:solidFill>
                <a:srgbClr val="595959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FE60E0-3E7A-F877-A33B-710C56BB4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943" y="1859638"/>
            <a:ext cx="7172930" cy="2301518"/>
          </a:xfrm>
          <a:prstGeom prst="rect">
            <a:avLst/>
          </a:prstGeom>
        </p:spPr>
      </p:pic>
      <p:pic>
        <p:nvPicPr>
          <p:cNvPr id="14" name="Picture 4" descr="https://lh4.googleusercontent.com/Mp9bHTygZf75MtMqLQ6gZ_mJoQhezjjy1TSt2yhkqb5YwHvEpAE5RvSYBaCFiBPyrm8m9QPgXstYWKV8eE7-C7F5W9TsHeP6zkmnbVkTJdYEh-RBsvS12x7Dm6dm_iz5Nwyc0e3gsQe5E9lvyQw83Q">
            <a:extLst>
              <a:ext uri="{FF2B5EF4-FFF2-40B4-BE49-F238E27FC236}">
                <a16:creationId xmlns:a16="http://schemas.microsoft.com/office/drawing/2014/main" id="{43DF5E21-F454-BAB8-0067-69DB8C8BA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55" y="1572544"/>
            <a:ext cx="2656634" cy="288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457;p52">
            <a:extLst>
              <a:ext uri="{FF2B5EF4-FFF2-40B4-BE49-F238E27FC236}">
                <a16:creationId xmlns:a16="http://schemas.microsoft.com/office/drawing/2014/main" id="{C919C44B-5B8B-721B-88BC-45B56073E1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800" y="446400"/>
            <a:ext cx="144759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/>
              <a:t>Garmin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868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66"/>
          <p:cNvSpPr txBox="1">
            <a:spLocks noGrp="1"/>
          </p:cNvSpPr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CN" dirty="0"/>
              <a:t>Project Goal                  </a:t>
            </a:r>
            <a:br>
              <a:rPr lang="en-US" altLang="zh-CN" dirty="0"/>
            </a:br>
            <a:br>
              <a:rPr lang="en-US" altLang="zh-CN" dirty="0"/>
            </a:br>
            <a:endParaRPr dirty="0"/>
          </a:p>
        </p:txBody>
      </p:sp>
      <p:sp>
        <p:nvSpPr>
          <p:cNvPr id="782" name="Google Shape;782;p66"/>
          <p:cNvSpPr txBox="1">
            <a:spLocks noGrp="1"/>
          </p:cNvSpPr>
          <p:nvPr>
            <p:ph type="subTitle" idx="1"/>
          </p:nvPr>
        </p:nvSpPr>
        <p:spPr>
          <a:xfrm>
            <a:off x="5413161" y="2364487"/>
            <a:ext cx="3345791" cy="1377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lnSpc>
                <a:spcPct val="150000"/>
              </a:lnSpc>
            </a:pPr>
            <a:r>
              <a:rPr lang="en-US" dirty="0">
                <a:solidFill>
                  <a:srgbClr val="595959"/>
                </a:solidFill>
                <a:latin typeface="Montserrat" pitchFamily="2" charset="77"/>
                <a:cs typeface="Arial"/>
              </a:rPr>
              <a:t>- Data from Garmin Connect</a:t>
            </a:r>
          </a:p>
          <a:p>
            <a:pPr marL="114300" indent="0" algn="l">
              <a:lnSpc>
                <a:spcPct val="150000"/>
              </a:lnSpc>
            </a:pPr>
            <a:r>
              <a:rPr lang="en-US" dirty="0">
                <a:solidFill>
                  <a:srgbClr val="595959"/>
                </a:solidFill>
                <a:latin typeface="Montserrat" pitchFamily="2" charset="77"/>
                <a:cs typeface="Arial"/>
              </a:rPr>
              <a:t>- Activity </a:t>
            </a:r>
            <a:r>
              <a:rPr lang="en-AU" dirty="0">
                <a:solidFill>
                  <a:srgbClr val="595959"/>
                </a:solidFill>
                <a:latin typeface="Montserrat" pitchFamily="2" charset="77"/>
                <a:cs typeface="Arial"/>
              </a:rPr>
              <a:t>Data</a:t>
            </a:r>
            <a:endParaRPr lang="en-US" altLang="zh-CN" dirty="0">
              <a:solidFill>
                <a:srgbClr val="595959"/>
              </a:solidFill>
              <a:latin typeface="Montserrat" pitchFamily="2" charset="77"/>
              <a:cs typeface="Arial"/>
            </a:endParaRPr>
          </a:p>
          <a:p>
            <a:pPr marL="114300" indent="0" algn="l">
              <a:lnSpc>
                <a:spcPct val="150000"/>
              </a:lnSpc>
            </a:pPr>
            <a:r>
              <a:rPr lang="en-US" dirty="0">
                <a:solidFill>
                  <a:srgbClr val="595959"/>
                </a:solidFill>
                <a:latin typeface="Montserrat" pitchFamily="2" charset="77"/>
                <a:cs typeface="Arial"/>
              </a:rPr>
              <a:t>- Activities Detail</a:t>
            </a:r>
          </a:p>
          <a:p>
            <a:pPr marL="114300" indent="0" algn="l">
              <a:lnSpc>
                <a:spcPct val="150000"/>
              </a:lnSpc>
            </a:pPr>
            <a:r>
              <a:rPr lang="en-AU" dirty="0">
                <a:solidFill>
                  <a:srgbClr val="595959"/>
                </a:solidFill>
                <a:latin typeface="Montserrat" pitchFamily="2" charset="77"/>
                <a:cs typeface="Arial"/>
              </a:rPr>
              <a:t>- Based on Previous Code</a:t>
            </a:r>
            <a:br>
              <a:rPr lang="en-US" altLang="zh-CN" dirty="0"/>
            </a:br>
            <a:endParaRPr dirty="0"/>
          </a:p>
        </p:txBody>
      </p:sp>
      <p:pic>
        <p:nvPicPr>
          <p:cNvPr id="13" name="Picture 4" descr="https://lh6.googleusercontent.com/c12SZe9ZRsQaVK0rj4Hykfn71fDfQsd1iZw48WqTGsOowrQUDnVv5IMqlgF1z1aMCefjmmnJQARI8SsAzQPAxGdd6l4fdDpZAypJBa66ztOI500wuQz02Z1_AYH5Qvo9ZYJ_YIWrIs83cpq2CKRMGg">
            <a:extLst>
              <a:ext uri="{FF2B5EF4-FFF2-40B4-BE49-F238E27FC236}">
                <a16:creationId xmlns:a16="http://schemas.microsoft.com/office/drawing/2014/main" id="{BACAB5C1-9257-46B3-81C4-98B2437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194" y="321093"/>
            <a:ext cx="1742791" cy="82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text, picture frame&#10;&#10;Description automatically generated">
            <a:extLst>
              <a:ext uri="{FF2B5EF4-FFF2-40B4-BE49-F238E27FC236}">
                <a16:creationId xmlns:a16="http://schemas.microsoft.com/office/drawing/2014/main" id="{AA5F25D3-7112-DD21-0C10-15113C96D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58655" y="1208451"/>
            <a:ext cx="6691827" cy="295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2"/>
          <p:cNvSpPr txBox="1">
            <a:spLocks noGrp="1"/>
          </p:cNvSpPr>
          <p:nvPr>
            <p:ph type="title"/>
          </p:nvPr>
        </p:nvSpPr>
        <p:spPr>
          <a:xfrm>
            <a:off x="71280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/>
              <a:t>Technology &amp; Development</a:t>
            </a:r>
            <a:br>
              <a:rPr lang="en-US" altLang="zh-CN" dirty="0"/>
            </a:br>
            <a:br>
              <a:rPr lang="en-US" altLang="zh-CN" dirty="0"/>
            </a:br>
            <a:endParaRPr dirty="0"/>
          </a:p>
        </p:txBody>
      </p:sp>
      <p:sp>
        <p:nvSpPr>
          <p:cNvPr id="458" name="Google Shape;458;p52"/>
          <p:cNvSpPr txBox="1">
            <a:spLocks noGrp="1"/>
          </p:cNvSpPr>
          <p:nvPr>
            <p:ph type="subTitle" idx="1"/>
          </p:nvPr>
        </p:nvSpPr>
        <p:spPr>
          <a:xfrm>
            <a:off x="4472126" y="3018065"/>
            <a:ext cx="2555875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altLang="zh-CN" dirty="0"/>
              <a:t>Deployments</a:t>
            </a:r>
            <a:endParaRPr lang="en-US" altLang="zh-CN" b="1" dirty="0"/>
          </a:p>
        </p:txBody>
      </p:sp>
      <p:sp>
        <p:nvSpPr>
          <p:cNvPr id="460" name="Google Shape;460;p52"/>
          <p:cNvSpPr txBox="1">
            <a:spLocks noGrp="1"/>
          </p:cNvSpPr>
          <p:nvPr>
            <p:ph type="subTitle" idx="3"/>
          </p:nvPr>
        </p:nvSpPr>
        <p:spPr>
          <a:xfrm>
            <a:off x="2088636" y="3202704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altLang="zh-CN" dirty="0"/>
              <a:t>Technology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64" name="Google Shape;464;p52"/>
          <p:cNvGrpSpPr/>
          <p:nvPr/>
        </p:nvGrpSpPr>
        <p:grpSpPr>
          <a:xfrm>
            <a:off x="5494675" y="2134896"/>
            <a:ext cx="384058" cy="383811"/>
            <a:chOff x="-61351725" y="3372400"/>
            <a:chExt cx="310350" cy="310150"/>
          </a:xfrm>
        </p:grpSpPr>
        <p:sp>
          <p:nvSpPr>
            <p:cNvPr id="465" name="Google Shape;465;p52"/>
            <p:cNvSpPr/>
            <p:nvPr/>
          </p:nvSpPr>
          <p:spPr>
            <a:xfrm>
              <a:off x="-61165050" y="35588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2"/>
            <p:cNvSpPr/>
            <p:nvPr/>
          </p:nvSpPr>
          <p:spPr>
            <a:xfrm>
              <a:off x="-61247750" y="34761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2"/>
            <p:cNvSpPr/>
            <p:nvPr/>
          </p:nvSpPr>
          <p:spPr>
            <a:xfrm>
              <a:off x="-61351725" y="3372400"/>
              <a:ext cx="310350" cy="310150"/>
            </a:xfrm>
            <a:custGeom>
              <a:avLst/>
              <a:gdLst/>
              <a:ahLst/>
              <a:cxnLst/>
              <a:rect l="l" t="t" r="r" b="b"/>
              <a:pathLst>
                <a:path w="12414" h="12406" extrusionOk="0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52"/>
          <p:cNvGrpSpPr/>
          <p:nvPr/>
        </p:nvGrpSpPr>
        <p:grpSpPr>
          <a:xfrm>
            <a:off x="2935278" y="2134265"/>
            <a:ext cx="390864" cy="385048"/>
            <a:chOff x="-60991775" y="3376900"/>
            <a:chExt cx="315850" cy="311150"/>
          </a:xfrm>
        </p:grpSpPr>
        <p:sp>
          <p:nvSpPr>
            <p:cNvPr id="469" name="Google Shape;469;p52"/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2"/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2"/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" name="Picture 4" descr="https://lh6.googleusercontent.com/c12SZe9ZRsQaVK0rj4Hykfn71fDfQsd1iZw48WqTGsOowrQUDnVv5IMqlgF1z1aMCefjmmnJQARI8SsAzQPAxGdd6l4fdDpZAypJBa66ztOI500wuQz02Z1_AYH5Qvo9ZYJ_YIWrIs83cpq2CKRMGg">
            <a:extLst>
              <a:ext uri="{FF2B5EF4-FFF2-40B4-BE49-F238E27FC236}">
                <a16:creationId xmlns:a16="http://schemas.microsoft.com/office/drawing/2014/main" id="{DE8602D8-589F-4F8B-8F90-EE5AB1F59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194" y="321093"/>
            <a:ext cx="1742791" cy="82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91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4" descr="https://lh6.googleusercontent.com/c12SZe9ZRsQaVK0rj4Hykfn71fDfQsd1iZw48WqTGsOowrQUDnVv5IMqlgF1z1aMCefjmmnJQARI8SsAzQPAxGdd6l4fdDpZAypJBa66ztOI500wuQz02Z1_AYH5Qvo9ZYJ_YIWrIs83cpq2CKRMGg">
            <a:extLst>
              <a:ext uri="{FF2B5EF4-FFF2-40B4-BE49-F238E27FC236}">
                <a16:creationId xmlns:a16="http://schemas.microsoft.com/office/drawing/2014/main" id="{DE8602D8-589F-4F8B-8F90-EE5AB1F59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194" y="321093"/>
            <a:ext cx="1742791" cy="82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3">
            <a:extLst>
              <a:ext uri="{FF2B5EF4-FFF2-40B4-BE49-F238E27FC236}">
                <a16:creationId xmlns:a16="http://schemas.microsoft.com/office/drawing/2014/main" id="{AAA2344A-D019-5C3B-F169-001BA2E80016}"/>
              </a:ext>
            </a:extLst>
          </p:cNvPr>
          <p:cNvSpPr/>
          <p:nvPr/>
        </p:nvSpPr>
        <p:spPr>
          <a:xfrm>
            <a:off x="712800" y="446400"/>
            <a:ext cx="4572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000" dirty="0">
                <a:latin typeface="Arial" panose="020B0604020202020204" pitchFamily="34" charset="0"/>
              </a:rPr>
              <a:t>Technology</a:t>
            </a:r>
            <a:endParaRPr lang="en-US" altLang="zh-CN" sz="3000" dirty="0"/>
          </a:p>
          <a:p>
            <a:br>
              <a:rPr lang="en-US" altLang="zh-CN" dirty="0"/>
            </a:br>
            <a:endParaRPr lang="zh-CN" alt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26921BF-EF1A-F611-82DB-AFFF39E86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800" y="979200"/>
            <a:ext cx="7214400" cy="388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83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4" descr="https://lh6.googleusercontent.com/c12SZe9ZRsQaVK0rj4Hykfn71fDfQsd1iZw48WqTGsOowrQUDnVv5IMqlgF1z1aMCefjmmnJQARI8SsAzQPAxGdd6l4fdDpZAypJBa66ztOI500wuQz02Z1_AYH5Qvo9ZYJ_YIWrIs83cpq2CKRMGg">
            <a:extLst>
              <a:ext uri="{FF2B5EF4-FFF2-40B4-BE49-F238E27FC236}">
                <a16:creationId xmlns:a16="http://schemas.microsoft.com/office/drawing/2014/main" id="{DE8602D8-589F-4F8B-8F90-EE5AB1F59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194" y="321093"/>
            <a:ext cx="1742791" cy="82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3">
            <a:extLst>
              <a:ext uri="{FF2B5EF4-FFF2-40B4-BE49-F238E27FC236}">
                <a16:creationId xmlns:a16="http://schemas.microsoft.com/office/drawing/2014/main" id="{AAA2344A-D019-5C3B-F169-001BA2E80016}"/>
              </a:ext>
            </a:extLst>
          </p:cNvPr>
          <p:cNvSpPr/>
          <p:nvPr/>
        </p:nvSpPr>
        <p:spPr>
          <a:xfrm>
            <a:off x="712800" y="446400"/>
            <a:ext cx="4572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000" dirty="0">
                <a:latin typeface="Arial" panose="020B0604020202020204" pitchFamily="34" charset="0"/>
              </a:rPr>
              <a:t>Deployment</a:t>
            </a:r>
            <a:endParaRPr lang="en-US" altLang="zh-CN" sz="3000" dirty="0"/>
          </a:p>
          <a:p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25BD47F9-FE84-3AF5-A8B1-1263F2267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508" y="977844"/>
            <a:ext cx="7214983" cy="388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8838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277</Words>
  <Application>Microsoft Macintosh PowerPoint</Application>
  <PresentationFormat>On-screen Show (16:9)</PresentationFormat>
  <Paragraphs>103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Vidaloka</vt:lpstr>
      <vt:lpstr>Arial</vt:lpstr>
      <vt:lpstr>Josefin Sans</vt:lpstr>
      <vt:lpstr>Merriweather Light</vt:lpstr>
      <vt:lpstr>Montserrat</vt:lpstr>
      <vt:lpstr>Open Sans SemiBold</vt:lpstr>
      <vt:lpstr>Minimalist Business Slides by Slidesgo</vt:lpstr>
      <vt:lpstr>oachingMate Garmin API</vt:lpstr>
      <vt:lpstr>Outline  </vt:lpstr>
      <vt:lpstr>Background  </vt:lpstr>
      <vt:lpstr>Coaching-Mate  </vt:lpstr>
      <vt:lpstr>Garmin</vt:lpstr>
      <vt:lpstr>Project Goal                    </vt:lpstr>
      <vt:lpstr>Technology &amp; Development  </vt:lpstr>
      <vt:lpstr>PowerPoint Presentation</vt:lpstr>
      <vt:lpstr>PowerPoint Presentation</vt:lpstr>
      <vt:lpstr>PowerPoint Presentation</vt:lpstr>
      <vt:lpstr>Code Improvement </vt:lpstr>
      <vt:lpstr>PowerPoint Presentation</vt:lpstr>
      <vt:lpstr>PowerPoint Presentation</vt:lpstr>
      <vt:lpstr>Testing </vt:lpstr>
      <vt:lpstr>Task fulfillment</vt:lpstr>
      <vt:lpstr>Deliverables </vt:lpstr>
      <vt:lpstr>PowerPoint Presentation</vt:lpstr>
      <vt:lpstr>Documents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CoachingMate Garmin API</dc:title>
  <dc:creator>冯瑞瑛（Feng Ruiying）</dc:creator>
  <cp:lastModifiedBy>Zhidong Zhou</cp:lastModifiedBy>
  <cp:revision>20</cp:revision>
  <dcterms:modified xsi:type="dcterms:W3CDTF">2022-05-28T16:39:07Z</dcterms:modified>
</cp:coreProperties>
</file>